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2"/>
  </p:notesMasterIdLst>
  <p:sldIdLst>
    <p:sldId id="256" r:id="rId2"/>
    <p:sldId id="292" r:id="rId3"/>
    <p:sldId id="293" r:id="rId4"/>
    <p:sldId id="294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6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0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EF479-E068-4BA8-9703-380B2479382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1478-E0B1-4463-AA6D-2E3A7A0A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1478-E0B1-4463-AA6D-2E3A7A0AC7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2103396-73B5-451A-B21C-556C68A8EDE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53D756-8AC3-4730-92D6-B0623F2CE6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94217" y="457201"/>
            <a:ext cx="617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LUCRARE PENTRU SUSȚINEREA EXAMENULUI DE COMPETENȚE PROFESIONALE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08" y="1953492"/>
            <a:ext cx="3670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TEMA: </a:t>
            </a:r>
            <a:r>
              <a:rPr lang="en-US" sz="2200" i="1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Gestiunea</a:t>
            </a:r>
            <a:r>
              <a:rPr lang="en-US" sz="2200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unei</a:t>
            </a:r>
            <a:r>
              <a:rPr lang="en-US" sz="2200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sz="2200" i="1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farmacii</a:t>
            </a:r>
            <a:endParaRPr lang="en-US" sz="22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09" y="3810000"/>
            <a:ext cx="34082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000" i="1" dirty="0" err="1">
                <a:latin typeface="Arial Narrow" panose="020B0606020202030204" pitchFamily="34" charset="0"/>
              </a:rPr>
              <a:t>Profesor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coordonator</a:t>
            </a:r>
            <a:r>
              <a:rPr lang="en-US" sz="2000" i="1" dirty="0"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i="1" dirty="0" err="1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Tătulea</a:t>
            </a:r>
            <a:r>
              <a:rPr lang="en-US" sz="2000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ro-RO" sz="2000" i="1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Maria</a:t>
            </a:r>
            <a:endParaRPr lang="en-US" sz="2000" i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8141" y="4478297"/>
            <a:ext cx="323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Arial Narrow" panose="020B0606020202030204" pitchFamily="34" charset="0"/>
              </a:rPr>
              <a:t>Elev</a:t>
            </a:r>
            <a:r>
              <a:rPr lang="en-US" sz="2000" i="1" dirty="0"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i="1" dirty="0" smtClean="0">
                <a:latin typeface="Arial Narrow" panose="020B0606020202030204" pitchFamily="34" charset="0"/>
              </a:rPr>
              <a:t>Stefan Octavia-Elena</a:t>
            </a:r>
            <a:endParaRPr lang="en-US" sz="2000" i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109" y="2168935"/>
            <a:ext cx="420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anose="020B0606020202030204" pitchFamily="34" charset="0"/>
                <a:cs typeface="Arial" pitchFamily="34" charset="0"/>
              </a:rPr>
              <a:t>COLEGIUL NAȚIONAL  „DINICU GOLESCU”</a:t>
            </a:r>
            <a:br>
              <a:rPr lang="en-US" i="1" dirty="0">
                <a:latin typeface="Arial Narrow" panose="020B0606020202030204" pitchFamily="34" charset="0"/>
                <a:cs typeface="Arial" pitchFamily="34" charset="0"/>
              </a:rPr>
            </a:br>
            <a:r>
              <a:rPr lang="en-US" i="1" dirty="0">
                <a:latin typeface="Arial Narrow" panose="020B0606020202030204" pitchFamily="34" charset="0"/>
                <a:cs typeface="Arial" pitchFamily="34" charset="0"/>
              </a:rPr>
              <a:t>CÂMPULUNG  MUSCEL</a:t>
            </a:r>
          </a:p>
          <a:p>
            <a:r>
              <a:rPr lang="en-US" i="1" dirty="0">
                <a:latin typeface="Arial Narrow" panose="020B0606020202030204" pitchFamily="34" charset="0"/>
                <a:cs typeface="Arial" pitchFamily="34" charset="0"/>
              </a:rPr>
              <a:t>ARGEȘ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026727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i="1" dirty="0" smtClean="0">
                <a:latin typeface="Arial Narrow" panose="020B0606020202030204" pitchFamily="34" charset="0"/>
              </a:rPr>
              <a:t>Clasa a XII-a </a:t>
            </a:r>
            <a:r>
              <a:rPr lang="en-US" sz="2000" i="1" dirty="0" smtClean="0">
                <a:latin typeface="Arial Narrow" panose="020B0606020202030204" pitchFamily="34" charset="0"/>
              </a:rPr>
              <a:t>C</a:t>
            </a:r>
            <a:endParaRPr lang="en-US" sz="20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3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93" y="75559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Reguli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integritate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5" y="2097901"/>
            <a:ext cx="8534400" cy="3615267"/>
          </a:xfrm>
        </p:spPr>
        <p:txBody>
          <a:bodyPr/>
          <a:lstStyle/>
          <a:p>
            <a:pPr marL="484632" lvl="0" indent="-45720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cheia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primar</a:t>
            </a:r>
            <a:r>
              <a:rPr lang="ro-RO" sz="2400" dirty="0">
                <a:solidFill>
                  <a:schemeClr val="tx1"/>
                </a:solidFill>
                <a:latin typeface="Arial Narrow" panose="020B0606020202030204" pitchFamily="34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unic</a:t>
            </a:r>
            <a:r>
              <a:rPr lang="vi-VN" sz="2400" dirty="0">
                <a:solidFill>
                  <a:schemeClr val="tx1"/>
                </a:solidFill>
                <a:latin typeface="Cambria" pitchFamily="18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484632" lvl="0" indent="-45720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ro-RO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î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n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anumite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coloane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introducem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valori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dintr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-un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anumit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domeniu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484632" lvl="0" indent="-45720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orice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valoare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cheii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str</a:t>
            </a:r>
            <a:r>
              <a:rPr lang="ro-RO" sz="2400" dirty="0">
                <a:solidFill>
                  <a:schemeClr val="tx1"/>
                </a:solidFill>
                <a:latin typeface="Arial Narrow" panose="020B0606020202030204" pitchFamily="34" charset="0"/>
              </a:rPr>
              <a:t>ă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corespunde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unei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valori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cheii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primare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din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tabela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r>
              <a:rPr lang="ro-RO" sz="2400" dirty="0">
                <a:solidFill>
                  <a:schemeClr val="tx1"/>
                </a:solidFill>
                <a:latin typeface="Arial Narrow" panose="020B0606020202030204" pitchFamily="34" charset="0"/>
              </a:rPr>
              <a:t>ă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rinte</a:t>
            </a:r>
            <a:r>
              <a:rPr lang="ro-RO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2" y="220133"/>
            <a:ext cx="8534400" cy="1507067"/>
          </a:xfrm>
        </p:spPr>
        <p:txBody>
          <a:bodyPr/>
          <a:lstStyle/>
          <a:p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Prezentarea entităților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01" y="2242751"/>
            <a:ext cx="8534400" cy="361526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Medicament – conține denumirea medicamentului și un prospect cu informațiile esențiale despre medicament (id_m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 </a:t>
            </a: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denumire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 </a:t>
            </a: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descriere)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Furnizor- conține numele furnizorului cu care farmacia are contract și numărul de telefon al acestuia (id_f;nume;nr_tel) 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Contract – prezintă data semnării și data expirării contractului realizat cu furnizorul, cantitatea oferită de furnizor și prețul la care este distribuit medicamentul(id_c, data_sem, data_ex, cantitate, pret)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Medic - prezintă numele  și prenumele medicului și numărul de telefon (id_med; nume;prenume;nr_tel)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Pacient – prezintă numele și prenumele pacientului(id_p, nume, prenume)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Rețetă - prezintă data prescrierii rețetei (id_r,data)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Diagnostic  - prezintă  denumirea afecțiunii (id_d, denumire)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1800" dirty="0">
                <a:solidFill>
                  <a:schemeClr val="tx1"/>
                </a:solidFill>
                <a:latin typeface="Arial Narrow" panose="020B0606020202030204" pitchFamily="34" charset="0"/>
              </a:rPr>
              <a:t>Descriere – prezintă date privind  la modul de administrare al medicamentului și cantitatea administrată ( id_desc, cantitate, mod_adm)</a:t>
            </a:r>
          </a:p>
        </p:txBody>
      </p:sp>
    </p:spTree>
    <p:extLst>
      <p:ext uri="{BB962C8B-B14F-4D97-AF65-F5344CB8AC3E}">
        <p14:creationId xmlns:p14="http://schemas.microsoft.com/office/powerpoint/2010/main" val="110383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80" y="-36327"/>
            <a:ext cx="8534400" cy="1507067"/>
          </a:xfrm>
        </p:spPr>
        <p:txBody>
          <a:bodyPr>
            <a:normAutofit/>
          </a:bodyPr>
          <a:lstStyle/>
          <a:p>
            <a:r>
              <a:rPr lang="ro-RO" dirty="0">
                <a:latin typeface="Arial Narrow" panose="020B0606020202030204" pitchFamily="34" charset="0"/>
              </a:rPr>
              <a:t>ENTITĂȚI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3098" y="1420425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47756" y="1514950"/>
            <a:ext cx="203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MEDICAMENT</a:t>
            </a:r>
            <a:r>
              <a:rPr lang="ro-RO" sz="2000" dirty="0" smtClean="0">
                <a:latin typeface="Arial Narrow" panose="020B0606020202030204" pitchFamily="34" charset="0"/>
              </a:rPr>
              <a:t>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9392" y="2088380"/>
            <a:ext cx="183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#</a:t>
            </a:r>
            <a:r>
              <a:rPr lang="en-US" sz="2000" dirty="0" err="1">
                <a:latin typeface="Arial Narrow" panose="020B0606020202030204" pitchFamily="34" charset="0"/>
              </a:rPr>
              <a:t>id_m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*</a:t>
            </a:r>
            <a:r>
              <a:rPr lang="en-US" sz="2000" dirty="0" err="1">
                <a:latin typeface="Arial Narrow" panose="020B0606020202030204" pitchFamily="34" charset="0"/>
              </a:rPr>
              <a:t>denumire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*</a:t>
            </a:r>
            <a:r>
              <a:rPr lang="en-US" sz="2000" dirty="0" err="1">
                <a:latin typeface="Arial Narrow" panose="020B0606020202030204" pitchFamily="34" charset="0"/>
              </a:rPr>
              <a:t>descriere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904" y="4341366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4509" y="4427915"/>
            <a:ext cx="172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FURNIZOR</a:t>
            </a:r>
            <a:r>
              <a:rPr lang="ro-RO" sz="2000" dirty="0" smtClean="0">
                <a:latin typeface="Arial Narrow" panose="020B0606020202030204" pitchFamily="34" charset="0"/>
              </a:rPr>
              <a:t>I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5023" y="4914574"/>
            <a:ext cx="1288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#</a:t>
            </a:r>
            <a:r>
              <a:rPr lang="en-US" sz="2000" dirty="0" err="1">
                <a:latin typeface="Arial Narrow" panose="020B0606020202030204" pitchFamily="34" charset="0"/>
              </a:rPr>
              <a:t>id_f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*</a:t>
            </a:r>
            <a:r>
              <a:rPr lang="en-US" sz="2000" dirty="0" err="1">
                <a:latin typeface="Arial Narrow" panose="020B0606020202030204" pitchFamily="34" charset="0"/>
              </a:rPr>
              <a:t>nume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*</a:t>
            </a:r>
            <a:r>
              <a:rPr lang="en-US" sz="2000" dirty="0" err="1">
                <a:latin typeface="Arial Narrow" panose="020B0606020202030204" pitchFamily="34" charset="0"/>
              </a:rPr>
              <a:t>nr_tel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63784" y="1425490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49551" y="1514950"/>
            <a:ext cx="166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CONTRACT</a:t>
            </a:r>
            <a:r>
              <a:rPr lang="ro-RO" sz="2000" dirty="0" smtClean="0">
                <a:latin typeface="Arial Narrow" panose="020B0606020202030204" pitchFamily="34" charset="0"/>
              </a:rPr>
              <a:t>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1834516"/>
            <a:ext cx="15065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#id_c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*data_sem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*data_ex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*cant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*pret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63784" y="4341366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61315" y="4429785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MEDIC</a:t>
            </a:r>
            <a:r>
              <a:rPr lang="ro-RO" sz="2000" dirty="0" smtClean="0">
                <a:latin typeface="Arial Narrow" panose="020B0606020202030204" pitchFamily="34" charset="0"/>
              </a:rPr>
              <a:t>I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828025"/>
            <a:ext cx="19768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#id_med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*prenume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*nr_tel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4745" y="1366203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65933" y="1366202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4745" y="4401140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5933" y="4401141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6602" y="-71195"/>
            <a:ext cx="8534400" cy="1507067"/>
          </a:xfrm>
        </p:spPr>
        <p:txBody>
          <a:bodyPr>
            <a:normAutofit/>
          </a:bodyPr>
          <a:lstStyle/>
          <a:p>
            <a:r>
              <a:rPr lang="ro-RO" dirty="0">
                <a:latin typeface="Arial Narrow" panose="020B0606020202030204" pitchFamily="34" charset="0"/>
              </a:rPr>
              <a:t>ENTITĂȚI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0173" y="1435872"/>
            <a:ext cx="1341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PACIENȚI</a:t>
            </a:r>
            <a:endParaRPr lang="ro-RO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9063" y="1937851"/>
            <a:ext cx="17854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#id_p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nume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prenume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818" y="1435872"/>
            <a:ext cx="14282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REȚETE</a:t>
            </a:r>
            <a:endParaRPr lang="ro-RO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9164" y="2091739"/>
            <a:ext cx="13047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#id_r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5521" y="4476205"/>
            <a:ext cx="17504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PROSPECTE</a:t>
            </a:r>
            <a:endParaRPr lang="ro-RO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99063" y="5047854"/>
            <a:ext cx="18638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</a:t>
            </a:r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id_pro</a:t>
            </a:r>
            <a:endParaRPr lang="ro-RO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*cantitate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*mod_adm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818" y="4476205"/>
            <a:ext cx="173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DIAGNOSTICE</a:t>
            </a:r>
            <a:endParaRPr lang="ro-RO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3735" y="5201742"/>
            <a:ext cx="16633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#id_d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*denumire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7344" y="6410568"/>
            <a:ext cx="6008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 dirty="0">
                <a:latin typeface="Arial Narrow" panose="020B0606020202030204" pitchFamily="34" charset="0"/>
                <a:cs typeface="Calibri Light" pitchFamily="34" charset="0"/>
              </a:rPr>
              <a:t>Toate entitățile se află în forma a treia normală</a:t>
            </a:r>
            <a:r>
              <a:rPr lang="ro-RO" sz="2000" dirty="0">
                <a:latin typeface="Arial Narrow" panose="020B0606020202030204" pitchFamily="34" charset="0"/>
              </a:rPr>
              <a:t>.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0559" y="635726"/>
            <a:ext cx="463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ERD-descriere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62" y="1968138"/>
            <a:ext cx="94923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medicament este furnizat de unul sau mai mulți furnizori.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furnizor produce pentru farmacie unul sau mai multe medicamente.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furnizor are cu farmacia un contract pentru fiecare medicament.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medic are mai mulți pacienți.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pacient poate să beneficieze de serviciile mai multor doctori.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pacient  are o rețetă prescrisă de un singur doctor.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rețetă trebuie să conțină un diagnostic.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rețetă trebuie să aibă </a:t>
            </a:r>
            <a:r>
              <a:rPr lang="ro-RO" sz="2400" dirty="0" smtClean="0">
                <a:latin typeface="Arial Narrow" panose="020B0606020202030204" pitchFamily="34" charset="0"/>
              </a:rPr>
              <a:t>un prospect.</a:t>
            </a:r>
            <a:endParaRPr lang="ro-RO" sz="2400" dirty="0">
              <a:latin typeface="Arial Narrow" panose="020B0606020202030204" pitchFamily="34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</a:t>
            </a:r>
            <a:r>
              <a:rPr lang="ro-RO" sz="2400" dirty="0" smtClean="0">
                <a:latin typeface="Arial Narrow" panose="020B0606020202030204" pitchFamily="34" charset="0"/>
              </a:rPr>
              <a:t>prospect al </a:t>
            </a:r>
            <a:r>
              <a:rPr lang="ro-RO" sz="2400" dirty="0">
                <a:latin typeface="Arial Narrow" panose="020B0606020202030204" pitchFamily="34" charset="0"/>
              </a:rPr>
              <a:t>rețetei trebuie să conțină un diagnostic.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sz="2400" dirty="0">
                <a:latin typeface="Arial Narrow" panose="020B0606020202030204" pitchFamily="34" charset="0"/>
              </a:rPr>
              <a:t>Fiecare diagnostic aparține atât descrierii rețetei, reței propriu-zisă cât și contractului cu furnizorul.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77408" y="1409406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0278" y="1409407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77408" y="4170700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0278" y="4170700"/>
            <a:ext cx="2831976" cy="18643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5236" y="156166"/>
            <a:ext cx="465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latin typeface="Arial Narrow" panose="020B0606020202030204" pitchFamily="34" charset="0"/>
              </a:rPr>
              <a:t>ERD-INIȚIAL</a:t>
            </a:r>
            <a:endParaRPr lang="en-US" sz="3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929" y="1471748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MEDICAMENT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1120" y="1981055"/>
            <a:ext cx="16372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Arial Narrow" panose="020B0606020202030204" pitchFamily="34" charset="0"/>
              </a:rPr>
              <a:t>#id_m</a:t>
            </a:r>
          </a:p>
          <a:p>
            <a:r>
              <a:rPr lang="ro-RO" sz="2000" dirty="0">
                <a:latin typeface="Arial Narrow" panose="020B0606020202030204" pitchFamily="34" charset="0"/>
              </a:rPr>
              <a:t>*denumire</a:t>
            </a:r>
          </a:p>
          <a:p>
            <a:r>
              <a:rPr lang="ro-RO" sz="2000" dirty="0">
                <a:latin typeface="Arial Narrow" panose="020B0606020202030204" pitchFamily="34" charset="0"/>
              </a:rPr>
              <a:t>*descriere   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4459" y="1471748"/>
            <a:ext cx="149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FURNIZOR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5304" y="1981055"/>
            <a:ext cx="16894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#id_f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*nr_tel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5226" y="4241074"/>
            <a:ext cx="1402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MEDIC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1120" y="4579628"/>
            <a:ext cx="19361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#id_med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*prenume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*nr_tel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52470" y="4241074"/>
            <a:ext cx="13898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PACIENT</a:t>
            </a: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5526" y="4654433"/>
            <a:ext cx="18290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#id_p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#nume</a:t>
            </a:r>
          </a:p>
          <a:p>
            <a:r>
              <a:rPr lang="ro-R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#prenume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8" name="Straight Connector 17"/>
          <p:cNvCxnSpPr>
            <a:endCxn id="4" idx="1"/>
          </p:cNvCxnSpPr>
          <p:nvPr/>
        </p:nvCxnSpPr>
        <p:spPr>
          <a:xfrm>
            <a:off x="3992254" y="2341561"/>
            <a:ext cx="2285154" cy="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88" y="5044938"/>
            <a:ext cx="2402032" cy="11583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3992254" y="2341561"/>
            <a:ext cx="227896" cy="145055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2254" y="2196507"/>
            <a:ext cx="227896" cy="14505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54571" y="2196507"/>
            <a:ext cx="222837" cy="14505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54571" y="2341561"/>
            <a:ext cx="222837" cy="145055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1893" y="2075534"/>
            <a:ext cx="1127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Arial Narrow" panose="020B0606020202030204" pitchFamily="34" charset="0"/>
              </a:rPr>
              <a:t>este furnizat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5862" y="2268143"/>
            <a:ext cx="1046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furnizeaz</a:t>
            </a:r>
            <a:r>
              <a:rPr lang="ro-RO" sz="1600" dirty="0">
                <a:latin typeface="Arial Narrow" panose="020B0606020202030204" pitchFamily="34" charset="0"/>
              </a:rPr>
              <a:t>ă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992254" y="5076825"/>
            <a:ext cx="227896" cy="1778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992254" y="4918182"/>
            <a:ext cx="227896" cy="15864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54571" y="5076825"/>
            <a:ext cx="222837" cy="1778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054571" y="4888706"/>
            <a:ext cx="222837" cy="1881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71626" y="4797545"/>
            <a:ext cx="59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8596" y="4974733"/>
            <a:ext cx="8861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Arial Narrow" panose="020B0606020202030204" pitchFamily="34" charset="0"/>
              </a:rPr>
              <a:t>aparține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2" y="391886"/>
            <a:ext cx="514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latin typeface="Cambria" pitchFamily="18" charset="0"/>
              </a:rPr>
              <a:t> </a:t>
            </a:r>
            <a:r>
              <a:rPr lang="ro-RO" sz="3600" dirty="0">
                <a:latin typeface="Arial Narrow" panose="020B0606020202030204" pitchFamily="34" charset="0"/>
              </a:rPr>
              <a:t>REZOLV</a:t>
            </a:r>
            <a:r>
              <a:rPr lang="en-US" sz="3600" dirty="0">
                <a:latin typeface="Arial Narrow" panose="020B0606020202030204" pitchFamily="34" charset="0"/>
              </a:rPr>
              <a:t>A</a:t>
            </a:r>
            <a:r>
              <a:rPr lang="ro-RO" sz="3600" dirty="0">
                <a:latin typeface="Arial Narrow" panose="020B0606020202030204" pitchFamily="34" charset="0"/>
              </a:rPr>
              <a:t>REA RELAȚIILOR </a:t>
            </a:r>
            <a:endParaRPr lang="en-US" sz="3600" i="1" dirty="0">
              <a:latin typeface="Arial Narrow" panose="020B0606020202030204" pitchFamily="34" charset="0"/>
            </a:endParaRPr>
          </a:p>
          <a:p>
            <a:pPr algn="ctr"/>
            <a:r>
              <a:rPr lang="ro-RO" sz="3600" i="1" dirty="0">
                <a:latin typeface="Arial Narrow" panose="020B0606020202030204" pitchFamily="34" charset="0"/>
              </a:rPr>
              <a:t>MANY TO MANY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990" y="2490652"/>
            <a:ext cx="6714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/>
            </a:pPr>
            <a:r>
              <a:rPr lang="ro-RO" sz="2400" dirty="0">
                <a:latin typeface="Arial Narrow" panose="020B0606020202030204" pitchFamily="34" charset="0"/>
              </a:rPr>
              <a:t>În</a:t>
            </a:r>
            <a:r>
              <a:rPr lang="en-US" sz="2400" dirty="0">
                <a:latin typeface="Arial Narrow" panose="020B0606020202030204" pitchFamily="34" charset="0"/>
              </a:rPr>
              <a:t> schema ERD-</a:t>
            </a:r>
            <a:r>
              <a:rPr lang="en-US" sz="2400" dirty="0" err="1">
                <a:latin typeface="Arial Narrow" panose="020B0606020202030204" pitchFamily="34" charset="0"/>
              </a:rPr>
              <a:t>ului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iniți</a:t>
            </a:r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ro-RO" sz="2400" dirty="0">
                <a:latin typeface="Arial Narrow" panose="020B0606020202030204" pitchFamily="34" charset="0"/>
              </a:rPr>
              <a:t>l </a:t>
            </a:r>
            <a:r>
              <a:rPr lang="en-US" sz="2400" dirty="0" err="1">
                <a:latin typeface="Arial Narrow" panose="020B0606020202030204" pitchFamily="34" charset="0"/>
              </a:rPr>
              <a:t>apar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dou</a:t>
            </a:r>
            <a:r>
              <a:rPr lang="ro-RO" sz="2400" dirty="0">
                <a:latin typeface="Arial Narrow" panose="020B0606020202030204" pitchFamily="34" charset="0"/>
              </a:rPr>
              <a:t>ă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rela</a:t>
            </a:r>
            <a:r>
              <a:rPr lang="ro-RO" sz="2400" dirty="0">
                <a:latin typeface="Arial Narrow" panose="020B0606020202030204" pitchFamily="34" charset="0"/>
              </a:rPr>
              <a:t>ț</a:t>
            </a:r>
            <a:r>
              <a:rPr lang="en-US" sz="2400" dirty="0">
                <a:latin typeface="Arial Narrow" panose="020B0606020202030204" pitchFamily="34" charset="0"/>
              </a:rPr>
              <a:t>ii </a:t>
            </a:r>
            <a:r>
              <a:rPr lang="ro-RO" sz="2400" i="1" dirty="0">
                <a:latin typeface="Arial Narrow" panose="020B0606020202030204" pitchFamily="34" charset="0"/>
              </a:rPr>
              <a:t>many to many </a:t>
            </a:r>
            <a:r>
              <a:rPr lang="ro-RO" sz="2400" dirty="0">
                <a:latin typeface="Arial Narrow" panose="020B0606020202030204" pitchFamily="34" charset="0"/>
              </a:rPr>
              <a:t>și anume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î</a:t>
            </a:r>
            <a:r>
              <a:rPr lang="en-US" sz="2400" dirty="0" err="1">
                <a:latin typeface="Arial Narrow" panose="020B0606020202030204" pitchFamily="34" charset="0"/>
              </a:rPr>
              <a:t>ntre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entitatea</a:t>
            </a:r>
            <a:r>
              <a:rPr lang="en-US" sz="2400" dirty="0">
                <a:latin typeface="Arial Narrow" panose="020B0606020202030204" pitchFamily="34" charset="0"/>
              </a:rPr>
              <a:t> “</a:t>
            </a:r>
            <a:r>
              <a:rPr lang="ro-RO" sz="2400" dirty="0">
                <a:latin typeface="Arial Narrow" panose="020B0606020202030204" pitchFamily="34" charset="0"/>
              </a:rPr>
              <a:t>MEDIC</a:t>
            </a:r>
            <a:r>
              <a:rPr lang="en-US" sz="2400" dirty="0">
                <a:latin typeface="Arial Narrow" panose="020B0606020202030204" pitchFamily="34" charset="0"/>
              </a:rPr>
              <a:t>” </a:t>
            </a:r>
            <a:r>
              <a:rPr lang="ro-RO" sz="2400" dirty="0">
                <a:latin typeface="Arial Narrow" panose="020B0606020202030204" pitchFamily="34" charset="0"/>
              </a:rPr>
              <a:t>ș</a:t>
            </a:r>
            <a:r>
              <a:rPr lang="en-US" sz="2400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entitatea</a:t>
            </a:r>
            <a:r>
              <a:rPr lang="en-US" sz="2400" dirty="0">
                <a:latin typeface="Arial Narrow" panose="020B0606020202030204" pitchFamily="34" charset="0"/>
              </a:rPr>
              <a:t> “</a:t>
            </a:r>
            <a:r>
              <a:rPr lang="ro-RO" sz="2400" dirty="0">
                <a:latin typeface="Arial Narrow" panose="020B0606020202030204" pitchFamily="34" charset="0"/>
              </a:rPr>
              <a:t>PACIENT</a:t>
            </a:r>
            <a:r>
              <a:rPr lang="en-US" sz="2400" dirty="0">
                <a:latin typeface="Arial Narrow" panose="020B0606020202030204" pitchFamily="34" charset="0"/>
              </a:rPr>
              <a:t>” </a:t>
            </a:r>
            <a:r>
              <a:rPr lang="ro-RO" sz="2400" dirty="0">
                <a:latin typeface="Arial Narrow" panose="020B0606020202030204" pitchFamily="34" charset="0"/>
              </a:rPr>
              <a:t>ș</a:t>
            </a:r>
            <a:r>
              <a:rPr lang="en-US" sz="2400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î</a:t>
            </a:r>
            <a:r>
              <a:rPr lang="en-US" sz="2400" dirty="0" err="1">
                <a:latin typeface="Arial Narrow" panose="020B0606020202030204" pitchFamily="34" charset="0"/>
              </a:rPr>
              <a:t>ntre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entitatea</a:t>
            </a:r>
            <a:r>
              <a:rPr lang="en-US" sz="2400" dirty="0">
                <a:latin typeface="Arial Narrow" panose="020B0606020202030204" pitchFamily="34" charset="0"/>
              </a:rPr>
              <a:t> “</a:t>
            </a:r>
            <a:r>
              <a:rPr lang="ro-RO" sz="2400" dirty="0">
                <a:latin typeface="Arial Narrow" panose="020B0606020202030204" pitchFamily="34" charset="0"/>
              </a:rPr>
              <a:t>MEDICAMENT</a:t>
            </a:r>
            <a:r>
              <a:rPr lang="en-US" sz="2400" dirty="0">
                <a:latin typeface="Arial Narrow" panose="020B0606020202030204" pitchFamily="34" charset="0"/>
              </a:rPr>
              <a:t>”</a:t>
            </a:r>
            <a:r>
              <a:rPr lang="ro-RO" sz="2400" dirty="0">
                <a:latin typeface="Arial Narrow" panose="020B0606020202030204" pitchFamily="34" charset="0"/>
              </a:rPr>
              <a:t> ș</a:t>
            </a:r>
            <a:r>
              <a:rPr lang="en-US" sz="2400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entitatea</a:t>
            </a:r>
            <a:r>
              <a:rPr lang="en-US" sz="2400" dirty="0">
                <a:latin typeface="Arial Narrow" panose="020B0606020202030204" pitchFamily="34" charset="0"/>
              </a:rPr>
              <a:t> “</a:t>
            </a:r>
            <a:r>
              <a:rPr lang="ro-RO" sz="2400" dirty="0">
                <a:latin typeface="Arial Narrow" panose="020B0606020202030204" pitchFamily="34" charset="0"/>
              </a:rPr>
              <a:t>FURNIZOR</a:t>
            </a:r>
            <a:r>
              <a:rPr lang="en-US" sz="2400" dirty="0">
                <a:latin typeface="Arial Narrow" panose="020B0606020202030204" pitchFamily="34" charset="0"/>
              </a:rPr>
              <a:t>”.</a:t>
            </a:r>
          </a:p>
          <a:p>
            <a:pPr>
              <a:buNone/>
              <a:defRPr/>
            </a:pPr>
            <a:r>
              <a:rPr lang="ro-RO" sz="2400" dirty="0">
                <a:latin typeface="Arial Narrow" panose="020B0606020202030204" pitchFamily="34" charset="0"/>
              </a:rPr>
              <a:t>      </a:t>
            </a:r>
            <a:r>
              <a:rPr lang="en-US" sz="2400" dirty="0" err="1">
                <a:latin typeface="Arial Narrow" panose="020B0606020202030204" pitchFamily="34" charset="0"/>
              </a:rPr>
              <a:t>Acestea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vor fi transformate î</a:t>
            </a:r>
            <a:r>
              <a:rPr lang="en-US" sz="2400" dirty="0">
                <a:latin typeface="Arial Narrow" panose="020B0606020202030204" pitchFamily="34" charset="0"/>
              </a:rPr>
              <a:t>n </a:t>
            </a:r>
            <a:r>
              <a:rPr lang="en-US" sz="2400" dirty="0" err="1">
                <a:latin typeface="Arial Narrow" panose="020B0606020202030204" pitchFamily="34" charset="0"/>
              </a:rPr>
              <a:t>rela</a:t>
            </a:r>
            <a:r>
              <a:rPr lang="ro-RO" sz="2400" dirty="0">
                <a:latin typeface="Arial Narrow" panose="020B0606020202030204" pitchFamily="34" charset="0"/>
              </a:rPr>
              <a:t>ț</a:t>
            </a:r>
            <a:r>
              <a:rPr lang="en-US" sz="2400" dirty="0">
                <a:latin typeface="Arial Narrow" panose="020B0606020202030204" pitchFamily="34" charset="0"/>
              </a:rPr>
              <a:t>ii </a:t>
            </a:r>
            <a:r>
              <a:rPr lang="ro-RO" sz="2400" i="1" dirty="0">
                <a:latin typeface="Arial Narrow" panose="020B0606020202030204" pitchFamily="34" charset="0"/>
              </a:rPr>
              <a:t>one to many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prin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intermediul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unor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entit</a:t>
            </a:r>
            <a:r>
              <a:rPr lang="ro-RO" sz="2400" dirty="0">
                <a:latin typeface="Arial Narrow" panose="020B0606020202030204" pitchFamily="34" charset="0"/>
              </a:rPr>
              <a:t>ăț</a:t>
            </a:r>
            <a:r>
              <a:rPr lang="en-US" sz="2400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de </a:t>
            </a:r>
            <a:r>
              <a:rPr lang="en-US" sz="2400" dirty="0" err="1">
                <a:latin typeface="Arial Narrow" panose="020B0606020202030204" pitchFamily="34" charset="0"/>
              </a:rPr>
              <a:t>intersec</a:t>
            </a:r>
            <a:r>
              <a:rPr lang="ro-RO" sz="2400" dirty="0">
                <a:latin typeface="Arial Narrow" panose="020B0606020202030204" pitchFamily="34" charset="0"/>
              </a:rPr>
              <a:t>ț</a:t>
            </a:r>
            <a:r>
              <a:rPr lang="en-US" sz="2400" dirty="0" err="1">
                <a:latin typeface="Arial Narrow" panose="020B0606020202030204" pitchFamily="34" charset="0"/>
              </a:rPr>
              <a:t>ie</a:t>
            </a:r>
            <a:r>
              <a:rPr lang="ro-RO" sz="2400" dirty="0">
                <a:latin typeface="Arial Narrow" panose="020B0606020202030204" pitchFamily="34" charset="0"/>
              </a:rPr>
              <a:t> la care se vor adăuga alte entități corespunzătoare afacerii.</a:t>
            </a:r>
          </a:p>
          <a:p>
            <a:pPr>
              <a:buNone/>
              <a:defRPr/>
            </a:pPr>
            <a:r>
              <a:rPr lang="ro-RO" sz="2400" dirty="0">
                <a:latin typeface="Arial Narrow" panose="020B0606020202030204" pitchFamily="34" charset="0"/>
              </a:rPr>
              <a:t>       Astfel, rezultă </a:t>
            </a:r>
            <a:r>
              <a:rPr lang="ro-RO" sz="24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ERD-UL final </a:t>
            </a:r>
            <a:r>
              <a:rPr lang="ro-RO" sz="2400" dirty="0">
                <a:latin typeface="Arial Narrow" panose="020B0606020202030204" pitchFamily="34" charset="0"/>
              </a:rPr>
              <a:t>prezentat pe pagina ce urmează.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4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7325" y="296880"/>
            <a:ext cx="1798297" cy="1314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023" y="296880"/>
            <a:ext cx="1798297" cy="13142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779" y="29688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MEDICAMENT</a:t>
            </a:r>
            <a:r>
              <a:rPr lang="ro-RO" sz="1600" dirty="0" smtClean="0">
                <a:latin typeface="Arial Narrow" panose="020B0606020202030204" pitchFamily="34" charset="0"/>
              </a:rPr>
              <a:t>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0526" y="643851"/>
            <a:ext cx="12975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Arial Narrow" panose="020B0606020202030204" pitchFamily="34" charset="0"/>
              </a:rPr>
              <a:t>#id_m</a:t>
            </a:r>
          </a:p>
          <a:p>
            <a:r>
              <a:rPr lang="ro-RO" sz="1600" dirty="0">
                <a:latin typeface="Arial Narrow" panose="020B0606020202030204" pitchFamily="34" charset="0"/>
              </a:rPr>
              <a:t>*denumire</a:t>
            </a:r>
          </a:p>
          <a:p>
            <a:r>
              <a:rPr lang="ro-RO" sz="1600" dirty="0">
                <a:latin typeface="Arial Narrow" panose="020B0606020202030204" pitchFamily="34" charset="0"/>
              </a:rPr>
              <a:t>*descriere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88924" y="305297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FURNIZOR</a:t>
            </a:r>
            <a:r>
              <a:rPr lang="ro-RO" sz="1600" dirty="0" smtClean="0">
                <a:latin typeface="Arial Narrow" panose="020B0606020202030204" pitchFamily="34" charset="0"/>
              </a:rPr>
              <a:t>I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4080" y="635434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#id_f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*nume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*nr_tel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80910" y="1508521"/>
            <a:ext cx="1480457" cy="19144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0910" y="1510237"/>
            <a:ext cx="136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CONTRACT</a:t>
            </a:r>
            <a:r>
              <a:rPr lang="ro-RO" sz="1600" dirty="0">
                <a:latin typeface="Arial Narrow" panose="020B0606020202030204" pitchFamily="34" charset="0"/>
              </a:rPr>
              <a:t>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02" y="1848791"/>
            <a:ext cx="1145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#id_c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*data_sem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*data_ex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*cant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*pret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2810" y="2962700"/>
            <a:ext cx="1515291" cy="144513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7779" y="2945899"/>
            <a:ext cx="794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MEDIC</a:t>
            </a:r>
            <a:r>
              <a:rPr lang="ro-RO" sz="1600" dirty="0" smtClean="0">
                <a:latin typeface="Arial Narrow" panose="020B0606020202030204" pitchFamily="34" charset="0"/>
              </a:rPr>
              <a:t>I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82" y="3307536"/>
            <a:ext cx="1227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#id_med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*nume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*prenume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*nr_tel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04177" y="2962700"/>
            <a:ext cx="1515292" cy="144513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274" y="2963184"/>
            <a:ext cx="105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PACIEN</a:t>
            </a:r>
            <a:r>
              <a:rPr lang="ro-RO" sz="1600" dirty="0" smtClean="0">
                <a:latin typeface="Arial Narrow" panose="020B0606020202030204" pitchFamily="34" charset="0"/>
              </a:rPr>
              <a:t>ȚI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4177" y="3422953"/>
            <a:ext cx="11480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#id_p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nume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prenume</a:t>
            </a:r>
          </a:p>
          <a:p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515324" y="4641668"/>
            <a:ext cx="1219200" cy="100148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9777" y="4641669"/>
            <a:ext cx="892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REȚETE</a:t>
            </a:r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8046" y="5013384"/>
            <a:ext cx="764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#id_r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*data</a:t>
            </a:r>
          </a:p>
          <a:p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4800" y="5628716"/>
            <a:ext cx="1765546" cy="110301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8491" y="5634449"/>
            <a:ext cx="147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>
                <a:latin typeface="Arial Narrow" panose="020B0606020202030204" pitchFamily="34" charset="0"/>
              </a:rPr>
              <a:t>PROSPECTE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799" y="5928383"/>
            <a:ext cx="1286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</a:t>
            </a:r>
            <a:r>
              <a:rPr lang="ro-RO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id_pro</a:t>
            </a:r>
            <a:endParaRPr lang="ro-RO" sz="15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*cantitate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*mod_adm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204176" y="5370725"/>
            <a:ext cx="1912212" cy="108857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8467" y="5414109"/>
            <a:ext cx="153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DIAGNOSTIC</a:t>
            </a:r>
            <a:r>
              <a:rPr lang="ro-RO" sz="1600" dirty="0" smtClean="0">
                <a:latin typeface="Arial Narrow" panose="020B0606020202030204" pitchFamily="34" charset="0"/>
              </a:rPr>
              <a:t>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1253" y="5342061"/>
            <a:ext cx="13071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2800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</a:endParaRP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#id_d</a:t>
            </a:r>
          </a:p>
          <a:p>
            <a:r>
              <a:rPr lang="ro-R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*denumire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54629" y="1611086"/>
            <a:ext cx="0" cy="7053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54629" y="2316480"/>
            <a:ext cx="182628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61367" y="2316480"/>
            <a:ext cx="168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42853" y="1611086"/>
            <a:ext cx="0" cy="705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733550" y="4407838"/>
            <a:ext cx="1" cy="716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733550" y="5124450"/>
            <a:ext cx="1778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35311" y="5643155"/>
            <a:ext cx="7495" cy="62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42806" y="6264826"/>
            <a:ext cx="19613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34524" y="4947604"/>
            <a:ext cx="1981948" cy="1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16472" y="4407838"/>
            <a:ext cx="0" cy="543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8" idx="3"/>
          </p:cNvCxnSpPr>
          <p:nvPr/>
        </p:nvCxnSpPr>
        <p:spPr>
          <a:xfrm flipV="1">
            <a:off x="2070346" y="6168683"/>
            <a:ext cx="1594288" cy="11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69418" y="5643155"/>
            <a:ext cx="0" cy="525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070346" y="6603945"/>
            <a:ext cx="66545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97007" y="2649010"/>
            <a:ext cx="27893" cy="3954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61367" y="2649010"/>
            <a:ext cx="3744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5400000">
            <a:off x="1052666" y="1928849"/>
            <a:ext cx="104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arrow" panose="020B0606020202030204" pitchFamily="34" charset="0"/>
              </a:rPr>
              <a:t>presupune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2781" y="2273784"/>
            <a:ext cx="940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Arial Narrow" panose="020B0606020202030204" pitchFamily="34" charset="0"/>
              </a:rPr>
              <a:t>oferă</a:t>
            </a:r>
            <a:endParaRPr lang="en-US" sz="1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63720" y="2160623"/>
            <a:ext cx="217189" cy="155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65097" y="2316480"/>
            <a:ext cx="215812" cy="12778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6" idx="3"/>
          </p:cNvCxnSpPr>
          <p:nvPr/>
        </p:nvCxnSpPr>
        <p:spPr>
          <a:xfrm flipH="1">
            <a:off x="4961367" y="2314639"/>
            <a:ext cx="201028" cy="1510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61366" y="2160623"/>
            <a:ext cx="201030" cy="1540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89395" y="2081871"/>
            <a:ext cx="191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arrow" panose="020B0606020202030204" pitchFamily="34" charset="0"/>
              </a:rPr>
              <a:t>este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</a:rPr>
              <a:t>semnat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5866592" y="2281765"/>
            <a:ext cx="174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Cambria" pitchFamily="18" charset="0"/>
              </a:rPr>
              <a:t>s</a:t>
            </a:r>
            <a:r>
              <a:rPr lang="ro-RO" sz="1200" dirty="0">
                <a:latin typeface="Arial Narrow" panose="020B0606020202030204" pitchFamily="34" charset="0"/>
              </a:rPr>
              <a:t>emnează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08777" y="2605094"/>
            <a:ext cx="9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Arial Narrow" panose="020B0606020202030204" pitchFamily="34" charset="0"/>
              </a:rPr>
              <a:t>conține</a:t>
            </a:r>
            <a:endParaRPr lang="en-US" sz="1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077842" y="6177782"/>
            <a:ext cx="196099" cy="12597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073057" y="6040902"/>
            <a:ext cx="200884" cy="1393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005192" y="6603944"/>
            <a:ext cx="206046" cy="9015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077842" y="6480407"/>
            <a:ext cx="133396" cy="1235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68397" y="5928383"/>
            <a:ext cx="12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Arial Narrow" panose="020B0606020202030204" pitchFamily="34" charset="0"/>
              </a:rPr>
              <a:t>aparține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15701" y="6357753"/>
            <a:ext cx="1754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este </a:t>
            </a:r>
            <a:r>
              <a:rPr lang="ro-RO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prezent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538391" y="5682555"/>
            <a:ext cx="47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86" name="Straight Connector 85"/>
          <p:cNvCxnSpPr>
            <a:stCxn id="25" idx="3"/>
          </p:cNvCxnSpPr>
          <p:nvPr/>
        </p:nvCxnSpPr>
        <p:spPr>
          <a:xfrm flipV="1">
            <a:off x="4734524" y="4946515"/>
            <a:ext cx="174253" cy="19589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734523" y="4807159"/>
            <a:ext cx="174254" cy="140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242806" y="5643154"/>
            <a:ext cx="106494" cy="13821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4134796" y="5651274"/>
            <a:ext cx="108011" cy="1365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5400000">
            <a:off x="3708367" y="6028798"/>
            <a:ext cx="92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Arial Narrow" panose="020B0606020202030204" pitchFamily="34" charset="0"/>
              </a:rPr>
              <a:t>prez</a:t>
            </a:r>
            <a:r>
              <a:rPr lang="en-US" sz="1200" dirty="0">
                <a:latin typeface="Arial Narrow" panose="020B0606020202030204" pitchFamily="34" charset="0"/>
              </a:rPr>
              <a:t>n</a:t>
            </a:r>
            <a:r>
              <a:rPr lang="ro-RO" sz="1200" dirty="0">
                <a:latin typeface="Arial Narrow" panose="020B0606020202030204" pitchFamily="34" charset="0"/>
              </a:rPr>
              <a:t>ită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91752" y="4692046"/>
            <a:ext cx="143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aparține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6262801" y="4750783"/>
            <a:ext cx="1085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335116" y="5124449"/>
            <a:ext cx="173246" cy="1327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322221" y="4977708"/>
            <a:ext cx="186141" cy="14674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5400000">
            <a:off x="818898" y="5024944"/>
            <a:ext cx="166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prescrie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41645" y="5077617"/>
            <a:ext cx="1990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Arial Narrow" panose="020B0606020202030204" pitchFamily="34" charset="0"/>
              </a:rPr>
              <a:t>este scrisă</a:t>
            </a:r>
            <a:endParaRPr lang="en-US" sz="1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3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03" y="90823"/>
            <a:ext cx="8534400" cy="1507067"/>
          </a:xfrm>
        </p:spPr>
        <p:txBody>
          <a:bodyPr/>
          <a:lstStyle/>
          <a:p>
            <a:r>
              <a:rPr lang="ro-RO" dirty="0">
                <a:latin typeface="Arial Narrow" panose="020B0606020202030204" pitchFamily="34" charset="0"/>
              </a:rPr>
              <a:t>MODELAREA ENTITĂȚILOR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38" y="1838036"/>
            <a:ext cx="10057680" cy="4396510"/>
          </a:xfrm>
        </p:spPr>
        <p:txBody>
          <a:bodyPr>
            <a:normAutofit fontScale="77500" lnSpcReduction="20000"/>
          </a:bodyPr>
          <a:lstStyle/>
          <a:p>
            <a:pPr marL="27432" lvl="0" algn="ctr">
              <a:buClr>
                <a:srgbClr val="F07F09"/>
              </a:buClr>
              <a:defRPr/>
            </a:pPr>
            <a:r>
              <a:rPr lang="en-US" sz="34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Modelarea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reprezint</a:t>
            </a:r>
            <a:r>
              <a:rPr lang="ro-RO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ă procesul de 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transpunere</a:t>
            </a:r>
            <a:r>
              <a:rPr lang="ro-RO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r>
              <a:rPr lang="ro-RO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modelului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 conceptual </a:t>
            </a:r>
            <a:r>
              <a:rPr lang="ro-RO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î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n model </a:t>
            </a:r>
            <a:r>
              <a:rPr lang="en-US" sz="34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fizic</a:t>
            </a:r>
            <a:r>
              <a:rPr lang="en-US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ro-RO" sz="34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" lvl="0">
              <a:buClr>
                <a:srgbClr val="F07F09"/>
              </a:buClr>
              <a:defRPr/>
            </a:pPr>
            <a:endParaRPr lang="en-US" sz="34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" lvl="0">
              <a:buClr>
                <a:srgbClr val="F07F09"/>
              </a:buClr>
              <a:defRPr/>
            </a:pP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     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Fiecare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entitate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devine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tabel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ă,  a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tributele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corespunzătoare entității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devin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coloane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în tabelă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iar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datele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memorate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î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ntr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-un c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â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mp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au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acela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ș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tip.</a:t>
            </a:r>
          </a:p>
          <a:p>
            <a:pPr marL="27432" lvl="0">
              <a:buClr>
                <a:srgbClr val="F07F09"/>
              </a:buClr>
              <a:defRPr/>
            </a:pP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      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Astfel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, ca exemplu:</a:t>
            </a:r>
            <a:endParaRPr lang="en-US" sz="3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id_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devine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c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â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mp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î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n </a:t>
            </a:r>
            <a:r>
              <a:rPr lang="en-US" sz="3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tabela</a:t>
            </a: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medicamente și cheia primară a tabelei;</a:t>
            </a:r>
            <a:endParaRPr lang="en-US" sz="3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chemeClr val="tx1"/>
                </a:solidFill>
                <a:latin typeface="Arial Narrow" panose="020B0606020202030204" pitchFamily="34" charset="0"/>
              </a:rPr>
              <a:t> id_</a:t>
            </a: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m va fi, totodată, și cheia străină a tabelei contracte căci este legată cu tabela medicamente prin relația one to many rezultată din rezolvarea relației many to many dintre medicament și furnizor;</a:t>
            </a:r>
          </a:p>
          <a:p>
            <a:pPr marL="370332" indent="-342900">
              <a:buFont typeface="Arial" panose="020B0604020202020204" pitchFamily="34" charset="0"/>
              <a:buChar char="•"/>
              <a:defRPr/>
            </a:pPr>
            <a:r>
              <a:rPr lang="ro-RO" sz="3400" dirty="0">
                <a:solidFill>
                  <a:schemeClr val="tx1"/>
                </a:solidFill>
                <a:latin typeface="Arial Narrow" panose="020B0606020202030204" pitchFamily="34" charset="0"/>
              </a:rPr>
              <a:t>denumire și descriere vor fi tot câmpuri din tabela medicamente de tip </a:t>
            </a:r>
            <a:r>
              <a:rPr lang="ro-RO" sz="3400" i="1" dirty="0">
                <a:solidFill>
                  <a:schemeClr val="tx1"/>
                </a:solidFill>
                <a:latin typeface="Arial Narrow" panose="020B0606020202030204" pitchFamily="34" charset="0"/>
              </a:rPr>
              <a:t>varchar2.</a:t>
            </a:r>
            <a:endParaRPr lang="en-US" sz="34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3" y="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TABELE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110" y="1507067"/>
            <a:ext cx="430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MEDICAMENTE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" y="2351807"/>
            <a:ext cx="11637818" cy="119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36" y="3685308"/>
            <a:ext cx="42576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10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1749441" y="292404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Ce </a:t>
            </a:r>
            <a:r>
              <a:rPr lang="en-US" dirty="0" err="1">
                <a:latin typeface="Arial Narrow" panose="020B0606020202030204" pitchFamily="34" charset="0"/>
              </a:rPr>
              <a:t>este</a:t>
            </a:r>
            <a:r>
              <a:rPr lang="en-US" dirty="0">
                <a:latin typeface="Arial Narrow" panose="020B0606020202030204" pitchFamily="34" charset="0"/>
              </a:rPr>
              <a:t> o </a:t>
            </a:r>
            <a:r>
              <a:rPr lang="en-US" dirty="0" err="1">
                <a:latin typeface="Arial Narrow" panose="020B0606020202030204" pitchFamily="34" charset="0"/>
              </a:rPr>
              <a:t>baz</a:t>
            </a:r>
            <a:r>
              <a:rPr lang="ro-RO" dirty="0">
                <a:latin typeface="Arial Narrow" panose="020B0606020202030204" pitchFamily="34" charset="0"/>
              </a:rPr>
              <a:t>ă de date</a:t>
            </a:r>
            <a:r>
              <a:rPr lang="en-US" dirty="0"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986" y="1960775"/>
            <a:ext cx="86160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O </a:t>
            </a:r>
            <a:r>
              <a:rPr lang="en-US" sz="2400" b="1" dirty="0" err="1">
                <a:latin typeface="Arial Narrow" panose="020B0606020202030204" pitchFamily="34" charset="0"/>
              </a:rPr>
              <a:t>bază</a:t>
            </a:r>
            <a:r>
              <a:rPr lang="en-US" sz="2400" b="1" dirty="0">
                <a:latin typeface="Arial Narrow" panose="020B0606020202030204" pitchFamily="34" charset="0"/>
              </a:rPr>
              <a:t> de date</a:t>
            </a:r>
            <a:r>
              <a:rPr lang="ro-RO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e</a:t>
            </a:r>
            <a:r>
              <a:rPr lang="ro-RO" sz="2400" dirty="0">
                <a:latin typeface="Arial Narrow" panose="020B0606020202030204" pitchFamily="34" charset="0"/>
              </a:rPr>
              <a:t>ste un ansamblu structurat de date coerente fară redu</a:t>
            </a:r>
            <a:r>
              <a:rPr lang="en-US" sz="2400" dirty="0">
                <a:latin typeface="Arial Narrow" panose="020B0606020202030204" pitchFamily="34" charset="0"/>
              </a:rPr>
              <a:t>n</a:t>
            </a:r>
            <a:r>
              <a:rPr lang="ro-RO" sz="2400" dirty="0">
                <a:latin typeface="Arial Narrow" panose="020B0606020202030204" pitchFamily="34" charset="0"/>
              </a:rPr>
              <a:t>danță inutilă astfel încât acestea pot fi prelucrate eficient de mai mulți utilizatori într-un mod concurent.</a:t>
            </a: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Un șir de baze de date conține:</a:t>
            </a: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         * baza de date propriu-zisă în care se memorează date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         * sistem de gestiune al bazelor de date care realizează gestionarea și prelucrarea complexă a datelor, un dicționar al bazei de date ce conține informații despre date, structura acestora, statistici, documentație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         * personalul implicat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         * resurse hardware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5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67" y="738118"/>
            <a:ext cx="8534400" cy="772027"/>
          </a:xfrm>
        </p:spPr>
        <p:txBody>
          <a:bodyPr>
            <a:normAutofit/>
          </a:bodyPr>
          <a:lstStyle/>
          <a:p>
            <a:r>
              <a:rPr lang="ro-RO" sz="2800" dirty="0" smtClean="0">
                <a:latin typeface="Arial Narrow" panose="020B0606020202030204" pitchFamily="34" charset="0"/>
              </a:rPr>
              <a:t>PROVIDERI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14525"/>
            <a:ext cx="10744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188277"/>
            <a:ext cx="4248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21" y="-330063"/>
            <a:ext cx="8534400" cy="1337982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CONTRACTE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6" y="1007918"/>
            <a:ext cx="107537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144982"/>
            <a:ext cx="5286375" cy="34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86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8" y="257620"/>
            <a:ext cx="8534400" cy="933871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M</a:t>
            </a:r>
            <a:r>
              <a:rPr lang="ro-RO" sz="2800" dirty="0" smtClean="0">
                <a:latin typeface="Arial Narrow" panose="020B0606020202030204" pitchFamily="34" charset="0"/>
              </a:rPr>
              <a:t>EDICI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87224"/>
            <a:ext cx="107537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91" y="3227243"/>
            <a:ext cx="4572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75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23" y="372532"/>
            <a:ext cx="8534400" cy="917649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PACIENȚI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" y="1929857"/>
            <a:ext cx="107537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3429000"/>
            <a:ext cx="53816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7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18" y="-359437"/>
            <a:ext cx="8534400" cy="1311415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REȚETE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91315"/>
            <a:ext cx="10744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24" y="3112457"/>
            <a:ext cx="5915025" cy="356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52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444251"/>
            <a:ext cx="8534400" cy="695618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DIAGNOSTICE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3653685"/>
            <a:ext cx="4791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" y="1846742"/>
            <a:ext cx="10734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318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7" y="-237067"/>
            <a:ext cx="8534400" cy="1251676"/>
          </a:xfrm>
        </p:spPr>
        <p:txBody>
          <a:bodyPr>
            <a:normAutofit/>
          </a:bodyPr>
          <a:lstStyle/>
          <a:p>
            <a:r>
              <a:rPr lang="ro-RO" sz="2800" dirty="0" smtClean="0">
                <a:latin typeface="Arial Narrow" panose="020B0606020202030204" pitchFamily="34" charset="0"/>
              </a:rPr>
              <a:t>PROSPECTE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271849"/>
            <a:ext cx="10753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930633"/>
            <a:ext cx="5019675" cy="36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3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79" y="-160082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RAPORT CONTRACTE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579" y="4578003"/>
            <a:ext cx="8883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SQL RAPORT CONTRACTE:</a:t>
            </a:r>
          </a:p>
          <a:p>
            <a:endParaRPr lang="en-US" sz="2000" b="1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select </a:t>
            </a:r>
            <a:r>
              <a:rPr lang="en-US" sz="2000" dirty="0" err="1">
                <a:latin typeface="Arial Narrow" panose="020B0606020202030204" pitchFamily="34" charset="0"/>
              </a:rPr>
              <a:t>c.id_c</a:t>
            </a:r>
            <a:r>
              <a:rPr lang="en-US" sz="2000" dirty="0">
                <a:latin typeface="Arial Narrow" panose="020B0606020202030204" pitchFamily="34" charset="0"/>
              </a:rPr>
              <a:t> as contract, </a:t>
            </a:r>
            <a:r>
              <a:rPr lang="en-US" sz="2000" dirty="0" err="1">
                <a:latin typeface="Arial Narrow" panose="020B0606020202030204" pitchFamily="34" charset="0"/>
              </a:rPr>
              <a:t>c.data_i</a:t>
            </a:r>
            <a:r>
              <a:rPr lang="en-US" sz="2000" dirty="0">
                <a:latin typeface="Arial Narrow" panose="020B0606020202030204" pitchFamily="34" charset="0"/>
              </a:rPr>
              <a:t> as "Data </a:t>
            </a:r>
            <a:r>
              <a:rPr lang="en-US" sz="2000" dirty="0" err="1">
                <a:latin typeface="Arial Narrow" panose="020B0606020202030204" pitchFamily="34" charset="0"/>
              </a:rPr>
              <a:t>semnarii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c.data_ex</a:t>
            </a:r>
            <a:r>
              <a:rPr lang="en-US" sz="2000" dirty="0">
                <a:latin typeface="Arial Narrow" panose="020B0606020202030204" pitchFamily="34" charset="0"/>
              </a:rPr>
              <a:t> as "Data </a:t>
            </a:r>
            <a:r>
              <a:rPr lang="en-US" sz="2000" dirty="0" err="1">
                <a:latin typeface="Arial Narrow" panose="020B0606020202030204" pitchFamily="34" charset="0"/>
              </a:rPr>
              <a:t>expirarii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c.cantitate</a:t>
            </a:r>
            <a:r>
              <a:rPr lang="en-US" sz="2000" dirty="0">
                <a:latin typeface="Arial Narrow" panose="020B0606020202030204" pitchFamily="34" charset="0"/>
              </a:rPr>
              <a:t> as "</a:t>
            </a:r>
            <a:r>
              <a:rPr lang="en-US" sz="2000" dirty="0" err="1">
                <a:latin typeface="Arial Narrow" panose="020B0606020202030204" pitchFamily="34" charset="0"/>
              </a:rPr>
              <a:t>Cantitate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c.pret</a:t>
            </a:r>
            <a:r>
              <a:rPr lang="en-US" sz="2000" dirty="0">
                <a:latin typeface="Arial Narrow" panose="020B0606020202030204" pitchFamily="34" charset="0"/>
              </a:rPr>
              <a:t> as "</a:t>
            </a:r>
            <a:r>
              <a:rPr lang="en-US" sz="2000" dirty="0" err="1">
                <a:latin typeface="Arial Narrow" panose="020B0606020202030204" pitchFamily="34" charset="0"/>
              </a:rPr>
              <a:t>Pret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m.denumire</a:t>
            </a:r>
            <a:r>
              <a:rPr lang="en-US" sz="2000" dirty="0">
                <a:latin typeface="Arial Narrow" panose="020B0606020202030204" pitchFamily="34" charset="0"/>
              </a:rPr>
              <a:t> as "Medicament", </a:t>
            </a:r>
            <a:r>
              <a:rPr lang="en-US" sz="2000" dirty="0" err="1">
                <a:latin typeface="Arial Narrow" panose="020B0606020202030204" pitchFamily="34" charset="0"/>
              </a:rPr>
              <a:t>f.nume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from </a:t>
            </a:r>
            <a:r>
              <a:rPr lang="en-US" sz="2000" dirty="0" err="1">
                <a:latin typeface="Arial Narrow" panose="020B0606020202030204" pitchFamily="34" charset="0"/>
              </a:rPr>
              <a:t>medicamente</a:t>
            </a:r>
            <a:r>
              <a:rPr lang="en-US" sz="2000" dirty="0">
                <a:latin typeface="Arial Narrow" panose="020B0606020202030204" pitchFamily="34" charset="0"/>
              </a:rPr>
              <a:t> m, </a:t>
            </a:r>
            <a:r>
              <a:rPr lang="en-US" sz="2000" dirty="0" err="1">
                <a:latin typeface="Arial Narrow" panose="020B0606020202030204" pitchFamily="34" charset="0"/>
              </a:rPr>
              <a:t>contracte</a:t>
            </a:r>
            <a:r>
              <a:rPr lang="en-US" sz="2000" dirty="0">
                <a:latin typeface="Arial Narrow" panose="020B0606020202030204" pitchFamily="34" charset="0"/>
              </a:rPr>
              <a:t> c, </a:t>
            </a:r>
            <a:r>
              <a:rPr lang="en-US" sz="2000" dirty="0" err="1">
                <a:latin typeface="Arial Narrow" panose="020B0606020202030204" pitchFamily="34" charset="0"/>
              </a:rPr>
              <a:t>provideri</a:t>
            </a:r>
            <a:r>
              <a:rPr lang="en-US" sz="2000" dirty="0">
                <a:latin typeface="Arial Narrow" panose="020B0606020202030204" pitchFamily="34" charset="0"/>
              </a:rPr>
              <a:t> f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where </a:t>
            </a:r>
            <a:r>
              <a:rPr lang="en-US" sz="2000" dirty="0" err="1">
                <a:latin typeface="Arial Narrow" panose="020B0606020202030204" pitchFamily="34" charset="0"/>
              </a:rPr>
              <a:t>m.id_m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c.id_m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f.id_p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c.id_f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450148"/>
            <a:ext cx="11058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13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6" y="-169683"/>
            <a:ext cx="8534400" cy="1507067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rial Narrow" panose="020B0606020202030204" pitchFamily="34" charset="0"/>
              </a:rPr>
              <a:t>RAPORT REȚETE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685" y="4515440"/>
            <a:ext cx="8314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SQL RAPORT </a:t>
            </a:r>
            <a:r>
              <a:rPr lang="ro-RO" sz="2000" b="1" dirty="0">
                <a:latin typeface="Arial Narrow" panose="020B0606020202030204" pitchFamily="34" charset="0"/>
              </a:rPr>
              <a:t>REȚETE</a:t>
            </a:r>
            <a:r>
              <a:rPr lang="en-US" sz="2000" b="1" dirty="0">
                <a:latin typeface="Arial Narrow" panose="020B0606020202030204" pitchFamily="34" charset="0"/>
              </a:rPr>
              <a:t>:</a:t>
            </a:r>
          </a:p>
          <a:p>
            <a:endParaRPr lang="ro-RO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select </a:t>
            </a:r>
            <a:r>
              <a:rPr lang="en-US" sz="2000" dirty="0" err="1">
                <a:latin typeface="Arial Narrow" panose="020B0606020202030204" pitchFamily="34" charset="0"/>
              </a:rPr>
              <a:t>r.id_r</a:t>
            </a:r>
            <a:r>
              <a:rPr lang="en-US" sz="2000" dirty="0"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latin typeface="Arial Narrow" panose="020B0606020202030204" pitchFamily="34" charset="0"/>
              </a:rPr>
              <a:t>Reteta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r.data</a:t>
            </a:r>
            <a:r>
              <a:rPr lang="en-US" sz="2000" dirty="0">
                <a:latin typeface="Arial Narrow" panose="020B0606020202030204" pitchFamily="34" charset="0"/>
              </a:rPr>
              <a:t> as "Data </a:t>
            </a:r>
            <a:r>
              <a:rPr lang="en-US" sz="2000" dirty="0" err="1">
                <a:latin typeface="Arial Narrow" panose="020B0606020202030204" pitchFamily="34" charset="0"/>
              </a:rPr>
              <a:t>eliberarii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p.prenume</a:t>
            </a:r>
            <a:r>
              <a:rPr lang="en-US" sz="2000" dirty="0">
                <a:latin typeface="Arial Narrow" panose="020B0606020202030204" pitchFamily="34" charset="0"/>
              </a:rPr>
              <a:t>||' '||</a:t>
            </a:r>
            <a:r>
              <a:rPr lang="en-US" sz="2000" dirty="0" err="1">
                <a:latin typeface="Arial Narrow" panose="020B0606020202030204" pitchFamily="34" charset="0"/>
              </a:rPr>
              <a:t>p.nume</a:t>
            </a:r>
            <a:r>
              <a:rPr lang="en-US" sz="2000" dirty="0">
                <a:latin typeface="Arial Narrow" panose="020B0606020202030204" pitchFamily="34" charset="0"/>
              </a:rPr>
              <a:t> as "</a:t>
            </a:r>
            <a:r>
              <a:rPr lang="en-US" sz="2000" dirty="0" err="1">
                <a:latin typeface="Arial Narrow" panose="020B0606020202030204" pitchFamily="34" charset="0"/>
              </a:rPr>
              <a:t>Pacient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m.prenume</a:t>
            </a:r>
            <a:r>
              <a:rPr lang="en-US" sz="2000" dirty="0">
                <a:latin typeface="Arial Narrow" panose="020B0606020202030204" pitchFamily="34" charset="0"/>
              </a:rPr>
              <a:t>||' '||</a:t>
            </a:r>
            <a:r>
              <a:rPr lang="en-US" sz="2000" dirty="0" err="1">
                <a:latin typeface="Arial Narrow" panose="020B0606020202030204" pitchFamily="34" charset="0"/>
              </a:rPr>
              <a:t>m.nume</a:t>
            </a:r>
            <a:r>
              <a:rPr lang="en-US" sz="2000" dirty="0">
                <a:latin typeface="Arial Narrow" panose="020B0606020202030204" pitchFamily="34" charset="0"/>
              </a:rPr>
              <a:t> as "Medic",</a:t>
            </a:r>
            <a:r>
              <a:rPr lang="en-US" sz="2000" dirty="0" err="1">
                <a:latin typeface="Arial Narrow" panose="020B0606020202030204" pitchFamily="34" charset="0"/>
              </a:rPr>
              <a:t>d.denumire</a:t>
            </a:r>
            <a:r>
              <a:rPr lang="en-US" sz="2000" dirty="0">
                <a:latin typeface="Arial Narrow" panose="020B0606020202030204" pitchFamily="34" charset="0"/>
              </a:rPr>
              <a:t> as "Diagnostic"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from </a:t>
            </a:r>
            <a:r>
              <a:rPr lang="en-US" sz="2000" dirty="0" err="1">
                <a:latin typeface="Arial Narrow" panose="020B0606020202030204" pitchFamily="34" charset="0"/>
              </a:rPr>
              <a:t>retete</a:t>
            </a:r>
            <a:r>
              <a:rPr lang="en-US" sz="2000" dirty="0">
                <a:latin typeface="Arial Narrow" panose="020B0606020202030204" pitchFamily="34" charset="0"/>
              </a:rPr>
              <a:t> r, </a:t>
            </a:r>
            <a:r>
              <a:rPr lang="en-US" sz="2000" dirty="0" err="1">
                <a:latin typeface="Arial Narrow" panose="020B0606020202030204" pitchFamily="34" charset="0"/>
              </a:rPr>
              <a:t>pacienti</a:t>
            </a:r>
            <a:r>
              <a:rPr lang="en-US" sz="2000" dirty="0">
                <a:latin typeface="Arial Narrow" panose="020B0606020202030204" pitchFamily="34" charset="0"/>
              </a:rPr>
              <a:t> p, </a:t>
            </a:r>
            <a:r>
              <a:rPr lang="en-US" sz="2000" dirty="0" err="1">
                <a:latin typeface="Arial Narrow" panose="020B0606020202030204" pitchFamily="34" charset="0"/>
              </a:rPr>
              <a:t>diagnostice</a:t>
            </a:r>
            <a:r>
              <a:rPr lang="en-US" sz="2000" dirty="0">
                <a:latin typeface="Arial Narrow" panose="020B0606020202030204" pitchFamily="34" charset="0"/>
              </a:rPr>
              <a:t> d, </a:t>
            </a:r>
            <a:r>
              <a:rPr lang="en-US" sz="2000" dirty="0" err="1">
                <a:latin typeface="Arial Narrow" panose="020B0606020202030204" pitchFamily="34" charset="0"/>
              </a:rPr>
              <a:t>medici</a:t>
            </a:r>
            <a:r>
              <a:rPr lang="en-US" sz="2000" dirty="0">
                <a:latin typeface="Arial Narrow" panose="020B0606020202030204" pitchFamily="34" charset="0"/>
              </a:rPr>
              <a:t> m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where </a:t>
            </a:r>
            <a:r>
              <a:rPr lang="en-US" sz="2000" dirty="0" err="1">
                <a:latin typeface="Arial Narrow" panose="020B0606020202030204" pitchFamily="34" charset="0"/>
              </a:rPr>
              <a:t>p.id_p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r.id_p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m.id_m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r.id_m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d.id_d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r.id_d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66537"/>
            <a:ext cx="11087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9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7" y="-112948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RAPORT </a:t>
            </a:r>
            <a:r>
              <a:rPr lang="ro-RO" sz="2800" dirty="0" smtClean="0">
                <a:latin typeface="Arial Narrow" panose="020B0606020202030204" pitchFamily="34" charset="0"/>
              </a:rPr>
              <a:t>TRATAMENTE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356" y="4515439"/>
            <a:ext cx="10463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SQL RAPORT </a:t>
            </a:r>
            <a:r>
              <a:rPr lang="ro-RO" sz="2000" b="1" dirty="0" smtClean="0">
                <a:latin typeface="Arial Narrow" panose="020B0606020202030204" pitchFamily="34" charset="0"/>
              </a:rPr>
              <a:t>TRATAMENTE</a:t>
            </a:r>
            <a:r>
              <a:rPr lang="en-US" sz="2000" b="1" dirty="0" smtClean="0">
                <a:latin typeface="Arial Narrow" panose="020B0606020202030204" pitchFamily="34" charset="0"/>
              </a:rPr>
              <a:t>:</a:t>
            </a:r>
            <a:endParaRPr lang="en-US" sz="2000" b="1" dirty="0">
              <a:latin typeface="Arial Narrow" panose="020B0606020202030204" pitchFamily="34" charset="0"/>
            </a:endParaRPr>
          </a:p>
          <a:p>
            <a:endParaRPr lang="en-US" sz="2000" b="1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select </a:t>
            </a:r>
            <a:r>
              <a:rPr lang="en-US" sz="2000" dirty="0" err="1">
                <a:latin typeface="Arial Narrow" panose="020B0606020202030204" pitchFamily="34" charset="0"/>
              </a:rPr>
              <a:t>p.cant</a:t>
            </a:r>
            <a:r>
              <a:rPr lang="en-US" sz="2000" dirty="0"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latin typeface="Arial Narrow" panose="020B0606020202030204" pitchFamily="34" charset="0"/>
              </a:rPr>
              <a:t>Cantitate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mod_adm</a:t>
            </a:r>
            <a:r>
              <a:rPr lang="en-US" sz="2000" dirty="0">
                <a:latin typeface="Arial Narrow" panose="020B0606020202030204" pitchFamily="34" charset="0"/>
              </a:rPr>
              <a:t> as "Mod de </a:t>
            </a:r>
            <a:r>
              <a:rPr lang="en-US" sz="2000" dirty="0" err="1">
                <a:latin typeface="Arial Narrow" panose="020B0606020202030204" pitchFamily="34" charset="0"/>
              </a:rPr>
              <a:t>administrare</a:t>
            </a:r>
            <a:r>
              <a:rPr lang="en-US" sz="2000" dirty="0">
                <a:latin typeface="Arial Narrow" panose="020B0606020202030204" pitchFamily="34" charset="0"/>
              </a:rPr>
              <a:t>", </a:t>
            </a:r>
            <a:r>
              <a:rPr lang="en-US" sz="2000" dirty="0" err="1">
                <a:latin typeface="Arial Narrow" panose="020B0606020202030204" pitchFamily="34" charset="0"/>
              </a:rPr>
              <a:t>pa.nume</a:t>
            </a:r>
            <a:r>
              <a:rPr lang="en-US" sz="2000" dirty="0">
                <a:latin typeface="Arial Narrow" panose="020B0606020202030204" pitchFamily="34" charset="0"/>
              </a:rPr>
              <a:t>||' '||</a:t>
            </a:r>
            <a:r>
              <a:rPr lang="en-US" sz="2000" dirty="0" err="1">
                <a:latin typeface="Arial Narrow" panose="020B0606020202030204" pitchFamily="34" charset="0"/>
              </a:rPr>
              <a:t>pa.prenume</a:t>
            </a:r>
            <a:r>
              <a:rPr lang="en-US" sz="2000" dirty="0"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latin typeface="Arial Narrow" panose="020B0606020202030204" pitchFamily="34" charset="0"/>
              </a:rPr>
              <a:t>Pacient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m.denumire</a:t>
            </a:r>
            <a:r>
              <a:rPr lang="en-US" sz="2000" dirty="0"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latin typeface="Arial Narrow" panose="020B0606020202030204" pitchFamily="34" charset="0"/>
              </a:rPr>
              <a:t>Medicament,d.denumire</a:t>
            </a:r>
            <a:r>
              <a:rPr lang="en-US" sz="2000" dirty="0">
                <a:latin typeface="Arial Narrow" panose="020B0606020202030204" pitchFamily="34" charset="0"/>
              </a:rPr>
              <a:t> as Diagnostic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from </a:t>
            </a:r>
            <a:r>
              <a:rPr lang="en-US" sz="2000" dirty="0" err="1">
                <a:latin typeface="Arial Narrow" panose="020B0606020202030204" pitchFamily="34" charset="0"/>
              </a:rPr>
              <a:t>prospecte</a:t>
            </a:r>
            <a:r>
              <a:rPr lang="en-US" sz="2000" dirty="0">
                <a:latin typeface="Arial Narrow" panose="020B0606020202030204" pitchFamily="34" charset="0"/>
              </a:rPr>
              <a:t> p, </a:t>
            </a:r>
            <a:r>
              <a:rPr lang="en-US" sz="2000" dirty="0" err="1">
                <a:latin typeface="Arial Narrow" panose="020B0606020202030204" pitchFamily="34" charset="0"/>
              </a:rPr>
              <a:t>pacienti</a:t>
            </a:r>
            <a:r>
              <a:rPr lang="en-US" sz="2000" dirty="0">
                <a:latin typeface="Arial Narrow" panose="020B0606020202030204" pitchFamily="34" charset="0"/>
              </a:rPr>
              <a:t> pa, </a:t>
            </a:r>
            <a:r>
              <a:rPr lang="en-US" sz="2000" dirty="0" err="1">
                <a:latin typeface="Arial Narrow" panose="020B0606020202030204" pitchFamily="34" charset="0"/>
              </a:rPr>
              <a:t>retete</a:t>
            </a:r>
            <a:r>
              <a:rPr lang="en-US" sz="2000" dirty="0">
                <a:latin typeface="Arial Narrow" panose="020B0606020202030204" pitchFamily="34" charset="0"/>
              </a:rPr>
              <a:t> r, </a:t>
            </a:r>
            <a:r>
              <a:rPr lang="en-US" sz="2000" dirty="0" err="1">
                <a:latin typeface="Arial Narrow" panose="020B0606020202030204" pitchFamily="34" charset="0"/>
              </a:rPr>
              <a:t>contracte</a:t>
            </a:r>
            <a:r>
              <a:rPr lang="en-US" sz="2000" dirty="0">
                <a:latin typeface="Arial Narrow" panose="020B0606020202030204" pitchFamily="34" charset="0"/>
              </a:rPr>
              <a:t> c, </a:t>
            </a:r>
            <a:r>
              <a:rPr lang="en-US" sz="2000" dirty="0" err="1">
                <a:latin typeface="Arial Narrow" panose="020B0606020202030204" pitchFamily="34" charset="0"/>
              </a:rPr>
              <a:t>medicamente</a:t>
            </a:r>
            <a:r>
              <a:rPr lang="en-US" sz="2000" dirty="0">
                <a:latin typeface="Arial Narrow" panose="020B0606020202030204" pitchFamily="34" charset="0"/>
              </a:rPr>
              <a:t> m, </a:t>
            </a:r>
            <a:r>
              <a:rPr lang="en-US" sz="2000" dirty="0" err="1">
                <a:latin typeface="Arial Narrow" panose="020B0606020202030204" pitchFamily="34" charset="0"/>
              </a:rPr>
              <a:t>diagnostice</a:t>
            </a:r>
            <a:r>
              <a:rPr lang="en-US" sz="2000" dirty="0">
                <a:latin typeface="Arial Narrow" panose="020B0606020202030204" pitchFamily="34" charset="0"/>
              </a:rPr>
              <a:t> d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where </a:t>
            </a:r>
            <a:r>
              <a:rPr lang="en-US" sz="2000" dirty="0" err="1">
                <a:latin typeface="Arial Narrow" panose="020B0606020202030204" pitchFamily="34" charset="0"/>
              </a:rPr>
              <a:t>p.id_r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r.id_r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p.id_c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c.id_c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pa.id_p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r.id_p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c.id_m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m.id_m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r.id_d</a:t>
            </a:r>
            <a:r>
              <a:rPr lang="en-US" sz="2000" dirty="0">
                <a:latin typeface="Arial Narrow" panose="020B0606020202030204" pitchFamily="34" charset="0"/>
              </a:rPr>
              <a:t>=</a:t>
            </a:r>
            <a:r>
              <a:rPr lang="en-US" sz="2000" dirty="0" err="1">
                <a:latin typeface="Arial Narrow" panose="020B0606020202030204" pitchFamily="34" charset="0"/>
              </a:rPr>
              <a:t>d.id_d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6" y="1665505"/>
            <a:ext cx="11087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06" y="188709"/>
            <a:ext cx="8534400" cy="1507067"/>
          </a:xfrm>
        </p:spPr>
        <p:txBody>
          <a:bodyPr/>
          <a:lstStyle/>
          <a:p>
            <a:r>
              <a:rPr lang="ro-RO" dirty="0">
                <a:latin typeface="Arial Narrow" panose="020B0606020202030204" pitchFamily="34" charset="0"/>
              </a:rPr>
              <a:t>Personalul indicat</a:t>
            </a:r>
            <a:r>
              <a:rPr lang="en-US" dirty="0">
                <a:latin typeface="Arial Narrow" panose="020B0606020202030204" pitchFamily="34" charset="0"/>
              </a:rPr>
              <a:t>: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06" y="1593130"/>
            <a:ext cx="80693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o-RO" sz="2800" dirty="0">
                <a:latin typeface="Arial Narrow" panose="020B0606020202030204" pitchFamily="34" charset="0"/>
              </a:rPr>
              <a:t>*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administratorul de date care este un manager, nu e un tehnician, decide ce date trebuie stocate în baza de date,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stabilește reguli de întreținere și de tratare a datelor după stocare</a:t>
            </a:r>
            <a:r>
              <a:rPr lang="en-US" sz="2800" dirty="0">
                <a:latin typeface="Arial Narrow" panose="020B0606020202030204" pitchFamily="34" charset="0"/>
              </a:rPr>
              <a:t>;</a:t>
            </a:r>
            <a:endParaRPr lang="ro-RO" sz="28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800" dirty="0">
                <a:latin typeface="Arial Narrow" panose="020B0606020202030204" pitchFamily="34" charset="0"/>
              </a:rPr>
              <a:t>*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se stabilesc privilegii pentru informațiile din baza de date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206" y="4314861"/>
            <a:ext cx="85029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latin typeface="Arial Narrow" panose="020B0606020202030204" pitchFamily="34" charset="0"/>
              </a:rPr>
              <a:t>Administratorul bazei de date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ro-RO" sz="2800" dirty="0">
                <a:latin typeface="Arial Narrow" panose="020B0606020202030204" pitchFamily="34" charset="0"/>
              </a:rPr>
              <a:t>*un profesionist in domeniul IT, care creează baza de date și implementează elemente tehnice de control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8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03" y="-179109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DATELE APLICA</a:t>
            </a:r>
            <a:r>
              <a:rPr lang="ro-RO" dirty="0">
                <a:latin typeface="Arial Narrow" panose="020B0606020202030204" pitchFamily="34" charset="0"/>
              </a:rPr>
              <a:t>ȚIEI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340" y="1097125"/>
            <a:ext cx="409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latin typeface="Arial Narrow" panose="020B0606020202030204" pitchFamily="34" charset="0"/>
              </a:rPr>
              <a:t>Diagnostice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922223"/>
            <a:ext cx="111156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768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6" y="678729"/>
            <a:ext cx="601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Medici: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00163"/>
            <a:ext cx="111061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3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817" y="659877"/>
            <a:ext cx="629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Medicamente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04925"/>
            <a:ext cx="110966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7" y="565608"/>
            <a:ext cx="6061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>
                <a:latin typeface="Arial Narrow" panose="020B0606020202030204" pitchFamily="34" charset="0"/>
              </a:rPr>
              <a:t>Provideri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76350"/>
            <a:ext cx="11087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03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511" y="471340"/>
            <a:ext cx="736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Pacien</a:t>
            </a:r>
            <a:r>
              <a:rPr lang="ro-RO" sz="3200" dirty="0">
                <a:latin typeface="Arial Narrow" panose="020B0606020202030204" pitchFamily="34" charset="0"/>
              </a:rPr>
              <a:t>ți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57288"/>
            <a:ext cx="110966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249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05" y="405353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Contracte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89" y="1619249"/>
            <a:ext cx="6613733" cy="435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3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81" y="499621"/>
            <a:ext cx="597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latin typeface="Arial Narrow" panose="020B0606020202030204" pitchFamily="34" charset="0"/>
              </a:rPr>
              <a:t>Rețete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91" y="1753643"/>
            <a:ext cx="6803897" cy="3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638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670" y="235671"/>
            <a:ext cx="115226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Narrow" panose="020B0606020202030204" pitchFamily="34" charset="0"/>
              </a:rPr>
              <a:t>GRAFICE</a:t>
            </a:r>
          </a:p>
          <a:p>
            <a:r>
              <a:rPr lang="ro-RO" sz="3200" i="1" dirty="0" smtClean="0">
                <a:latin typeface="Arial Narrow" panose="020B0606020202030204" pitchFamily="34" charset="0"/>
              </a:rPr>
              <a:t>Graficul</a:t>
            </a:r>
            <a:r>
              <a:rPr lang="en-US" sz="3200" i="1" dirty="0" smtClean="0">
                <a:latin typeface="Arial Narrow" panose="020B0606020202030204" pitchFamily="34" charset="0"/>
              </a:rPr>
              <a:t> 1</a:t>
            </a:r>
            <a:r>
              <a:rPr lang="ro-RO" sz="3200" i="1" dirty="0" smtClean="0">
                <a:latin typeface="Arial Narrow" panose="020B0606020202030204" pitchFamily="34" charset="0"/>
              </a:rPr>
              <a:t> </a:t>
            </a:r>
            <a:r>
              <a:rPr lang="ro-RO" sz="3200" i="1" dirty="0">
                <a:latin typeface="Arial Narrow" panose="020B0606020202030204" pitchFamily="34" charset="0"/>
              </a:rPr>
              <a:t>evidențiază numărul de </a:t>
            </a:r>
            <a:r>
              <a:rPr lang="ro-RO" sz="3200" i="1" dirty="0" smtClean="0">
                <a:latin typeface="Arial Narrow" panose="020B0606020202030204" pitchFamily="34" charset="0"/>
              </a:rPr>
              <a:t>contra</a:t>
            </a:r>
            <a:r>
              <a:rPr lang="en-US" sz="3200" i="1" dirty="0" smtClean="0">
                <a:latin typeface="Arial Narrow" panose="020B0606020202030204" pitchFamily="34" charset="0"/>
              </a:rPr>
              <a:t>c</a:t>
            </a:r>
            <a:r>
              <a:rPr lang="ro-RO" sz="3200" i="1" dirty="0" smtClean="0">
                <a:latin typeface="Arial Narrow" panose="020B0606020202030204" pitchFamily="34" charset="0"/>
              </a:rPr>
              <a:t>te </a:t>
            </a:r>
            <a:r>
              <a:rPr lang="ro-RO" sz="3200" i="1" dirty="0">
                <a:latin typeface="Arial Narrow" panose="020B0606020202030204" pitchFamily="34" charset="0"/>
              </a:rPr>
              <a:t>pentru fiecare </a:t>
            </a:r>
            <a:r>
              <a:rPr lang="ro-RO" sz="3200" i="1" dirty="0" smtClean="0">
                <a:latin typeface="Arial Narrow" panose="020B0606020202030204" pitchFamily="34" charset="0"/>
              </a:rPr>
              <a:t>provider:</a:t>
            </a:r>
            <a:endParaRPr lang="en-US" sz="3200" i="1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327" y="4345757"/>
            <a:ext cx="6372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SQL </a:t>
            </a:r>
            <a:r>
              <a:rPr lang="en-US" sz="2400" b="1" dirty="0" err="1">
                <a:latin typeface="Arial Narrow" panose="020B0606020202030204" pitchFamily="34" charset="0"/>
              </a:rPr>
              <a:t>grafic</a:t>
            </a:r>
            <a:r>
              <a:rPr lang="en-US" sz="2400" b="1" dirty="0">
                <a:latin typeface="Arial Narrow" panose="020B0606020202030204" pitchFamily="34" charset="0"/>
              </a:rPr>
              <a:t>:</a:t>
            </a:r>
          </a:p>
          <a:p>
            <a:endParaRPr lang="en-US" sz="24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select null link, </a:t>
            </a:r>
            <a:r>
              <a:rPr lang="en-US" sz="2400" dirty="0" err="1">
                <a:latin typeface="Arial Narrow" panose="020B0606020202030204" pitchFamily="34" charset="0"/>
              </a:rPr>
              <a:t>p.nume</a:t>
            </a:r>
            <a:r>
              <a:rPr lang="en-US" sz="2400" dirty="0">
                <a:latin typeface="Arial Narrow" panose="020B0606020202030204" pitchFamily="34" charset="0"/>
              </a:rPr>
              <a:t> label, count(</a:t>
            </a:r>
            <a:r>
              <a:rPr lang="en-US" sz="2400" dirty="0" err="1">
                <a:latin typeface="Arial Narrow" panose="020B0606020202030204" pitchFamily="34" charset="0"/>
              </a:rPr>
              <a:t>c.id_f</a:t>
            </a:r>
            <a:r>
              <a:rPr lang="en-US" sz="2400" dirty="0">
                <a:latin typeface="Arial Narrow" panose="020B0606020202030204" pitchFamily="34" charset="0"/>
              </a:rPr>
              <a:t>) value1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from </a:t>
            </a:r>
            <a:r>
              <a:rPr lang="en-US" sz="2400" dirty="0" err="1">
                <a:latin typeface="Arial Narrow" panose="020B0606020202030204" pitchFamily="34" charset="0"/>
              </a:rPr>
              <a:t>contracte</a:t>
            </a:r>
            <a:r>
              <a:rPr lang="en-US" sz="2400" dirty="0">
                <a:latin typeface="Arial Narrow" panose="020B0606020202030204" pitchFamily="34" charset="0"/>
              </a:rPr>
              <a:t> c, </a:t>
            </a:r>
            <a:r>
              <a:rPr lang="en-US" sz="2400" dirty="0" err="1">
                <a:latin typeface="Arial Narrow" panose="020B0606020202030204" pitchFamily="34" charset="0"/>
              </a:rPr>
              <a:t>provideri</a:t>
            </a:r>
            <a:r>
              <a:rPr lang="en-US" sz="2400" dirty="0">
                <a:latin typeface="Arial Narrow" panose="020B0606020202030204" pitchFamily="34" charset="0"/>
              </a:rPr>
              <a:t> p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where </a:t>
            </a:r>
            <a:r>
              <a:rPr lang="en-US" sz="2400" dirty="0" err="1">
                <a:latin typeface="Arial Narrow" panose="020B0606020202030204" pitchFamily="34" charset="0"/>
              </a:rPr>
              <a:t>p.id_p</a:t>
            </a:r>
            <a:r>
              <a:rPr lang="en-US" sz="2400" dirty="0">
                <a:latin typeface="Arial Narrow" panose="020B0606020202030204" pitchFamily="34" charset="0"/>
              </a:rPr>
              <a:t>=</a:t>
            </a:r>
            <a:r>
              <a:rPr lang="en-US" sz="2400" dirty="0" err="1">
                <a:latin typeface="Arial Narrow" panose="020B0606020202030204" pitchFamily="34" charset="0"/>
              </a:rPr>
              <a:t>c.id_f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group by </a:t>
            </a:r>
            <a:r>
              <a:rPr lang="en-US" sz="2400" dirty="0" err="1">
                <a:latin typeface="Arial Narrow" panose="020B0606020202030204" pitchFamily="34" charset="0"/>
              </a:rPr>
              <a:t>c.id_f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p.nume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53435"/>
            <a:ext cx="5486400" cy="32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67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i="1" dirty="0">
                <a:latin typeface="Arial Narrow" panose="020B0606020202030204" pitchFamily="34" charset="0"/>
              </a:rPr>
              <a:t>Graficul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smtClean="0">
                <a:latin typeface="Arial Narrow" panose="020B0606020202030204" pitchFamily="34" charset="0"/>
              </a:rPr>
              <a:t>2</a:t>
            </a:r>
            <a:r>
              <a:rPr lang="ro-RO" i="1" dirty="0" smtClean="0">
                <a:latin typeface="Arial Narrow" panose="020B0606020202030204" pitchFamily="34" charset="0"/>
              </a:rPr>
              <a:t> </a:t>
            </a:r>
            <a:r>
              <a:rPr lang="ro-RO" i="1" dirty="0">
                <a:latin typeface="Arial Narrow" panose="020B0606020202030204" pitchFamily="34" charset="0"/>
              </a:rPr>
              <a:t>evidențiază numărul de </a:t>
            </a:r>
            <a:r>
              <a:rPr lang="ro-RO" i="1" dirty="0" smtClean="0">
                <a:latin typeface="Arial Narrow" panose="020B0606020202030204" pitchFamily="34" charset="0"/>
              </a:rPr>
              <a:t>rețete pentru </a:t>
            </a:r>
            <a:r>
              <a:rPr lang="ro-RO" i="1" dirty="0">
                <a:latin typeface="Arial Narrow" panose="020B0606020202030204" pitchFamily="34" charset="0"/>
              </a:rPr>
              <a:t>fiecare </a:t>
            </a:r>
            <a:r>
              <a:rPr lang="ro-RO" i="1" dirty="0" smtClean="0">
                <a:latin typeface="Arial Narrow" panose="020B0606020202030204" pitchFamily="34" charset="0"/>
              </a:rPr>
              <a:t>doctor:</a:t>
            </a:r>
            <a:endParaRPr lang="en-US" i="1" dirty="0">
              <a:latin typeface="Arial Narrow" panose="020B0606020202030204" pitchFamily="34" charset="0"/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62" y="1542995"/>
            <a:ext cx="5467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1771" y="2417523"/>
            <a:ext cx="370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SQL </a:t>
            </a:r>
            <a:r>
              <a:rPr lang="en-US" b="1" dirty="0" err="1">
                <a:latin typeface="Arial Narrow" panose="020B0606020202030204" pitchFamily="34" charset="0"/>
              </a:rPr>
              <a:t>grafic</a:t>
            </a:r>
            <a:r>
              <a:rPr lang="en-US" b="1" dirty="0">
                <a:latin typeface="Arial Narrow" panose="020B0606020202030204" pitchFamily="34" charset="0"/>
              </a:rPr>
              <a:t>: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select null link, </a:t>
            </a:r>
            <a:r>
              <a:rPr lang="en-US" dirty="0" err="1">
                <a:latin typeface="Arial Narrow" panose="020B0606020202030204" pitchFamily="34" charset="0"/>
              </a:rPr>
              <a:t>m.nume</a:t>
            </a:r>
            <a:r>
              <a:rPr lang="en-US" dirty="0">
                <a:latin typeface="Arial Narrow" panose="020B0606020202030204" pitchFamily="34" charset="0"/>
              </a:rPr>
              <a:t> label, count(</a:t>
            </a:r>
            <a:r>
              <a:rPr lang="en-US" dirty="0" err="1">
                <a:latin typeface="Arial Narrow" panose="020B0606020202030204" pitchFamily="34" charset="0"/>
              </a:rPr>
              <a:t>r.id_m</a:t>
            </a:r>
            <a:r>
              <a:rPr lang="en-US" dirty="0">
                <a:latin typeface="Arial Narrow" panose="020B0606020202030204" pitchFamily="34" charset="0"/>
              </a:rPr>
              <a:t>) value1</a:t>
            </a:r>
          </a:p>
          <a:p>
            <a:r>
              <a:rPr lang="en-US" dirty="0">
                <a:latin typeface="Arial Narrow" panose="020B0606020202030204" pitchFamily="34" charset="0"/>
              </a:rPr>
              <a:t>from </a:t>
            </a:r>
            <a:r>
              <a:rPr lang="en-US" dirty="0" err="1">
                <a:latin typeface="Arial Narrow" panose="020B0606020202030204" pitchFamily="34" charset="0"/>
              </a:rPr>
              <a:t>retete</a:t>
            </a:r>
            <a:r>
              <a:rPr lang="en-US" dirty="0">
                <a:latin typeface="Arial Narrow" panose="020B0606020202030204" pitchFamily="34" charset="0"/>
              </a:rPr>
              <a:t> r, </a:t>
            </a:r>
            <a:r>
              <a:rPr lang="en-US" dirty="0" err="1">
                <a:latin typeface="Arial Narrow" panose="020B0606020202030204" pitchFamily="34" charset="0"/>
              </a:rPr>
              <a:t>medici</a:t>
            </a:r>
            <a:r>
              <a:rPr lang="en-US" dirty="0">
                <a:latin typeface="Arial Narrow" panose="020B0606020202030204" pitchFamily="34" charset="0"/>
              </a:rPr>
              <a:t> m</a:t>
            </a:r>
          </a:p>
          <a:p>
            <a:r>
              <a:rPr lang="en-US" dirty="0">
                <a:latin typeface="Arial Narrow" panose="020B0606020202030204" pitchFamily="34" charset="0"/>
              </a:rPr>
              <a:t>where </a:t>
            </a:r>
            <a:r>
              <a:rPr lang="en-US" dirty="0" err="1">
                <a:latin typeface="Arial Narrow" panose="020B0606020202030204" pitchFamily="34" charset="0"/>
              </a:rPr>
              <a:t>r.id_m</a:t>
            </a:r>
            <a:r>
              <a:rPr lang="en-US" dirty="0">
                <a:latin typeface="Arial Narrow" panose="020B0606020202030204" pitchFamily="34" charset="0"/>
              </a:rPr>
              <a:t>=</a:t>
            </a:r>
            <a:r>
              <a:rPr lang="en-US" dirty="0" err="1">
                <a:latin typeface="Arial Narrow" panose="020B0606020202030204" pitchFamily="34" charset="0"/>
              </a:rPr>
              <a:t>m.id_m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group by </a:t>
            </a:r>
            <a:r>
              <a:rPr lang="en-US" dirty="0" err="1">
                <a:latin typeface="Arial Narrow" panose="020B0606020202030204" pitchFamily="34" charset="0"/>
              </a:rPr>
              <a:t>r.id_m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m.nume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3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466" y="282804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CONCLUZIE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718" y="2384982"/>
            <a:ext cx="7805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i="1" dirty="0">
                <a:latin typeface="Arial Narrow" panose="020B0606020202030204" pitchFamily="34" charset="0"/>
              </a:rPr>
              <a:t>Baza de date prezentată ajută la gestionarea unei farmacii, ținând evidența contractelor cu </a:t>
            </a:r>
            <a:r>
              <a:rPr lang="ro-RO" sz="3600" i="1" dirty="0" smtClean="0">
                <a:latin typeface="Arial Narrow" panose="020B0606020202030204" pitchFamily="34" charset="0"/>
              </a:rPr>
              <a:t>providerii, </a:t>
            </a:r>
            <a:r>
              <a:rPr lang="ro-RO" sz="3600" i="1" dirty="0">
                <a:latin typeface="Arial Narrow" panose="020B0606020202030204" pitchFamily="34" charset="0"/>
              </a:rPr>
              <a:t>medicamentelor, pacienților, medicilor și a rețetelor prescrise.</a:t>
            </a:r>
            <a:endParaRPr lang="en-US" sz="3600" i="1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620" y="461915"/>
            <a:ext cx="609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latin typeface="Arial Narrow" panose="020B0606020202030204" pitchFamily="34" charset="0"/>
              </a:rPr>
              <a:t>Proiectanții bazelor de date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997" y="1272618"/>
            <a:ext cx="92854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Font typeface="Wingdings 2"/>
              <a:buNone/>
            </a:pPr>
            <a:r>
              <a:rPr lang="ro-RO" sz="2800" dirty="0">
                <a:latin typeface="Arial Narrow" panose="020B0606020202030204" pitchFamily="34" charset="0"/>
              </a:rPr>
              <a:t>*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pot acoperi atât aspectul fizic cât și logic, proiectează conceptual baza de date, iar modelul creat e independent de limbajul de programare</a:t>
            </a:r>
            <a:r>
              <a:rPr lang="en-US" sz="2800" dirty="0">
                <a:latin typeface="Arial Narrow" panose="020B0606020202030204" pitchFamily="34" charset="0"/>
              </a:rPr>
              <a:t>;</a:t>
            </a:r>
          </a:p>
          <a:p>
            <a:pPr marL="137160" indent="0">
              <a:buFont typeface="Wingdings 2"/>
              <a:buNone/>
            </a:pPr>
            <a:r>
              <a:rPr lang="ro-RO" sz="2800" dirty="0">
                <a:latin typeface="Arial Narrow" panose="020B0606020202030204" pitchFamily="34" charset="0"/>
              </a:rPr>
              <a:t>*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va proiecta limbajul bazelor de date, proiectare ce e îndreptată spre un anumit model de date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620" y="3796386"/>
            <a:ext cx="77488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Utilizatorii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finali</a:t>
            </a:r>
            <a:r>
              <a:rPr lang="en-US" sz="3200" dirty="0">
                <a:latin typeface="Arial Narrow" panose="020B0606020202030204" pitchFamily="34" charset="0"/>
              </a:rPr>
              <a:t>: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ro-RO" sz="2800" dirty="0">
                <a:latin typeface="Arial Narrow" panose="020B0606020202030204" pitchFamily="34" charset="0"/>
              </a:rPr>
              <a:t>*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o-RO" sz="2800" dirty="0">
                <a:latin typeface="Arial Narrow" panose="020B0606020202030204" pitchFamily="34" charset="0"/>
              </a:rPr>
              <a:t>sunt cei ce acționează interactiv în baza de date, ei pot fi utilizatori simpli ce nu cunosc baza de date, dar accesează prin intermediul de aplicație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045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624" y="0"/>
            <a:ext cx="8534400" cy="1507067"/>
          </a:xfrm>
        </p:spPr>
        <p:txBody>
          <a:bodyPr/>
          <a:lstStyle/>
          <a:p>
            <a:pPr algn="ctr"/>
            <a:r>
              <a:rPr lang="en-US" dirty="0" err="1">
                <a:latin typeface="Arial Narrow" panose="020B0606020202030204" pitchFamily="34" charset="0"/>
              </a:rPr>
              <a:t>Bibliografie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25" y="1611984"/>
            <a:ext cx="87480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</a:t>
            </a:r>
            <a:r>
              <a:rPr lang="vi-VN" sz="2800" dirty="0"/>
              <a:t>Cursul online </a:t>
            </a:r>
            <a:r>
              <a:rPr lang="vi-VN" sz="2800" i="1" dirty="0"/>
              <a:t>Oracle Academy</a:t>
            </a:r>
            <a:r>
              <a:rPr lang="ro-RO" sz="2800" i="1" dirty="0">
                <a:latin typeface="Arial Narrow" panose="020B0606020202030204" pitchFamily="34" charset="0"/>
              </a:rPr>
              <a:t>;</a:t>
            </a:r>
          </a:p>
          <a:p>
            <a:endParaRPr lang="vi-VN" sz="2800" dirty="0"/>
          </a:p>
          <a:p>
            <a:r>
              <a:rPr lang="vi-VN" sz="2800" dirty="0" smtClean="0"/>
              <a:t>Aplica</a:t>
            </a:r>
            <a:r>
              <a:rPr lang="ro-RO" sz="2800" dirty="0" smtClean="0"/>
              <a:t>ț</a:t>
            </a:r>
            <a:r>
              <a:rPr lang="vi-VN" sz="2800" dirty="0" smtClean="0"/>
              <a:t>ia </a:t>
            </a:r>
            <a:r>
              <a:rPr lang="vi-VN" sz="2800" dirty="0"/>
              <a:t>html</a:t>
            </a:r>
            <a:r>
              <a:rPr lang="ro-RO" sz="2800" dirty="0">
                <a:latin typeface="Arial Narrow" panose="020B0606020202030204" pitchFamily="34" charset="0"/>
              </a:rPr>
              <a:t> </a:t>
            </a:r>
            <a:r>
              <a:rPr lang="vi-VN" sz="2800" b="1" i="1" dirty="0"/>
              <a:t>iacademy</a:t>
            </a:r>
            <a:r>
              <a:rPr lang="ro-RO" sz="2800" b="1" i="1" dirty="0">
                <a:latin typeface="Arial Narrow" panose="020B0606020202030204" pitchFamily="34" charset="0"/>
              </a:rPr>
              <a:t>3</a:t>
            </a:r>
            <a:r>
              <a:rPr lang="vi-VN" sz="2800" b="1" i="1" dirty="0"/>
              <a:t>.oracle.com</a:t>
            </a:r>
            <a:r>
              <a:rPr lang="ro-RO" sz="2800" b="1" i="1" dirty="0">
                <a:latin typeface="Arial Narrow" panose="020B0606020202030204" pitchFamily="34" charset="0"/>
              </a:rPr>
              <a:t>.</a:t>
            </a:r>
            <a:endParaRPr lang="vi-VN" sz="28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82" y="452488"/>
            <a:ext cx="585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Entitatea</a:t>
            </a:r>
            <a:r>
              <a:rPr lang="en-US" sz="3600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182" y="1225483"/>
            <a:ext cx="11513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Font typeface="Wingdings 2"/>
              <a:buNone/>
            </a:pPr>
            <a:r>
              <a:rPr lang="ro-RO" sz="2400" dirty="0">
                <a:latin typeface="Arial Narrow" panose="020B0606020202030204" pitchFamily="34" charset="0"/>
              </a:rPr>
              <a:t>* un obiect, o situație,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un enunț semnificativ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</a:p>
          <a:p>
            <a:pPr marL="137160" indent="0">
              <a:buFont typeface="Wingdings 2"/>
              <a:buNone/>
            </a:pPr>
            <a:r>
              <a:rPr lang="ro-RO" sz="2400" dirty="0">
                <a:latin typeface="Arial Narrow" panose="020B0606020202030204" pitchFamily="34" charset="0"/>
              </a:rPr>
              <a:t>* grafic se reprezintă printr-un dreptunghi cu colțurile rotunjite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Font typeface="Wingdings 2"/>
              <a:buNone/>
            </a:pPr>
            <a:r>
              <a:rPr lang="ro-RO" sz="2400" dirty="0">
                <a:latin typeface="Arial Narrow" panose="020B0606020202030204" pitchFamily="34" charset="0"/>
              </a:rPr>
              <a:t>* într-o diagramă nu pot exista două entitați cu același nume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Font typeface="Wingdings 2"/>
              <a:buNone/>
            </a:pPr>
            <a:r>
              <a:rPr lang="ro-RO" sz="2400" dirty="0">
                <a:latin typeface="Arial Narrow" panose="020B0606020202030204" pitchFamily="34" charset="0"/>
              </a:rPr>
              <a:t>* fiecare entitate este caracterizată de un ID unic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Font typeface="Wingdings 2"/>
              <a:buNone/>
            </a:pPr>
            <a:r>
              <a:rPr lang="ro-RO" sz="2400" dirty="0">
                <a:latin typeface="Arial Narrow" panose="020B0606020202030204" pitchFamily="34" charset="0"/>
              </a:rPr>
              <a:t>* PK(cheia primară), o mulțime minimală de atribute ce identifică o înregistrar</a:t>
            </a:r>
            <a:r>
              <a:rPr lang="en-US" sz="2400" dirty="0">
                <a:latin typeface="Arial Narrow" panose="020B0606020202030204" pitchFamily="34" charset="0"/>
              </a:rPr>
              <a:t>e.</a:t>
            </a:r>
            <a:r>
              <a:rPr lang="ro-RO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ro-RO" sz="2400" dirty="0">
                <a:latin typeface="Arial Narrow" panose="020B0606020202030204" pitchFamily="34" charset="0"/>
              </a:rPr>
              <a:t>ceasta este unică, minimală, simplă, să fie cunoscută la orice moment, accesibilă. 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2" y="3810806"/>
            <a:ext cx="518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Atributele</a:t>
            </a:r>
            <a:r>
              <a:rPr lang="en-US" sz="3600" dirty="0">
                <a:latin typeface="Arial Narrow" panose="020B060602020203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182" y="4734136"/>
            <a:ext cx="98133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*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sunt proprietăți descriptive ale unei entități, într-un model național atributele devin modele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*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sunt substantive, trebuie să i se dea o descriere detaliată</a:t>
            </a:r>
            <a:r>
              <a:rPr lang="en-US" sz="2400" dirty="0">
                <a:latin typeface="Arial Narrow" panose="020B0606020202030204" pitchFamily="34" charset="0"/>
              </a:rPr>
              <a:t>;</a:t>
            </a:r>
            <a:endParaRPr lang="ro-RO" sz="24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ro-RO" sz="2400" dirty="0">
                <a:latin typeface="Arial Narrow" panose="020B0606020202030204" pitchFamily="34" charset="0"/>
              </a:rPr>
              <a:t>*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o-RO" sz="2400" dirty="0">
                <a:latin typeface="Arial Narrow" panose="020B0606020202030204" pitchFamily="34" charset="0"/>
              </a:rPr>
              <a:t>pot fi simple, cu valori compuse derivate și multiple.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77" y="-125399"/>
            <a:ext cx="8534400" cy="1507067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CUPRINS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77" y="1828801"/>
            <a:ext cx="8534400" cy="38329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Argument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Descrierea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afacerii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Reguli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structurale</a:t>
            </a:r>
            <a:endParaRPr lang="ro-RO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Reguli de integritate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Prezentarea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entita</a:t>
            </a: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ilor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Entita</a:t>
            </a: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– </a:t>
            </a:r>
            <a:r>
              <a:rPr lang="ro-RO" sz="56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</a:t>
            </a:r>
            <a:endParaRPr lang="ro-RO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 iniţial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Rezolvarea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relațiilor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“</a:t>
            </a:r>
            <a:r>
              <a:rPr lang="en-US" sz="5600" b="1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many to many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final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Modelarea</a:t>
            </a: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entita</a:t>
            </a: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ilor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Tabele</a:t>
            </a:r>
            <a:endParaRPr lang="ro-RO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Rapoarte 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</a:t>
            </a: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aplicației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ro-RO" sz="5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Grafic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Concluzie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56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Bibliografie</a:t>
            </a:r>
            <a:endParaRPr lang="en-US" sz="56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0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51" y="839244"/>
            <a:ext cx="8534400" cy="1077239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586" y="2021932"/>
            <a:ext cx="7012658" cy="361526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Am ales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aceast</a:t>
            </a:r>
            <a:r>
              <a:rPr lang="ro-RO" sz="2800" dirty="0">
                <a:solidFill>
                  <a:schemeClr val="tx1"/>
                </a:solidFill>
                <a:latin typeface="Arial Narrow" panose="020B0606020202030204" pitchFamily="34" charset="0"/>
              </a:rPr>
              <a:t>ă temă deoarece vreau să îmi aprofundez cunoștințele în sistemul de gestiune al bazelor de date Oracle.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52" y="397476"/>
            <a:ext cx="8534400" cy="1507067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Descrierea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afacerii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45" y="2192867"/>
            <a:ext cx="8534400" cy="361526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bază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de date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ajută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gestionarea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unei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farmacii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reținând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informaţii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cu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privire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medicamente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pacienți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contracte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furnizori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medici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și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rețetele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eliberate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Contractele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realizate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cu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furnizorii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au o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dată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semnare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și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expirare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iar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sunt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realizate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pentru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fiecare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medicament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în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parte.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Pacienții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au o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rețetă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scrisă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de un medic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prezintă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eliberării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medicamentele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cu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modul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administrare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și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diagnosticul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8" y="351937"/>
            <a:ext cx="8534400" cy="1507067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Reguli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structurale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14" y="2193324"/>
            <a:ext cx="8534400" cy="3615267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Cu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ajutorul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bazei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de date se </a:t>
            </a:r>
            <a:r>
              <a:rPr lang="ro-RO" dirty="0">
                <a:solidFill>
                  <a:schemeClr val="tx1"/>
                </a:solidFill>
                <a:latin typeface="Arial Narrow" panose="020B0606020202030204" pitchFamily="34" charset="0"/>
              </a:rPr>
              <a:t> înregistrează informații cu privire la: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Arial Narrow" panose="020B0606020202030204" pitchFamily="34" charset="0"/>
              </a:rPr>
              <a:t>Rețeta ce prezintă medicul de care a fost prescrisă, pacientul care va urma tratamentul, medicamentele și modul de administrare. Astfel, un pacient va putea avea mai multe medicamente prescrise pe una sau mai multe rețete.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Arial Narrow" panose="020B0606020202030204" pitchFamily="34" charset="0"/>
              </a:rPr>
              <a:t>Medicamentele sunt preluate de la anumiți furnizori cu care farmacia poate avea unul sau mai multe contracte pentru fiecare medicament în parte.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Arial Narrow" panose="020B0606020202030204" pitchFamily="34" charset="0"/>
              </a:rPr>
              <a:t>Diagnosticul este trecut de asemenea pe rețetă.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1299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482</TotalTime>
  <Words>1541</Words>
  <Application>Microsoft Office PowerPoint</Application>
  <PresentationFormat>Widescreen</PresentationFormat>
  <Paragraphs>265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 Unicode MS</vt:lpstr>
      <vt:lpstr>Arial</vt:lpstr>
      <vt:lpstr>Arial Narrow</vt:lpstr>
      <vt:lpstr>Calibri</vt:lpstr>
      <vt:lpstr>Calibri Light</vt:lpstr>
      <vt:lpstr>Cambria</vt:lpstr>
      <vt:lpstr>Tahoma</vt:lpstr>
      <vt:lpstr>Tw Cen MT</vt:lpstr>
      <vt:lpstr>Wingdings 2</vt:lpstr>
      <vt:lpstr>Thatch</vt:lpstr>
      <vt:lpstr>PowerPoint Presentation</vt:lpstr>
      <vt:lpstr>Ce este o bază de date?</vt:lpstr>
      <vt:lpstr>Personalul indicat: </vt:lpstr>
      <vt:lpstr>PowerPoint Presentation</vt:lpstr>
      <vt:lpstr>PowerPoint Presentation</vt:lpstr>
      <vt:lpstr>CUPRINS</vt:lpstr>
      <vt:lpstr>ARGUMENT</vt:lpstr>
      <vt:lpstr>Descrierea afacerii</vt:lpstr>
      <vt:lpstr>Reguli structurale</vt:lpstr>
      <vt:lpstr>Reguli de integritate</vt:lpstr>
      <vt:lpstr>Prezentarea entităților</vt:lpstr>
      <vt:lpstr>ENTITĂȚI</vt:lpstr>
      <vt:lpstr>ENTITĂȚI</vt:lpstr>
      <vt:lpstr>PowerPoint Presentation</vt:lpstr>
      <vt:lpstr>PowerPoint Presentation</vt:lpstr>
      <vt:lpstr> </vt:lpstr>
      <vt:lpstr>PowerPoint Presentation</vt:lpstr>
      <vt:lpstr>MODELAREA ENTITĂȚILOR</vt:lpstr>
      <vt:lpstr>TABELE</vt:lpstr>
      <vt:lpstr>PROVIDERI</vt:lpstr>
      <vt:lpstr>CONTRACTE</vt:lpstr>
      <vt:lpstr>MEDICI</vt:lpstr>
      <vt:lpstr>PACIENȚI</vt:lpstr>
      <vt:lpstr>REȚETE</vt:lpstr>
      <vt:lpstr>DIAGNOSTICE</vt:lpstr>
      <vt:lpstr>PROSPECTE</vt:lpstr>
      <vt:lpstr>RAPORT CONTRACTE</vt:lpstr>
      <vt:lpstr>RAPORT REȚETE</vt:lpstr>
      <vt:lpstr>RAPORT TRATAMENTE</vt:lpstr>
      <vt:lpstr>DATELE APLICAȚIEI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Graficul 2 evidențiază numărul de rețete pentru fiecare doctor:</vt:lpstr>
      <vt:lpstr>CONCLUZIE</vt:lpstr>
      <vt:lpstr>Bibliografie</vt:lpstr>
    </vt:vector>
  </TitlesOfParts>
  <Company>OctaviaSefa.net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OctaviaSefa</dc:creator>
  <cp:lastModifiedBy>40753459579</cp:lastModifiedBy>
  <cp:revision>48</cp:revision>
  <dcterms:created xsi:type="dcterms:W3CDTF">2019-04-15T08:26:37Z</dcterms:created>
  <dcterms:modified xsi:type="dcterms:W3CDTF">2022-05-11T06:03:38Z</dcterms:modified>
</cp:coreProperties>
</file>