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88" r:id="rId6"/>
    <p:sldId id="298" r:id="rId7"/>
    <p:sldId id="299" r:id="rId8"/>
    <p:sldId id="297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679" autoAdjust="0"/>
  </p:normalViewPr>
  <p:slideViewPr>
    <p:cSldViewPr>
      <p:cViewPr varScale="1">
        <p:scale>
          <a:sx n="105" d="100"/>
          <a:sy n="105" d="100"/>
        </p:scale>
        <p:origin x="183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37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34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587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776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4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002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496811" y="2738627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2738627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496811" y="3043427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0" y="3043427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6496811" y="3348228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0" y="3348228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496811" y="3653028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0" y="3653028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496811" y="3957828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0" y="3957828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6496811" y="4262628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0" y="4262628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6496811" y="4567428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0" y="4567428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496811" y="4872228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0" y="4872228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6496811" y="5177028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0" y="5177028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6496811" y="5481828"/>
            <a:ext cx="2647188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0" y="5481828"/>
            <a:ext cx="26380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496811" y="5786628"/>
            <a:ext cx="2647188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5786628"/>
            <a:ext cx="26380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6496811" y="6091428"/>
            <a:ext cx="2647188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0" y="6091428"/>
            <a:ext cx="26380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496811" y="6396228"/>
            <a:ext cx="2647188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6396228"/>
            <a:ext cx="26380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00227" y="0"/>
            <a:ext cx="9143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605027" y="0"/>
            <a:ext cx="9143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909827" y="0"/>
            <a:ext cx="9143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1214627" y="0"/>
            <a:ext cx="9143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1519427" y="0"/>
            <a:ext cx="9143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1824227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129027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433827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738627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3043427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33482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36530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39578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42626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45674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48722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51770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54818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57866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60914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63962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6701028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7005828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7310628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7615428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7920228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8225028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8529828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8834628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8839200" y="0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414527" y="1208532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5">
                <a:moveTo>
                  <a:pt x="178460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608076" y="1114044"/>
            <a:ext cx="0" cy="2321560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2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512727" y="1110996"/>
            <a:ext cx="193040" cy="193675"/>
          </a:xfrm>
          <a:custGeom>
            <a:avLst/>
            <a:gdLst/>
            <a:ahLst/>
            <a:cxnLst/>
            <a:rect l="l" t="t" r="r" b="b"/>
            <a:pathLst>
              <a:path w="193040" h="193675">
                <a:moveTo>
                  <a:pt x="98282" y="0"/>
                </a:moveTo>
                <a:lnTo>
                  <a:pt x="97558" y="0"/>
                </a:lnTo>
                <a:lnTo>
                  <a:pt x="96847" y="0"/>
                </a:lnTo>
                <a:lnTo>
                  <a:pt x="96123" y="0"/>
                </a:lnTo>
                <a:lnTo>
                  <a:pt x="81531" y="1092"/>
                </a:lnTo>
                <a:lnTo>
                  <a:pt x="42484" y="16203"/>
                </a:lnTo>
                <a:lnTo>
                  <a:pt x="13874" y="45729"/>
                </a:lnTo>
                <a:lnTo>
                  <a:pt x="0" y="85380"/>
                </a:lnTo>
                <a:lnTo>
                  <a:pt x="808" y="101847"/>
                </a:lnTo>
                <a:lnTo>
                  <a:pt x="13935" y="144477"/>
                </a:lnTo>
                <a:lnTo>
                  <a:pt x="40284" y="175133"/>
                </a:lnTo>
                <a:lnTo>
                  <a:pt x="76211" y="191474"/>
                </a:lnTo>
                <a:lnTo>
                  <a:pt x="89686" y="193336"/>
                </a:lnTo>
                <a:lnTo>
                  <a:pt x="105325" y="192378"/>
                </a:lnTo>
                <a:lnTo>
                  <a:pt x="146342" y="178435"/>
                </a:lnTo>
                <a:lnTo>
                  <a:pt x="176093" y="150848"/>
                </a:lnTo>
                <a:lnTo>
                  <a:pt x="191473" y="113417"/>
                </a:lnTo>
                <a:lnTo>
                  <a:pt x="192870" y="99409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76200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79248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82296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914400" y="762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1219200" y="762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2638044" y="2471926"/>
            <a:ext cx="3858895" cy="4375785"/>
          </a:xfrm>
          <a:custGeom>
            <a:avLst/>
            <a:gdLst/>
            <a:ahLst/>
            <a:cxnLst/>
            <a:rect l="l" t="t" r="r" b="b"/>
            <a:pathLst>
              <a:path w="3858895" h="4375784">
                <a:moveTo>
                  <a:pt x="0" y="4375404"/>
                </a:moveTo>
                <a:lnTo>
                  <a:pt x="3858767" y="4375404"/>
                </a:lnTo>
                <a:lnTo>
                  <a:pt x="3858767" y="0"/>
                </a:lnTo>
                <a:lnTo>
                  <a:pt x="0" y="0"/>
                </a:lnTo>
                <a:lnTo>
                  <a:pt x="0" y="4375404"/>
                </a:lnTo>
                <a:close/>
              </a:path>
            </a:pathLst>
          </a:custGeom>
          <a:solidFill>
            <a:srgbClr val="DFD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2627376" y="6095"/>
            <a:ext cx="3869436" cy="24734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2656332" y="0"/>
            <a:ext cx="2407920" cy="922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2692907" y="6251446"/>
            <a:ext cx="1100328" cy="5562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45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00227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6794" y="612131"/>
            <a:ext cx="609041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244" y="1454823"/>
            <a:ext cx="7309510" cy="270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hyperlink" Target="mailto:Shelby@genware.com" TargetMode="External"/><Relationship Id="rId5" Type="http://schemas.openxmlformats.org/officeDocument/2006/relationships/image" Target="../media/image12.png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mailto:octavio@genware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hyperlink" Target="http://www.GenwareCS.com/" TargetMode="External"/><Relationship Id="rId5" Type="http://schemas.openxmlformats.org/officeDocument/2006/relationships/image" Target="../media/image12.png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800" y="0"/>
            <a:ext cx="5791200" cy="99060"/>
          </a:xfrm>
          <a:custGeom>
            <a:avLst/>
            <a:gdLst/>
            <a:ahLst/>
            <a:cxnLst/>
            <a:rect l="l" t="t" r="r" b="b"/>
            <a:pathLst>
              <a:path w="5791200" h="99060">
                <a:moveTo>
                  <a:pt x="0" y="99059"/>
                </a:moveTo>
                <a:lnTo>
                  <a:pt x="5791199" y="99059"/>
                </a:lnTo>
                <a:lnTo>
                  <a:pt x="5791199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468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68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64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612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4660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7708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00" y="2075688"/>
            <a:ext cx="77724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6800" y="2151888"/>
            <a:ext cx="1524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075688"/>
            <a:ext cx="914400" cy="9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3804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26852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29900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32948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5996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39044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2092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45140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8188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51236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4284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57332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60380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82000" y="6342888"/>
            <a:ext cx="762000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77200" y="6342888"/>
            <a:ext cx="152400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72400" y="6342888"/>
            <a:ext cx="152400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6342888"/>
            <a:ext cx="7620000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66476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02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50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98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146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94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42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290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338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86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434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482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30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578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626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674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722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77028" y="-18853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818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30457" y="55418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914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962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010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058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06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154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202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250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298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8346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839200" y="0"/>
            <a:ext cx="0" cy="2308860"/>
          </a:xfrm>
          <a:custGeom>
            <a:avLst/>
            <a:gdLst/>
            <a:ahLst/>
            <a:cxnLst/>
            <a:rect l="l" t="t" r="r" b="b"/>
            <a:pathLst>
              <a:path h="2308860">
                <a:moveTo>
                  <a:pt x="0" y="0"/>
                </a:moveTo>
                <a:lnTo>
                  <a:pt x="0" y="230886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3148" y="833627"/>
            <a:ext cx="0" cy="2851785"/>
          </a:xfrm>
          <a:custGeom>
            <a:avLst/>
            <a:gdLst/>
            <a:ahLst/>
            <a:cxnLst/>
            <a:rect l="l" t="t" r="r" b="b"/>
            <a:pathLst>
              <a:path h="2851785">
                <a:moveTo>
                  <a:pt x="0" y="0"/>
                </a:moveTo>
                <a:lnTo>
                  <a:pt x="0" y="2851404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71" y="3000755"/>
            <a:ext cx="5097780" cy="1905"/>
          </a:xfrm>
          <a:custGeom>
            <a:avLst/>
            <a:gdLst/>
            <a:ahLst/>
            <a:cxnLst/>
            <a:rect l="l" t="t" r="r" b="b"/>
            <a:pathLst>
              <a:path w="5097780" h="1905">
                <a:moveTo>
                  <a:pt x="5097780" y="1524"/>
                </a:moveTo>
                <a:lnTo>
                  <a:pt x="0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9600" y="1435608"/>
            <a:ext cx="6050280" cy="1905"/>
          </a:xfrm>
          <a:custGeom>
            <a:avLst/>
            <a:gdLst/>
            <a:ahLst/>
            <a:cxnLst/>
            <a:rect l="l" t="t" r="r" b="b"/>
            <a:pathLst>
              <a:path w="6050280" h="1905">
                <a:moveTo>
                  <a:pt x="6050280" y="1524"/>
                </a:moveTo>
                <a:lnTo>
                  <a:pt x="0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5131" y="1312224"/>
            <a:ext cx="250190" cy="246379"/>
          </a:xfrm>
          <a:custGeom>
            <a:avLst/>
            <a:gdLst/>
            <a:ahLst/>
            <a:cxnLst/>
            <a:rect l="l" t="t" r="r" b="b"/>
            <a:pathLst>
              <a:path w="250190" h="246380">
                <a:moveTo>
                  <a:pt x="25" y="120589"/>
                </a:moveTo>
                <a:lnTo>
                  <a:pt x="0" y="121478"/>
                </a:lnTo>
                <a:lnTo>
                  <a:pt x="0" y="122494"/>
                </a:lnTo>
                <a:lnTo>
                  <a:pt x="0" y="123383"/>
                </a:lnTo>
                <a:lnTo>
                  <a:pt x="7458" y="165500"/>
                </a:lnTo>
                <a:lnTo>
                  <a:pt x="28083" y="201372"/>
                </a:lnTo>
                <a:lnTo>
                  <a:pt x="59251" y="228408"/>
                </a:lnTo>
                <a:lnTo>
                  <a:pt x="98338" y="244020"/>
                </a:lnTo>
                <a:lnTo>
                  <a:pt x="112673" y="246238"/>
                </a:lnTo>
                <a:lnTo>
                  <a:pt x="129050" y="245583"/>
                </a:lnTo>
                <a:lnTo>
                  <a:pt x="173284" y="234981"/>
                </a:lnTo>
                <a:lnTo>
                  <a:pt x="208928" y="213166"/>
                </a:lnTo>
                <a:lnTo>
                  <a:pt x="234379" y="182386"/>
                </a:lnTo>
                <a:lnTo>
                  <a:pt x="248031" y="144889"/>
                </a:lnTo>
                <a:lnTo>
                  <a:pt x="249683" y="131285"/>
                </a:lnTo>
                <a:lnTo>
                  <a:pt x="248932" y="115677"/>
                </a:lnTo>
                <a:lnTo>
                  <a:pt x="237726" y="73194"/>
                </a:lnTo>
                <a:lnTo>
                  <a:pt x="214911" y="38704"/>
                </a:lnTo>
                <a:lnTo>
                  <a:pt x="182835" y="14110"/>
                </a:lnTo>
                <a:lnTo>
                  <a:pt x="143843" y="1314"/>
                </a:lnTo>
                <a:lnTo>
                  <a:pt x="129715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50007" y="5410200"/>
            <a:ext cx="6044565" cy="0"/>
          </a:xfrm>
          <a:custGeom>
            <a:avLst/>
            <a:gdLst/>
            <a:ahLst/>
            <a:cxnLst/>
            <a:rect l="l" t="t" r="r" b="b"/>
            <a:pathLst>
              <a:path w="6044565">
                <a:moveTo>
                  <a:pt x="0" y="0"/>
                </a:moveTo>
                <a:lnTo>
                  <a:pt x="6044184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11311" y="3044951"/>
            <a:ext cx="0" cy="2875915"/>
          </a:xfrm>
          <a:custGeom>
            <a:avLst/>
            <a:gdLst/>
            <a:ahLst/>
            <a:cxnLst/>
            <a:rect l="l" t="t" r="r" b="b"/>
            <a:pathLst>
              <a:path h="2875915">
                <a:moveTo>
                  <a:pt x="0" y="0"/>
                </a:moveTo>
                <a:lnTo>
                  <a:pt x="0" y="2875788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91099" y="5259335"/>
            <a:ext cx="248285" cy="246379"/>
          </a:xfrm>
          <a:custGeom>
            <a:avLst/>
            <a:gdLst/>
            <a:ahLst/>
            <a:cxnLst/>
            <a:rect l="l" t="t" r="r" b="b"/>
            <a:pathLst>
              <a:path w="248284" h="246379">
                <a:moveTo>
                  <a:pt x="248228" y="120638"/>
                </a:moveTo>
                <a:lnTo>
                  <a:pt x="248228" y="121527"/>
                </a:lnTo>
                <a:lnTo>
                  <a:pt x="248228" y="122543"/>
                </a:lnTo>
                <a:lnTo>
                  <a:pt x="248228" y="123432"/>
                </a:lnTo>
                <a:lnTo>
                  <a:pt x="247367" y="138050"/>
                </a:lnTo>
                <a:lnTo>
                  <a:pt x="235227" y="178482"/>
                </a:lnTo>
                <a:lnTo>
                  <a:pt x="210803" y="211750"/>
                </a:lnTo>
                <a:lnTo>
                  <a:pt x="176734" y="235241"/>
                </a:lnTo>
                <a:lnTo>
                  <a:pt x="135655" y="246342"/>
                </a:lnTo>
                <a:lnTo>
                  <a:pt x="119399" y="245669"/>
                </a:lnTo>
                <a:lnTo>
                  <a:pt x="75467" y="234920"/>
                </a:lnTo>
                <a:lnTo>
                  <a:pt x="40074" y="212853"/>
                </a:lnTo>
                <a:lnTo>
                  <a:pt x="14876" y="181753"/>
                </a:lnTo>
                <a:lnTo>
                  <a:pt x="1529" y="143905"/>
                </a:lnTo>
                <a:lnTo>
                  <a:pt x="0" y="130184"/>
                </a:lnTo>
                <a:lnTo>
                  <a:pt x="771" y="114683"/>
                </a:lnTo>
                <a:lnTo>
                  <a:pt x="12102" y="72410"/>
                </a:lnTo>
                <a:lnTo>
                  <a:pt x="35112" y="38054"/>
                </a:lnTo>
                <a:lnTo>
                  <a:pt x="67423" y="13630"/>
                </a:lnTo>
                <a:lnTo>
                  <a:pt x="106657" y="1154"/>
                </a:lnTo>
                <a:lnTo>
                  <a:pt x="120862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200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48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296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67600" y="457200"/>
            <a:ext cx="1143000" cy="11262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450594" y="845470"/>
            <a:ext cx="54489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GEN</a:t>
            </a:r>
            <a:r>
              <a:rPr sz="2400" spc="-9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 COMPU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ER S</a:t>
            </a:r>
            <a:r>
              <a:rPr sz="2400" spc="-1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Inc</a:t>
            </a:r>
          </a:p>
        </p:txBody>
      </p:sp>
      <p:sp>
        <p:nvSpPr>
          <p:cNvPr id="72" name="object 72"/>
          <p:cNvSpPr/>
          <p:nvPr/>
        </p:nvSpPr>
        <p:spPr>
          <a:xfrm>
            <a:off x="914400" y="2133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19200" y="2133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466086" y="3177351"/>
            <a:ext cx="5739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dirty="0">
                <a:solidFill>
                  <a:srgbClr val="000099"/>
                </a:solidFill>
                <a:latin typeface="Arial"/>
                <a:cs typeface="Arial"/>
              </a:rPr>
              <a:t>Octavio De Los Santos – Solutions Architect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029778" y="3693621"/>
            <a:ext cx="282638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23No</a:t>
            </a:r>
            <a:r>
              <a:rPr sz="1600" spc="-15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th,</a:t>
            </a:r>
            <a:r>
              <a:rPr sz="1600" spc="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Su</a:t>
            </a:r>
            <a:r>
              <a:rPr sz="1600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te</a:t>
            </a:r>
            <a:r>
              <a:rPr sz="160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120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638990" y="3701710"/>
            <a:ext cx="1640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630</a:t>
            </a:r>
            <a:r>
              <a:rPr sz="1600" spc="-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Market</a:t>
            </a:r>
            <a:r>
              <a:rPr sz="1600" spc="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Street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069644" y="3984465"/>
            <a:ext cx="133606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75" dirty="0">
                <a:solidFill>
                  <a:srgbClr val="000099"/>
                </a:solidFill>
                <a:latin typeface="Arial"/>
                <a:cs typeface="Arial"/>
              </a:rPr>
              <a:t>W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1600" spc="-30" dirty="0">
                <a:solidFill>
                  <a:srgbClr val="000099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642228" y="3984464"/>
            <a:ext cx="120187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St.</a:t>
            </a:r>
            <a:r>
              <a:rPr sz="1600" spc="-7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Augustine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069644" y="4228057"/>
            <a:ext cx="17062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000099"/>
                </a:solidFill>
                <a:latin typeface="Arial"/>
                <a:cs typeface="Arial"/>
              </a:rPr>
              <a:t>New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 Je</a:t>
            </a:r>
            <a:r>
              <a:rPr sz="1600" spc="-15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sey</a:t>
            </a:r>
            <a:r>
              <a:rPr sz="160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07470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642228" y="4228057"/>
            <a:ext cx="126682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Florida</a:t>
            </a:r>
            <a:r>
              <a:rPr sz="1600" spc="-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3209</a:t>
            </a:r>
            <a:r>
              <a:rPr lang="en-US" sz="1600" spc="-10" dirty="0">
                <a:solidFill>
                  <a:srgbClr val="000099"/>
                </a:solidFill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898775" y="4716365"/>
            <a:ext cx="7340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95" dirty="0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el/Fa</a:t>
            </a:r>
            <a:r>
              <a:rPr sz="1600" spc="-20" dirty="0">
                <a:solidFill>
                  <a:srgbClr val="000099"/>
                </a:solidFill>
                <a:latin typeface="Arial"/>
                <a:cs typeface="Arial"/>
              </a:rPr>
              <a:t>x</a:t>
            </a:r>
            <a:r>
              <a:rPr sz="1600" spc="-5" dirty="0">
                <a:solidFill>
                  <a:srgbClr val="000099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894601" y="4716365"/>
            <a:ext cx="14154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(973)</a:t>
            </a:r>
            <a:r>
              <a:rPr sz="1600" spc="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63</a:t>
            </a:r>
            <a:r>
              <a:rPr sz="1600" dirty="0">
                <a:solidFill>
                  <a:srgbClr val="000099"/>
                </a:solidFill>
                <a:latin typeface="Arial"/>
                <a:cs typeface="Arial"/>
              </a:rPr>
              <a:t>3</a:t>
            </a:r>
            <a:r>
              <a:rPr sz="1600" spc="-15" dirty="0">
                <a:solidFill>
                  <a:srgbClr val="000099"/>
                </a:solidFill>
                <a:latin typeface="Arial"/>
                <a:cs typeface="Arial"/>
              </a:rPr>
              <a:t>-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6606</a:t>
            </a:r>
            <a:endParaRPr sz="16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898775" y="4972397"/>
            <a:ext cx="5905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Email: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813175" y="4972397"/>
            <a:ext cx="25634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10" dirty="0">
                <a:solidFill>
                  <a:srgbClr val="000099"/>
                </a:solidFill>
                <a:latin typeface="Arial"/>
                <a:cs typeface="Arial"/>
                <a:hlinkClick r:id="rId11"/>
              </a:rPr>
              <a:t>octavio@genware.com</a:t>
            </a:r>
            <a:endParaRPr lang="en-US" sz="1600" spc="-10" dirty="0">
              <a:solidFill>
                <a:srgbClr val="00009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600" spc="-10" dirty="0">
              <a:solidFill>
                <a:srgbClr val="000099"/>
              </a:solidFill>
              <a:latin typeface="Arial"/>
              <a:cs typeface="Arial"/>
            </a:endParaRPr>
          </a:p>
        </p:txBody>
      </p:sp>
      <p:sp>
        <p:nvSpPr>
          <p:cNvPr id="85" name="object 71">
            <a:extLst>
              <a:ext uri="{FF2B5EF4-FFF2-40B4-BE49-F238E27FC236}">
                <a16:creationId xmlns:a16="http://schemas.microsoft.com/office/drawing/2014/main" id="{9A0A5CFC-1FA1-4EFC-B37D-A7BBC01CBC7A}"/>
              </a:ext>
            </a:extLst>
          </p:cNvPr>
          <p:cNvSpPr txBox="1"/>
          <p:nvPr/>
        </p:nvSpPr>
        <p:spPr>
          <a:xfrm>
            <a:off x="1576080" y="1905000"/>
            <a:ext cx="676330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solidFill>
                  <a:srgbClr val="333399"/>
                </a:solidFill>
                <a:latin typeface="Arial"/>
                <a:cs typeface="Arial"/>
              </a:rPr>
              <a:t>2021 TIBCO MODATHON ENTRY</a:t>
            </a:r>
            <a:endParaRPr sz="3600" dirty="0">
              <a:solidFill>
                <a:srgbClr val="333399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386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0434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482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6530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9578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2626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5674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8722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1770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48182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78662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082285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39622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227" y="0"/>
            <a:ext cx="9143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5027" y="0"/>
            <a:ext cx="9143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909827" y="0"/>
            <a:ext cx="9143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14627" y="0"/>
            <a:ext cx="9143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19427" y="0"/>
            <a:ext cx="9143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4227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29027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33827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38627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3427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482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30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578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26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62856" y="-762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722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70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818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866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914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962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010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058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106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154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202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250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298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8346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200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248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296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-30" dirty="0"/>
              <a:t>Case Study</a:t>
            </a:r>
            <a:endParaRPr sz="2800" spc="-30" dirty="0"/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6B605C4E-4E33-468B-A8D5-543D10294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046988"/>
          </a:xfrm>
        </p:spPr>
        <p:txBody>
          <a:bodyPr/>
          <a:lstStyle/>
          <a:p>
            <a:r>
              <a:rPr lang="en-US" dirty="0">
                <a:solidFill>
                  <a:srgbClr val="333399"/>
                </a:solidFill>
              </a:rPr>
              <a:t>Business Requirement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yield by identifying key contributors to failures during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 testing groups affecting yield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Showcase testing workflow</a:t>
            </a:r>
          </a:p>
          <a:p>
            <a:endParaRPr lang="en-US" dirty="0"/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5AA789A5-67A0-4C61-9D02-18DC0D2838DA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2769989"/>
          </a:xfrm>
        </p:spPr>
        <p:txBody>
          <a:bodyPr/>
          <a:lstStyle/>
          <a:p>
            <a:r>
              <a:rPr lang="en-US" dirty="0">
                <a:solidFill>
                  <a:srgbClr val="333399"/>
                </a:solidFill>
              </a:rPr>
              <a:t>TIBCO Spotfire MOD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Customized D3-based Sankey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Highlights key contributors to final yield results &amp; testing workflow within same visualization</a:t>
            </a:r>
          </a:p>
          <a:p>
            <a:endParaRPr lang="en-US" dirty="0"/>
          </a:p>
        </p:txBody>
      </p:sp>
      <p:sp>
        <p:nvSpPr>
          <p:cNvPr id="60" name="object 53"/>
          <p:cNvSpPr/>
          <p:nvPr/>
        </p:nvSpPr>
        <p:spPr>
          <a:xfrm>
            <a:off x="914400" y="685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4"/>
          <p:cNvSpPr/>
          <p:nvPr/>
        </p:nvSpPr>
        <p:spPr>
          <a:xfrm>
            <a:off x="1219200" y="685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648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794" y="612131"/>
            <a:ext cx="6090411" cy="553998"/>
          </a:xfrm>
        </p:spPr>
        <p:txBody>
          <a:bodyPr/>
          <a:lstStyle/>
          <a:p>
            <a:r>
              <a:rPr lang="en-US" dirty="0"/>
              <a:t>Existing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244" y="1454823"/>
            <a:ext cx="7309510" cy="276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10597-BD57-4409-9703-017A9D316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46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0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7E471B-AC7D-42FB-9D58-4641D3DE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794" y="612131"/>
            <a:ext cx="6090411" cy="553998"/>
          </a:xfrm>
        </p:spPr>
        <p:txBody>
          <a:bodyPr/>
          <a:lstStyle/>
          <a:p>
            <a:r>
              <a:rPr lang="en-US" dirty="0"/>
              <a:t>Spotfire </a:t>
            </a:r>
            <a:r>
              <a:rPr lang="en-US" dirty="0" err="1"/>
              <a:t>MODified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9586F-5266-41FC-BE82-176236F60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965"/>
            <a:ext cx="9144000" cy="519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8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800" y="0"/>
            <a:ext cx="5791200" cy="99060"/>
          </a:xfrm>
          <a:custGeom>
            <a:avLst/>
            <a:gdLst/>
            <a:ahLst/>
            <a:cxnLst/>
            <a:rect l="l" t="t" r="r" b="b"/>
            <a:pathLst>
              <a:path w="5791200" h="99060">
                <a:moveTo>
                  <a:pt x="0" y="99059"/>
                </a:moveTo>
                <a:lnTo>
                  <a:pt x="5791199" y="99059"/>
                </a:lnTo>
                <a:lnTo>
                  <a:pt x="5791199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468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68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64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612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4660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7708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00" y="2075688"/>
            <a:ext cx="77724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6800" y="2075688"/>
            <a:ext cx="1524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075688"/>
            <a:ext cx="914400" cy="9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3804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26852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29900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32948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5996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39044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2092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45140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8188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51236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4284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57332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60380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82000" y="6342888"/>
            <a:ext cx="762000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77200" y="6342888"/>
            <a:ext cx="152400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72400" y="6342888"/>
            <a:ext cx="152400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6342888"/>
            <a:ext cx="7620000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66476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02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50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98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146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94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42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290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338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86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434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482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30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578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626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674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722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770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818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6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914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962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010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058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06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154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202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250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298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8346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839200" y="0"/>
            <a:ext cx="0" cy="2308860"/>
          </a:xfrm>
          <a:custGeom>
            <a:avLst/>
            <a:gdLst/>
            <a:ahLst/>
            <a:cxnLst/>
            <a:rect l="l" t="t" r="r" b="b"/>
            <a:pathLst>
              <a:path h="2308860">
                <a:moveTo>
                  <a:pt x="0" y="0"/>
                </a:moveTo>
                <a:lnTo>
                  <a:pt x="0" y="230886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3148" y="833627"/>
            <a:ext cx="0" cy="2851785"/>
          </a:xfrm>
          <a:custGeom>
            <a:avLst/>
            <a:gdLst/>
            <a:ahLst/>
            <a:cxnLst/>
            <a:rect l="l" t="t" r="r" b="b"/>
            <a:pathLst>
              <a:path h="2851785">
                <a:moveTo>
                  <a:pt x="0" y="0"/>
                </a:moveTo>
                <a:lnTo>
                  <a:pt x="0" y="2851404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71" y="3350895"/>
            <a:ext cx="5097780" cy="1905"/>
          </a:xfrm>
          <a:custGeom>
            <a:avLst/>
            <a:gdLst/>
            <a:ahLst/>
            <a:cxnLst/>
            <a:rect l="l" t="t" r="r" b="b"/>
            <a:pathLst>
              <a:path w="5097780" h="1905">
                <a:moveTo>
                  <a:pt x="5097780" y="1524"/>
                </a:moveTo>
                <a:lnTo>
                  <a:pt x="0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9600" y="1435608"/>
            <a:ext cx="6050280" cy="1905"/>
          </a:xfrm>
          <a:custGeom>
            <a:avLst/>
            <a:gdLst/>
            <a:ahLst/>
            <a:cxnLst/>
            <a:rect l="l" t="t" r="r" b="b"/>
            <a:pathLst>
              <a:path w="6050280" h="1905">
                <a:moveTo>
                  <a:pt x="6050280" y="1524"/>
                </a:moveTo>
                <a:lnTo>
                  <a:pt x="0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5131" y="1312224"/>
            <a:ext cx="250190" cy="246379"/>
          </a:xfrm>
          <a:custGeom>
            <a:avLst/>
            <a:gdLst/>
            <a:ahLst/>
            <a:cxnLst/>
            <a:rect l="l" t="t" r="r" b="b"/>
            <a:pathLst>
              <a:path w="250190" h="246380">
                <a:moveTo>
                  <a:pt x="25" y="120589"/>
                </a:moveTo>
                <a:lnTo>
                  <a:pt x="0" y="121478"/>
                </a:lnTo>
                <a:lnTo>
                  <a:pt x="0" y="122494"/>
                </a:lnTo>
                <a:lnTo>
                  <a:pt x="0" y="123383"/>
                </a:lnTo>
                <a:lnTo>
                  <a:pt x="7458" y="165500"/>
                </a:lnTo>
                <a:lnTo>
                  <a:pt x="28083" y="201372"/>
                </a:lnTo>
                <a:lnTo>
                  <a:pt x="59251" y="228408"/>
                </a:lnTo>
                <a:lnTo>
                  <a:pt x="98338" y="244020"/>
                </a:lnTo>
                <a:lnTo>
                  <a:pt x="112673" y="246238"/>
                </a:lnTo>
                <a:lnTo>
                  <a:pt x="129050" y="245583"/>
                </a:lnTo>
                <a:lnTo>
                  <a:pt x="173284" y="234981"/>
                </a:lnTo>
                <a:lnTo>
                  <a:pt x="208928" y="213166"/>
                </a:lnTo>
                <a:lnTo>
                  <a:pt x="234379" y="182386"/>
                </a:lnTo>
                <a:lnTo>
                  <a:pt x="248031" y="144889"/>
                </a:lnTo>
                <a:lnTo>
                  <a:pt x="249683" y="131285"/>
                </a:lnTo>
                <a:lnTo>
                  <a:pt x="248932" y="115677"/>
                </a:lnTo>
                <a:lnTo>
                  <a:pt x="237726" y="73194"/>
                </a:lnTo>
                <a:lnTo>
                  <a:pt x="214911" y="38704"/>
                </a:lnTo>
                <a:lnTo>
                  <a:pt x="182835" y="14110"/>
                </a:lnTo>
                <a:lnTo>
                  <a:pt x="143843" y="1314"/>
                </a:lnTo>
                <a:lnTo>
                  <a:pt x="129715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50007" y="5410200"/>
            <a:ext cx="6044565" cy="0"/>
          </a:xfrm>
          <a:custGeom>
            <a:avLst/>
            <a:gdLst/>
            <a:ahLst/>
            <a:cxnLst/>
            <a:rect l="l" t="t" r="r" b="b"/>
            <a:pathLst>
              <a:path w="6044565">
                <a:moveTo>
                  <a:pt x="0" y="0"/>
                </a:moveTo>
                <a:lnTo>
                  <a:pt x="6044184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11311" y="3044951"/>
            <a:ext cx="0" cy="2875915"/>
          </a:xfrm>
          <a:custGeom>
            <a:avLst/>
            <a:gdLst/>
            <a:ahLst/>
            <a:cxnLst/>
            <a:rect l="l" t="t" r="r" b="b"/>
            <a:pathLst>
              <a:path h="2875915">
                <a:moveTo>
                  <a:pt x="0" y="0"/>
                </a:moveTo>
                <a:lnTo>
                  <a:pt x="0" y="2875788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91099" y="5259335"/>
            <a:ext cx="248285" cy="246379"/>
          </a:xfrm>
          <a:custGeom>
            <a:avLst/>
            <a:gdLst/>
            <a:ahLst/>
            <a:cxnLst/>
            <a:rect l="l" t="t" r="r" b="b"/>
            <a:pathLst>
              <a:path w="248284" h="246379">
                <a:moveTo>
                  <a:pt x="248228" y="120638"/>
                </a:moveTo>
                <a:lnTo>
                  <a:pt x="248228" y="121527"/>
                </a:lnTo>
                <a:lnTo>
                  <a:pt x="248228" y="122543"/>
                </a:lnTo>
                <a:lnTo>
                  <a:pt x="248228" y="123432"/>
                </a:lnTo>
                <a:lnTo>
                  <a:pt x="247367" y="138050"/>
                </a:lnTo>
                <a:lnTo>
                  <a:pt x="235227" y="178482"/>
                </a:lnTo>
                <a:lnTo>
                  <a:pt x="210803" y="211750"/>
                </a:lnTo>
                <a:lnTo>
                  <a:pt x="176734" y="235241"/>
                </a:lnTo>
                <a:lnTo>
                  <a:pt x="135655" y="246342"/>
                </a:lnTo>
                <a:lnTo>
                  <a:pt x="119399" y="245669"/>
                </a:lnTo>
                <a:lnTo>
                  <a:pt x="75467" y="234920"/>
                </a:lnTo>
                <a:lnTo>
                  <a:pt x="40074" y="212853"/>
                </a:lnTo>
                <a:lnTo>
                  <a:pt x="14876" y="181753"/>
                </a:lnTo>
                <a:lnTo>
                  <a:pt x="1529" y="143905"/>
                </a:lnTo>
                <a:lnTo>
                  <a:pt x="0" y="130184"/>
                </a:lnTo>
                <a:lnTo>
                  <a:pt x="771" y="114683"/>
                </a:lnTo>
                <a:lnTo>
                  <a:pt x="12102" y="72410"/>
                </a:lnTo>
                <a:lnTo>
                  <a:pt x="35112" y="38054"/>
                </a:lnTo>
                <a:lnTo>
                  <a:pt x="67423" y="13630"/>
                </a:lnTo>
                <a:lnTo>
                  <a:pt x="106657" y="1154"/>
                </a:lnTo>
                <a:lnTo>
                  <a:pt x="120862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200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48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296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67600" y="457200"/>
            <a:ext cx="1143000" cy="11262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450594" y="845470"/>
            <a:ext cx="54489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GEN</a:t>
            </a:r>
            <a:r>
              <a:rPr sz="2400" spc="-9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 COMPU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ER S</a:t>
            </a:r>
            <a:r>
              <a:rPr sz="2400" spc="-1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Inc</a:t>
            </a:r>
            <a:endParaRPr sz="2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9144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192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450594" y="3701000"/>
            <a:ext cx="254508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333399"/>
                </a:solidFill>
                <a:latin typeface="Arial"/>
                <a:cs typeface="Arial"/>
              </a:rPr>
              <a:t>Thank</a:t>
            </a:r>
            <a:r>
              <a:rPr sz="4200" spc="-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4200" spc="-39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4200" dirty="0">
                <a:solidFill>
                  <a:srgbClr val="333399"/>
                </a:solidFill>
                <a:latin typeface="Arial"/>
                <a:cs typeface="Arial"/>
              </a:rPr>
              <a:t>ou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241416" y="4866276"/>
            <a:ext cx="2604770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3425">
              <a:lnSpc>
                <a:spcPct val="100000"/>
              </a:lnSpc>
            </a:pPr>
            <a:r>
              <a:rPr sz="1500" spc="-160" dirty="0">
                <a:solidFill>
                  <a:srgbClr val="808080"/>
                </a:solidFill>
                <a:latin typeface="Verdana"/>
                <a:cs typeface="Verdana"/>
              </a:rPr>
              <a:t>T</a:t>
            </a:r>
            <a:r>
              <a:rPr sz="1500" spc="-20" dirty="0">
                <a:solidFill>
                  <a:srgbClr val="808080"/>
                </a:solidFill>
                <a:latin typeface="Verdana"/>
                <a:cs typeface="Verdana"/>
              </a:rPr>
              <a:t>e</a:t>
            </a:r>
            <a:r>
              <a:rPr sz="1500" dirty="0">
                <a:solidFill>
                  <a:srgbClr val="808080"/>
                </a:solidFill>
                <a:latin typeface="Verdana"/>
                <a:cs typeface="Verdana"/>
              </a:rPr>
              <a:t>l</a:t>
            </a:r>
            <a:r>
              <a:rPr sz="1500" spc="-10" dirty="0">
                <a:solidFill>
                  <a:srgbClr val="808080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808080"/>
                </a:solidFill>
                <a:latin typeface="Verdana"/>
                <a:cs typeface="Verdana"/>
              </a:rPr>
              <a:t>(9</a:t>
            </a:r>
            <a:r>
              <a:rPr sz="1500" spc="-20" dirty="0">
                <a:solidFill>
                  <a:srgbClr val="808080"/>
                </a:solidFill>
                <a:latin typeface="Verdana"/>
                <a:cs typeface="Verdana"/>
              </a:rPr>
              <a:t>73</a:t>
            </a:r>
            <a:r>
              <a:rPr sz="1500" dirty="0">
                <a:solidFill>
                  <a:srgbClr val="808080"/>
                </a:solidFill>
                <a:latin typeface="Verdana"/>
                <a:cs typeface="Verdana"/>
              </a:rPr>
              <a:t>)</a:t>
            </a:r>
            <a:r>
              <a:rPr sz="1500" spc="-25" dirty="0">
                <a:solidFill>
                  <a:srgbClr val="808080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808080"/>
                </a:solidFill>
                <a:latin typeface="Verdana"/>
                <a:cs typeface="Verdana"/>
              </a:rPr>
              <a:t>63</a:t>
            </a:r>
            <a:r>
              <a:rPr sz="1500" spc="-15" dirty="0">
                <a:solidFill>
                  <a:srgbClr val="808080"/>
                </a:solidFill>
                <a:latin typeface="Verdana"/>
                <a:cs typeface="Verdana"/>
              </a:rPr>
              <a:t>3</a:t>
            </a:r>
            <a:r>
              <a:rPr sz="1500" dirty="0">
                <a:solidFill>
                  <a:srgbClr val="808080"/>
                </a:solidFill>
                <a:latin typeface="Verdana"/>
                <a:cs typeface="Verdana"/>
              </a:rPr>
              <a:t>-</a:t>
            </a:r>
            <a:r>
              <a:rPr sz="1500" spc="-20" dirty="0">
                <a:solidFill>
                  <a:srgbClr val="808080"/>
                </a:solidFill>
                <a:latin typeface="Verdana"/>
                <a:cs typeface="Verdana"/>
              </a:rPr>
              <a:t>6606</a:t>
            </a:r>
            <a:endParaRPr sz="15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500" spc="-85" dirty="0">
                <a:solidFill>
                  <a:srgbClr val="808080"/>
                </a:solidFill>
                <a:latin typeface="Verdana"/>
                <a:cs typeface="Verdana"/>
              </a:rPr>
              <a:t>W</a:t>
            </a:r>
            <a:r>
              <a:rPr sz="1500" spc="-20" dirty="0">
                <a:solidFill>
                  <a:srgbClr val="808080"/>
                </a:solidFill>
                <a:latin typeface="Verdana"/>
                <a:cs typeface="Verdana"/>
              </a:rPr>
              <a:t>e</a:t>
            </a:r>
            <a:r>
              <a:rPr sz="1500" dirty="0">
                <a:solidFill>
                  <a:srgbClr val="808080"/>
                </a:solidFill>
                <a:latin typeface="Verdana"/>
                <a:cs typeface="Verdana"/>
              </a:rPr>
              <a:t>b </a:t>
            </a:r>
            <a:r>
              <a:rPr sz="1500" spc="-5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ww</a:t>
            </a:r>
            <a:r>
              <a:rPr sz="1500" spc="-55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w</a:t>
            </a:r>
            <a:r>
              <a:rPr sz="1500" spc="-20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.</a:t>
            </a:r>
            <a:r>
              <a:rPr sz="1500" spc="-5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Ge</a:t>
            </a:r>
            <a:r>
              <a:rPr sz="1500" spc="-25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n</a:t>
            </a:r>
            <a:r>
              <a:rPr sz="1500" spc="-20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w</a:t>
            </a:r>
            <a:r>
              <a:rPr sz="1500" spc="-10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a</a:t>
            </a:r>
            <a:r>
              <a:rPr sz="1500" spc="-20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re.</a:t>
            </a:r>
            <a:r>
              <a:rPr sz="1500" spc="-15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com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76" name="Google Shape;752;p131">
            <a:extLst>
              <a:ext uri="{FF2B5EF4-FFF2-40B4-BE49-F238E27FC236}">
                <a16:creationId xmlns:a16="http://schemas.microsoft.com/office/drawing/2014/main" id="{E9322F92-041F-4BD9-9572-222B1EEA8BE2}"/>
              </a:ext>
            </a:extLst>
          </p:cNvPr>
          <p:cNvSpPr txBox="1"/>
          <p:nvPr/>
        </p:nvSpPr>
        <p:spPr>
          <a:xfrm>
            <a:off x="1792785" y="1775461"/>
            <a:ext cx="5141796" cy="121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Octavio De Los Santos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Solutions Architect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e-mail: </a:t>
            </a:r>
            <a:r>
              <a:rPr lang="en-US" sz="2400" dirty="0">
                <a:solidFill>
                  <a:schemeClr val="tx2"/>
                </a:solidFill>
                <a:hlinkClick r:id="rId12"/>
              </a:rPr>
              <a:t>octavio@genware.com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33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CEA71E97877A48B2F95206D00B4A4E" ma:contentTypeVersion="13" ma:contentTypeDescription="Create a new document." ma:contentTypeScope="" ma:versionID="83010f6c442f9a46a1341c5faabfd235">
  <xsd:schema xmlns:xsd="http://www.w3.org/2001/XMLSchema" xmlns:xs="http://www.w3.org/2001/XMLSchema" xmlns:p="http://schemas.microsoft.com/office/2006/metadata/properties" xmlns:ns3="cea58bc8-440a-4f67-98e4-18800eca0a66" xmlns:ns4="0c254a25-364d-4337-9f1b-566f4176d40d" targetNamespace="http://schemas.microsoft.com/office/2006/metadata/properties" ma:root="true" ma:fieldsID="87baaed70554ef2f71695474dd245df7" ns3:_="" ns4:_="">
    <xsd:import namespace="cea58bc8-440a-4f67-98e4-18800eca0a66"/>
    <xsd:import namespace="0c254a25-364d-4337-9f1b-566f4176d4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a58bc8-440a-4f67-98e4-18800eca0a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54a25-364d-4337-9f1b-566f4176d40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1F8F19-A976-4D39-97C9-D1F7A5C4CC7B}">
  <ds:schemaRefs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  <ds:schemaRef ds:uri="cea58bc8-440a-4f67-98e4-18800eca0a66"/>
    <ds:schemaRef ds:uri="http://schemas.microsoft.com/office/2006/documentManagement/types"/>
    <ds:schemaRef ds:uri="http://schemas.microsoft.com/office/infopath/2007/PartnerControls"/>
    <ds:schemaRef ds:uri="0c254a25-364d-4337-9f1b-566f4176d40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0392291-29E3-4225-BB71-2B60F7617A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217A9-A9C5-44F5-BF9A-BF7948E32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a58bc8-440a-4f67-98e4-18800eca0a66"/>
    <ds:schemaRef ds:uri="0c254a25-364d-4337-9f1b-566f4176d4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GenwareThemeOriginal</Template>
  <TotalTime>29618</TotalTime>
  <Words>124</Words>
  <Application>Microsoft Office PowerPoint</Application>
  <PresentationFormat>On-screen Show (4:3)</PresentationFormat>
  <Paragraphs>35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Office Theme</vt:lpstr>
      <vt:lpstr>PowerPoint Presentation</vt:lpstr>
      <vt:lpstr>Case Study</vt:lpstr>
      <vt:lpstr>Existing Implementation</vt:lpstr>
      <vt:lpstr>Spotfire MODified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Sherlock Holmes</dc:creator>
  <cp:lastModifiedBy>Octavio De Los Santos</cp:lastModifiedBy>
  <cp:revision>149</cp:revision>
  <dcterms:created xsi:type="dcterms:W3CDTF">2015-06-25T19:09:46Z</dcterms:created>
  <dcterms:modified xsi:type="dcterms:W3CDTF">2021-05-20T00:35:04Z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2015-03-17T00:00:00Z</vt:filetime>
  </property>
  <property fmtid="{D5CDD505-2E9C-101B-9397-08002B2CF9AE}" pid="3" name="LastSaved">
    <vt:filetime>2015-06-25T00:00:00Z</vt:filetime>
  </property>
  <property fmtid="{D5CDD505-2E9C-101B-9397-08002B2CF9AE}" pid="4" name="ContentTypeId">
    <vt:lpwstr>0x010100DECEA71E97877A48B2F95206D00B4A4E</vt:lpwstr>
  </property>
</Properties>
</file>