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7" r:id="rId2"/>
    <p:sldId id="274" r:id="rId3"/>
    <p:sldId id="276" r:id="rId4"/>
    <p:sldId id="309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4" r:id="rId24"/>
    <p:sldId id="280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79" r:id="rId38"/>
    <p:sldId id="293" r:id="rId39"/>
    <p:sldId id="291" r:id="rId40"/>
    <p:sldId id="292" r:id="rId41"/>
    <p:sldId id="294" r:id="rId42"/>
    <p:sldId id="296" r:id="rId43"/>
    <p:sldId id="297" r:id="rId44"/>
    <p:sldId id="299" r:id="rId45"/>
    <p:sldId id="300" r:id="rId46"/>
    <p:sldId id="298" r:id="rId47"/>
    <p:sldId id="301" r:id="rId48"/>
    <p:sldId id="302" r:id="rId49"/>
    <p:sldId id="303" r:id="rId50"/>
    <p:sldId id="272" r:id="rId51"/>
    <p:sldId id="275" r:id="rId52"/>
    <p:sldId id="305" r:id="rId53"/>
    <p:sldId id="306" r:id="rId54"/>
    <p:sldId id="26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91907C-6CBD-47F8-9F52-A5AB574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42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621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A3BBE8-7558-4076-8DEE-83087F5FC6C7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1DBD0C-DA53-44D6-966C-A86349138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072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CCA256-979A-4572-BF24-D848C07578C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52ACE-F7EF-47EE-922F-20385A06B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581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24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134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87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1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C86591-6797-4676-97C9-9BEF98DC3BB3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CA34C0-1979-4E6F-BB77-449AC3BBD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842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4E212F-5AA2-4655-9B25-758CF144A4F5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954E8F-980F-4DC9-9892-255E715F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907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C39EAD-C024-428A-B024-B2D15B7DD874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1571F6-5E13-449B-8864-930FF5337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969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CAD8CC-4926-437E-ADFF-8A6F1B893C92}" type="datetime1">
              <a:rPr lang="en-US" altLang="en-US"/>
              <a:pPr>
                <a:defRPr/>
              </a:pPr>
              <a:t>12/18/2017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5B73F2-9DF6-464D-8311-EFD972D80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923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Network Programming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0400" y="914400"/>
            <a:ext cx="7772400" cy="4114800"/>
          </a:xfrm>
        </p:spPr>
        <p:txBody>
          <a:bodyPr/>
          <a:lstStyle/>
          <a:p>
            <a:r>
              <a:rPr lang="en-GB" altLang="en-US" sz="2800" smtClean="0"/>
              <a:t>What is the output of this program?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020"/>
          <a:stretch>
            <a:fillRect/>
          </a:stretch>
        </p:blipFill>
        <p:spPr bwMode="auto">
          <a:xfrm>
            <a:off x="719138" y="1447800"/>
            <a:ext cx="42338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5181600" y="1676400"/>
            <a:ext cx="2405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a) 0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b) 1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c) 2</a:t>
            </a:r>
            <a:b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d) </a:t>
            </a:r>
            <a:r>
              <a:rPr lang="es-ES" altLang="en-US" sz="24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Compiler</a:t>
            </a:r>
            <a:r>
              <a:rPr lang="es-ES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Error</a:t>
            </a:r>
            <a:endParaRPr lang="en-GB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class A &amp; class B both contain display() method, class B inherits class A, when display() method is called by object of class B, display() method of class B is executed rather than that of Class A.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output: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</a:t>
            </a:r>
            <a:r>
              <a:rPr lang="en-GB" dirty="0" err="1" smtClean="0"/>
              <a:t>javac</a:t>
            </a:r>
            <a:r>
              <a:rPr lang="en-GB" dirty="0" smtClean="0"/>
              <a:t> inheritanceDemo.java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$ java </a:t>
            </a:r>
            <a:r>
              <a:rPr lang="en-GB" dirty="0" err="1" smtClean="0"/>
              <a:t>inheritanceDemo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48200" cy="4114800"/>
          </a:xfrm>
        </p:spPr>
        <p:txBody>
          <a:bodyPr/>
          <a:lstStyle/>
          <a:p>
            <a:r>
              <a:rPr lang="en-US" dirty="0" smtClean="0"/>
              <a:t>Does the following code compile?  If so what is the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71600"/>
            <a:ext cx="4191000" cy="522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 for the following program?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626967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following code compile?  If so what would be the output?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0"/>
            <a:ext cx="618965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so what would the output be?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486400" cy="399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Networking with Java</a:t>
            </a:r>
          </a:p>
          <a:p>
            <a:pPr eaLnBrk="1" hangingPunct="1"/>
            <a:r>
              <a:rPr lang="en-US" dirty="0" smtClean="0"/>
              <a:t>Introduction to Java networking features</a:t>
            </a:r>
          </a:p>
          <a:p>
            <a:pPr lvl="1" eaLnBrk="1" hangingPunct="1"/>
            <a:r>
              <a:rPr lang="en-US" dirty="0" smtClean="0"/>
              <a:t>It is much easier to write networking programs in Java than in C++</a:t>
            </a:r>
          </a:p>
          <a:p>
            <a:pPr lvl="1" eaLnBrk="1" hangingPunct="1"/>
            <a:r>
              <a:rPr lang="en-US" dirty="0" smtClean="0"/>
              <a:t>But less efficient</a:t>
            </a:r>
            <a:br>
              <a:rPr 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/>
              <a:t>Question.java: </a:t>
            </a:r>
            <a:r>
              <a:rPr lang="en-US" sz="2600" dirty="0" smtClean="0"/>
              <a:t>error: constructor Question in class Question cannot be applied to given types;</a:t>
            </a:r>
          </a:p>
          <a:p>
            <a:pPr>
              <a:buNone/>
            </a:pPr>
            <a:r>
              <a:rPr lang="en-US" sz="2600" dirty="0" smtClean="0"/>
              <a:t>        Question </a:t>
            </a:r>
            <a:r>
              <a:rPr lang="en-US" sz="2600" dirty="0" err="1" smtClean="0"/>
              <a:t>bg</a:t>
            </a:r>
            <a:r>
              <a:rPr lang="en-US" sz="2600" dirty="0" smtClean="0"/>
              <a:t> = new Question();</a:t>
            </a:r>
          </a:p>
          <a:p>
            <a:pPr>
              <a:buNone/>
            </a:pPr>
            <a:r>
              <a:rPr lang="en-US" sz="2600" dirty="0" smtClean="0"/>
              <a:t>                      </a:t>
            </a:r>
            <a:r>
              <a:rPr lang="en-US" sz="2600" dirty="0" smtClean="0"/>
              <a:t>         ^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required: </a:t>
            </a:r>
            <a:r>
              <a:rPr lang="en-US" sz="2600" dirty="0" err="1" smtClean="0"/>
              <a:t>int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found: no arguments</a:t>
            </a:r>
          </a:p>
          <a:p>
            <a:pPr>
              <a:buNone/>
            </a:pPr>
            <a:r>
              <a:rPr lang="en-US" sz="2600" dirty="0" smtClean="0"/>
              <a:t>  reason: actual and formal argument lists differ in length</a:t>
            </a:r>
          </a:p>
          <a:p>
            <a:pPr>
              <a:buNone/>
            </a:pPr>
            <a:r>
              <a:rPr lang="en-US" sz="2600" dirty="0" smtClean="0"/>
              <a:t>1 error</a:t>
            </a: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so what would be the output?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199"/>
            <a:ext cx="5486400" cy="43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</a:t>
            </a:r>
            <a:r>
              <a:rPr lang="en-US" dirty="0" smtClean="0"/>
              <a:t>– A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Though Base Class handler is having the object of Derived Class but its not overriding as now with a definition having an argument ,derived class will have both method () and method (</a:t>
            </a:r>
            <a:r>
              <a:rPr lang="en-US" sz="2400" dirty="0" err="1" smtClean="0"/>
              <a:t>int</a:t>
            </a:r>
            <a:r>
              <a:rPr lang="en-US" sz="2400" dirty="0" smtClean="0"/>
              <a:t>) and hence its overloading.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Networking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409700"/>
            <a:ext cx="91344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952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4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39200" cy="467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Networking basics</a:t>
            </a:r>
          </a:p>
          <a:p>
            <a:pPr lvl="1"/>
            <a:r>
              <a:rPr lang="en-US" dirty="0" smtClean="0"/>
              <a:t>IP addresses, ports, protocols, client-server interaction</a:t>
            </a:r>
          </a:p>
          <a:p>
            <a:r>
              <a:rPr lang="en-US" dirty="0" smtClean="0"/>
              <a:t>Socket-level programming</a:t>
            </a:r>
          </a:p>
          <a:p>
            <a:pPr lvl="1"/>
            <a:r>
              <a:rPr lang="en-US" dirty="0" smtClean="0"/>
              <a:t>Writing a client (Socket)</a:t>
            </a:r>
          </a:p>
          <a:p>
            <a:pPr lvl="1"/>
            <a:r>
              <a:rPr lang="en-US" dirty="0" smtClean="0"/>
              <a:t>Writing a server (</a:t>
            </a:r>
            <a:r>
              <a:rPr lang="en-US" dirty="0" err="1" smtClean="0"/>
              <a:t>ServerSocket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Communicating with web servers</a:t>
            </a:r>
          </a:p>
          <a:p>
            <a:pPr lvl="1"/>
            <a:r>
              <a:rPr lang="en-US" dirty="0" smtClean="0"/>
              <a:t>Retrieving information (URL, </a:t>
            </a:r>
            <a:r>
              <a:rPr lang="en-US" dirty="0" err="1" smtClean="0"/>
              <a:t>URLConnection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Sending information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5216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Socket-Level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18563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599" cy="469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Writing Clients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43751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00"/>
            <a:ext cx="8915400" cy="399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machines now refuse socket</a:t>
            </a:r>
            <a:br>
              <a:rPr lang="en-US" dirty="0" smtClean="0"/>
            </a:br>
            <a:r>
              <a:rPr lang="en-US" dirty="0" smtClean="0"/>
              <a:t>connections due to security considerations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839200" cy="558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Writing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3" y="1295400"/>
            <a:ext cx="8886867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</a:t>
            </a:r>
            <a:r>
              <a:rPr lang="en-US" b="1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http://www.zjnu.cn/index.html</a:t>
            </a:r>
          </a:p>
          <a:p>
            <a:pPr>
              <a:buNone/>
            </a:pPr>
            <a:r>
              <a:rPr lang="en-US" sz="1600" dirty="0" smtClean="0"/>
              <a:t>ftp://ftp.zjnu/pub//test.java</a:t>
            </a:r>
          </a:p>
          <a:p>
            <a:pPr>
              <a:buNone/>
            </a:pPr>
            <a:r>
              <a:rPr lang="en-US" sz="1600" dirty="0" smtClean="0"/>
              <a:t>file:/</a:t>
            </a:r>
            <a:r>
              <a:rPr lang="en-US" sz="1600" dirty="0" err="1" smtClean="0"/>
              <a:t>MyDisk</a:t>
            </a:r>
            <a:r>
              <a:rPr lang="en-US" sz="1600" dirty="0" smtClean="0"/>
              <a:t>/Letters/file.txt</a:t>
            </a:r>
          </a:p>
          <a:p>
            <a:pPr>
              <a:buNone/>
            </a:pPr>
            <a:r>
              <a:rPr lang="en-US" sz="1600" dirty="0" smtClean="0"/>
              <a:t>Protocols include files, http, ftp, gopher, news, mailto, etc 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63000" cy="30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839200" cy="48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14:00-21:10 this Friday in 29-106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attendance record</a:t>
            </a:r>
          </a:p>
          <a:p>
            <a:pPr>
              <a:buFontTx/>
              <a:buChar char="-"/>
            </a:pPr>
            <a:r>
              <a:rPr lang="en-US" dirty="0" smtClean="0"/>
              <a:t>Opportunity for you to review all the material</a:t>
            </a:r>
          </a:p>
          <a:p>
            <a:pPr>
              <a:buFontTx/>
              <a:buChar char="-"/>
            </a:pPr>
            <a:r>
              <a:rPr lang="en-US" dirty="0" smtClean="0"/>
              <a:t>Prepare you for the exam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48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en-US" dirty="0" smtClean="0"/>
              <a:t>Communicating with web servers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83085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800" cy="43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439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Retrieving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58200" cy="475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1781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365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63000" cy="44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486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Sending Information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915400" cy="50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January</a:t>
            </a:r>
          </a:p>
          <a:p>
            <a:endParaRPr lang="en-US" dirty="0" smtClean="0"/>
          </a:p>
          <a:p>
            <a:r>
              <a:rPr lang="en-US" dirty="0" smtClean="0"/>
              <a:t>You should review:</a:t>
            </a:r>
          </a:p>
          <a:p>
            <a:pPr>
              <a:buFontTx/>
              <a:buChar char="-"/>
            </a:pPr>
            <a:r>
              <a:rPr lang="en-US" dirty="0" smtClean="0"/>
              <a:t>Quiz Questions</a:t>
            </a:r>
          </a:p>
          <a:p>
            <a:pPr>
              <a:buFontTx/>
              <a:buChar char="-"/>
            </a:pPr>
            <a:r>
              <a:rPr lang="en-US" dirty="0" smtClean="0"/>
              <a:t>Crossword</a:t>
            </a:r>
          </a:p>
          <a:p>
            <a:pPr>
              <a:buFontTx/>
              <a:buChar char="-"/>
            </a:pPr>
            <a:r>
              <a:rPr lang="en-US" dirty="0" smtClean="0"/>
              <a:t>Slides/Example Questions</a:t>
            </a:r>
          </a:p>
          <a:p>
            <a:pPr>
              <a:buFontTx/>
              <a:buChar char="-"/>
            </a:pPr>
            <a:r>
              <a:rPr lang="en-US" dirty="0" smtClean="0"/>
              <a:t>Recommended Text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Essential Java Networking</a:t>
            </a:r>
          </a:p>
          <a:p>
            <a:pPr lvl="1"/>
            <a:r>
              <a:rPr lang="en-GB" altLang="en-US" dirty="0" smtClean="0"/>
              <a:t>Ports/IP/Sending/Receiving Data</a:t>
            </a:r>
          </a:p>
          <a:p>
            <a:pPr lvl="1"/>
            <a:r>
              <a:rPr lang="en-GB" altLang="en-US" dirty="0" smtClean="0"/>
              <a:t>Java Implementation Examples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basic Java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  <a:p>
            <a:pPr lvl="1"/>
            <a:r>
              <a:rPr lang="en-GB" altLang="en-US" dirty="0" smtClean="0"/>
              <a:t>25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December (Last Date)</a:t>
            </a:r>
          </a:p>
          <a:p>
            <a:r>
              <a:rPr lang="en-GB" altLang="en-US" dirty="0" smtClean="0"/>
              <a:t>Getting Ready Exam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Chapter 30 – Exercise 30.1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Opportunity to review/revisit previous chapters</a:t>
            </a:r>
          </a:p>
          <a:p>
            <a:pPr>
              <a:buNone/>
            </a:pPr>
            <a:r>
              <a:rPr lang="en-US" dirty="0" smtClean="0"/>
              <a:t>Solid understanding each of </a:t>
            </a:r>
            <a:r>
              <a:rPr lang="en-US" smtClean="0"/>
              <a:t>the concepts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5867400"/>
            <a:ext cx="2552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Warning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</a:t>
            </a:r>
          </a:p>
          <a:p>
            <a:pPr>
              <a:buFontTx/>
              <a:buChar char="-"/>
            </a:pPr>
            <a:r>
              <a:rPr lang="en-US" dirty="0" smtClean="0"/>
              <a:t>Written Exercises</a:t>
            </a:r>
          </a:p>
          <a:p>
            <a:pPr lvl="1">
              <a:buFontTx/>
              <a:buChar char="-"/>
            </a:pPr>
            <a:r>
              <a:rPr lang="en-US" dirty="0" smtClean="0"/>
              <a:t>Explanations/Essay</a:t>
            </a:r>
          </a:p>
          <a:p>
            <a:pPr>
              <a:buFontTx/>
              <a:buChar char="-"/>
            </a:pPr>
            <a:r>
              <a:rPr lang="en-US" dirty="0" smtClean="0"/>
              <a:t>Code Samples</a:t>
            </a:r>
          </a:p>
          <a:p>
            <a:pPr lvl="1">
              <a:buFontTx/>
              <a:buChar char="-"/>
            </a:pPr>
            <a:r>
              <a:rPr lang="en-US" smtClean="0"/>
              <a:t>Analyze/Understand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Multiple Choice</a:t>
            </a:r>
          </a:p>
          <a:p>
            <a:pPr lvl="1">
              <a:buFontTx/>
              <a:buChar char="-"/>
            </a:pPr>
            <a:r>
              <a:rPr lang="en-US" dirty="0" smtClean="0"/>
              <a:t>Yes/No</a:t>
            </a:r>
          </a:p>
          <a:p>
            <a:pPr lvl="1">
              <a:buFontTx/>
              <a:buChar char="-"/>
            </a:pPr>
            <a:r>
              <a:rPr lang="en-US" dirty="0" smtClean="0"/>
              <a:t>ABC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Is Java the same as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Java case sensitive?	</a:t>
            </a:r>
          </a:p>
          <a:p>
            <a:r>
              <a:rPr lang="en-US" dirty="0" smtClean="0"/>
              <a:t>What is he symbol used at the end of all statements?	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datatype</a:t>
            </a:r>
            <a:r>
              <a:rPr lang="en-US" dirty="0" smtClean="0"/>
              <a:t> used to store decimal numbers?	</a:t>
            </a:r>
          </a:p>
          <a:p>
            <a:r>
              <a:rPr lang="en-US" dirty="0" smtClean="0"/>
              <a:t>What is the method where all programs begin?		</a:t>
            </a:r>
          </a:p>
          <a:p>
            <a:r>
              <a:rPr lang="en-US" dirty="0" smtClean="0"/>
              <a:t>What is the name of this symbol `%'?			</a:t>
            </a:r>
          </a:p>
          <a:p>
            <a:r>
              <a:rPr lang="en-US" dirty="0" smtClean="0"/>
              <a:t>Type of loop that only contains a condition?		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datatype</a:t>
            </a:r>
            <a:r>
              <a:rPr lang="en-US" dirty="0" smtClean="0"/>
              <a:t> used to store a single letter, number, or symbol? 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Is Java the same as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?				 </a:t>
            </a:r>
            <a:r>
              <a:rPr lang="en-US" sz="1800" dirty="0" smtClean="0"/>
              <a:t>: No</a:t>
            </a:r>
          </a:p>
          <a:p>
            <a:r>
              <a:rPr lang="en-US" sz="1800" dirty="0" smtClean="0"/>
              <a:t>Is </a:t>
            </a:r>
            <a:r>
              <a:rPr lang="en-US" sz="1800" dirty="0" smtClean="0"/>
              <a:t>Java case sensitive?					</a:t>
            </a:r>
            <a:r>
              <a:rPr lang="en-US" sz="1800" dirty="0" smtClean="0"/>
              <a:t> : </a:t>
            </a:r>
            <a:r>
              <a:rPr lang="en-US" sz="1800" dirty="0" smtClean="0"/>
              <a:t>Yes</a:t>
            </a:r>
          </a:p>
          <a:p>
            <a:r>
              <a:rPr lang="en-US" sz="1800" dirty="0" smtClean="0"/>
              <a:t>What is he symbol used at the end of all statements?	</a:t>
            </a:r>
            <a:r>
              <a:rPr lang="en-US" sz="1800" dirty="0" smtClean="0"/>
              <a:t> : </a:t>
            </a:r>
            <a:r>
              <a:rPr lang="en-US" sz="1800" dirty="0" smtClean="0"/>
              <a:t>Semi-colon</a:t>
            </a:r>
          </a:p>
          <a:p>
            <a:r>
              <a:rPr lang="en-US" sz="1800" dirty="0" smtClean="0"/>
              <a:t>What is the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used to store decimal numbers?	</a:t>
            </a:r>
            <a:r>
              <a:rPr lang="en-US" sz="1800" dirty="0" smtClean="0"/>
              <a:t> : double/float</a:t>
            </a:r>
            <a:endParaRPr lang="en-US" sz="1800" dirty="0" smtClean="0"/>
          </a:p>
          <a:p>
            <a:r>
              <a:rPr lang="en-US" sz="1800" dirty="0" smtClean="0"/>
              <a:t>What is the method where all programs begin?		</a:t>
            </a:r>
            <a:r>
              <a:rPr lang="en-US" sz="1800" dirty="0" smtClean="0"/>
              <a:t> : </a:t>
            </a:r>
            <a:r>
              <a:rPr lang="en-US" sz="1800" dirty="0" smtClean="0"/>
              <a:t>main</a:t>
            </a:r>
          </a:p>
          <a:p>
            <a:r>
              <a:rPr lang="en-US" sz="1800" dirty="0" smtClean="0"/>
              <a:t>What is the name of this symbol `%'?			</a:t>
            </a:r>
            <a:r>
              <a:rPr lang="en-US" sz="1800" dirty="0" smtClean="0"/>
              <a:t> : </a:t>
            </a:r>
            <a:r>
              <a:rPr lang="en-US" sz="1800" dirty="0" smtClean="0"/>
              <a:t>Modulus</a:t>
            </a:r>
          </a:p>
          <a:p>
            <a:r>
              <a:rPr lang="en-US" sz="1800" dirty="0" smtClean="0"/>
              <a:t>Type of loop that only contains a condition?		</a:t>
            </a:r>
            <a:r>
              <a:rPr lang="en-US" sz="1800" dirty="0" smtClean="0"/>
              <a:t>: </a:t>
            </a:r>
            <a:r>
              <a:rPr lang="en-US" sz="1800" dirty="0" smtClean="0"/>
              <a:t>while</a:t>
            </a:r>
          </a:p>
          <a:p>
            <a:r>
              <a:rPr lang="en-US" sz="1800" dirty="0" smtClean="0"/>
              <a:t>What is the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used to store a single letter, number, or symbol? </a:t>
            </a:r>
            <a:r>
              <a:rPr lang="en-US" sz="1800" dirty="0" smtClean="0"/>
              <a:t>: char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these is correct way of inheriting class A by class B?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class B +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class B inherits class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class B extends A {}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class B extends class A {}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593</Words>
  <Application>Microsoft Office PowerPoint</Application>
  <PresentationFormat>On-screen Show (4:3)</PresentationFormat>
  <Paragraphs>165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Network Programming</vt:lpstr>
      <vt:lpstr>Outline</vt:lpstr>
      <vt:lpstr>Today</vt:lpstr>
      <vt:lpstr>Revision Sessions</vt:lpstr>
      <vt:lpstr>Exam</vt:lpstr>
      <vt:lpstr>Exam</vt:lpstr>
      <vt:lpstr>Example Questions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Why is Networking Important?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Socket-Level Programming </vt:lpstr>
      <vt:lpstr>Writing Clients </vt:lpstr>
      <vt:lpstr>Writing Clients </vt:lpstr>
      <vt:lpstr>Writing Servers </vt:lpstr>
      <vt:lpstr>Writing Servers</vt:lpstr>
      <vt:lpstr>Security Note</vt:lpstr>
      <vt:lpstr>Writing Servers </vt:lpstr>
      <vt:lpstr>Writing Servers </vt:lpstr>
      <vt:lpstr>Communicating with Web Servers </vt:lpstr>
      <vt:lpstr>Communicating with web servers </vt:lpstr>
      <vt:lpstr>Communicating with web servers </vt:lpstr>
      <vt:lpstr>Communicating with web servers </vt:lpstr>
      <vt:lpstr>Retrieving Information </vt:lpstr>
      <vt:lpstr>Retrieving Information </vt:lpstr>
      <vt:lpstr>Retrieving Information </vt:lpstr>
      <vt:lpstr>Sending Information </vt:lpstr>
      <vt:lpstr>Sending Information </vt:lpstr>
      <vt:lpstr>Sending Information </vt:lpstr>
      <vt:lpstr>Sending Information</vt:lpstr>
      <vt:lpstr>Sending Information</vt:lpstr>
      <vt:lpstr>Summary</vt:lpstr>
      <vt:lpstr>This Week</vt:lpstr>
      <vt:lpstr>Today’s Exercises</vt:lpstr>
      <vt:lpstr>Slide 53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143</cp:revision>
  <dcterms:created xsi:type="dcterms:W3CDTF">1601-01-01T00:00:00Z</dcterms:created>
  <dcterms:modified xsi:type="dcterms:W3CDTF">2017-12-18T09:58:56Z</dcterms:modified>
</cp:coreProperties>
</file>