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67" r:id="rId2"/>
    <p:sldId id="27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12" r:id="rId16"/>
    <p:sldId id="293" r:id="rId17"/>
    <p:sldId id="31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14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272" r:id="rId38"/>
    <p:sldId id="291" r:id="rId39"/>
    <p:sldId id="268" r:id="rId40"/>
    <p:sldId id="332" r:id="rId41"/>
    <p:sldId id="333" r:id="rId42"/>
    <p:sldId id="336" r:id="rId43"/>
    <p:sldId id="337" r:id="rId44"/>
    <p:sldId id="334" r:id="rId45"/>
    <p:sldId id="335" r:id="rId46"/>
    <p:sldId id="330" r:id="rId47"/>
    <p:sldId id="331" r:id="rId48"/>
    <p:sldId id="327" r:id="rId49"/>
    <p:sldId id="329" r:id="rId5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90" y="-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fld id="{CA9AF28C-F9E8-45F9-862B-2D6A5FAAE5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346257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1610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EA40105-848C-4A7C-8903-F60374356E03}" type="datetime1">
              <a:rPr lang="en-US" altLang="en-US"/>
              <a:pPr>
                <a:defRPr/>
              </a:pPr>
              <a:t>11/12/2017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DC67C0E-433C-48F7-8505-2BF13BD41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4901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8B6303B-CAFA-4370-A4E6-5939F0B18096}" type="datetime1">
              <a:rPr lang="en-US" altLang="en-US"/>
              <a:pPr>
                <a:defRPr/>
              </a:pPr>
              <a:t>11/12/2017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F7894B9-A0B8-4778-8C47-FBC61F39C3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5096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6679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13860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2688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6351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0F7EAE8-3FBB-4E52-A93B-1379909144F5}" type="datetime1">
              <a:rPr lang="en-US" altLang="en-US"/>
              <a:pPr>
                <a:defRPr/>
              </a:pPr>
              <a:t>11/12/2017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4234419-9985-45D5-92E9-518858D8AF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1819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03C5093-035C-4A87-8A79-EE4249CCBE0E}" type="datetime1">
              <a:rPr lang="en-US" altLang="en-US"/>
              <a:pPr>
                <a:defRPr/>
              </a:pPr>
              <a:t>11/12/2017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B98D1FB-CA6F-4052-812F-2AF26B61C9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7149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6FC5330-334A-4302-99D9-927E15DC744D}" type="datetime1">
              <a:rPr lang="en-US" altLang="en-US"/>
              <a:pPr>
                <a:defRPr/>
              </a:pPr>
              <a:t>11/12/2017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A223F01-6C47-4D29-A25B-F4CE07C0A2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3047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D5A1034-7E52-4093-97C1-703A07EA57A6}" type="datetime1">
              <a:rPr lang="en-US" altLang="en-US"/>
              <a:pPr>
                <a:defRPr/>
              </a:pPr>
              <a:t>11/12/2017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9E9BE80-A1AC-45FC-82A2-C28D629215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17794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Notation Part 2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Analysis and Design</a:t>
            </a:r>
          </a:p>
        </p:txBody>
      </p: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3186113" y="4795838"/>
            <a:ext cx="2771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371600"/>
            <a:ext cx="4916483" cy="50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8450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GB" dirty="0" smtClean="0"/>
              <a:t>What type of Diagram is this: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089"/>
          <a:stretch/>
        </p:blipFill>
        <p:spPr>
          <a:xfrm>
            <a:off x="1905000" y="2209801"/>
            <a:ext cx="5105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0835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Component Diagram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A component diagram shows the internal structure of components and their dependencies with other components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431267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Draw a simple Activity Diagram?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6252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787" y="1952324"/>
            <a:ext cx="4578881" cy="45844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114800"/>
          </a:xfrm>
        </p:spPr>
        <p:txBody>
          <a:bodyPr/>
          <a:lstStyle/>
          <a:p>
            <a:r>
              <a:rPr lang="en-GB" sz="2800" dirty="0" smtClean="0"/>
              <a:t>Activity </a:t>
            </a:r>
            <a:r>
              <a:rPr lang="en-GB" sz="2800" dirty="0"/>
              <a:t>diagrams provide visual depictions of the flow of activities, whether in a system, business, workflow, or other process</a:t>
            </a:r>
          </a:p>
          <a:p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1290935"/>
            <a:ext cx="127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2"/>
                </a:solidFill>
              </a:rPr>
              <a:t>Example</a:t>
            </a:r>
            <a:endParaRPr lang="en-GB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0163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Sequence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09600" y="1905000"/>
            <a:ext cx="8153400" cy="2057400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6600" y="3429000"/>
            <a:ext cx="1572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 Week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11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Sequence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6711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 </a:t>
            </a:r>
            <a:r>
              <a:rPr lang="en-GB" dirty="0" smtClean="0"/>
              <a:t>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sequence diagram </a:t>
            </a:r>
            <a:r>
              <a:rPr lang="en-GB" dirty="0">
                <a:solidFill>
                  <a:srgbClr val="FF0000"/>
                </a:solidFill>
              </a:rPr>
              <a:t>traces</a:t>
            </a:r>
            <a:r>
              <a:rPr lang="en-GB" dirty="0"/>
              <a:t> the </a:t>
            </a:r>
            <a:r>
              <a:rPr lang="en-GB" dirty="0">
                <a:solidFill>
                  <a:srgbClr val="FF0000"/>
                </a:solidFill>
              </a:rPr>
              <a:t>execution</a:t>
            </a:r>
            <a:r>
              <a:rPr lang="en-GB" dirty="0"/>
              <a:t> of a scenario in the same </a:t>
            </a:r>
            <a:r>
              <a:rPr lang="en-GB" dirty="0" smtClean="0"/>
              <a:t>context as </a:t>
            </a:r>
            <a:r>
              <a:rPr lang="en-GB" dirty="0"/>
              <a:t>an object diagram. To a large degree, a sequence diagram is simply</a:t>
            </a:r>
            <a:br>
              <a:rPr lang="en-GB" dirty="0"/>
            </a:br>
            <a:r>
              <a:rPr lang="en-GB" dirty="0"/>
              <a:t>another way to represent an object diagram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505864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64" y="2247900"/>
            <a:ext cx="787210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251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Interaction Overview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Interaction </a:t>
            </a:r>
            <a:r>
              <a:rPr lang="en-GB" b="1" dirty="0" smtClean="0">
                <a:solidFill>
                  <a:srgbClr val="FF0000"/>
                </a:solidFill>
              </a:rPr>
              <a:t>Overview 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73557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Review</a:t>
            </a:r>
          </a:p>
          <a:p>
            <a:pPr eaLnBrk="1" hangingPunct="1"/>
            <a:r>
              <a:rPr lang="en-US" altLang="en-US" dirty="0" smtClean="0"/>
              <a:t>What do we mean by Notation and UML?</a:t>
            </a:r>
          </a:p>
          <a:p>
            <a:pPr eaLnBrk="1" hangingPunct="1"/>
            <a:r>
              <a:rPr lang="en-US" altLang="en-US" dirty="0" smtClean="0"/>
              <a:t>Types of UML View</a:t>
            </a:r>
          </a:p>
          <a:p>
            <a:pPr eaLnBrk="1" hangingPunct="1"/>
            <a:r>
              <a:rPr lang="en-GB" b="1" dirty="0" smtClean="0"/>
              <a:t>Continue UML Diagram Types</a:t>
            </a:r>
          </a:p>
          <a:p>
            <a:pPr eaLnBrk="1" hangingPunct="1"/>
            <a:r>
              <a:rPr lang="en-GB" dirty="0" smtClean="0"/>
              <a:t>Conclusion and Discussion</a:t>
            </a:r>
          </a:p>
          <a:p>
            <a:pPr eaLnBrk="1" hangingPunct="1"/>
            <a:r>
              <a:rPr lang="en-GB" dirty="0" smtClean="0"/>
              <a:t>Summary</a:t>
            </a:r>
            <a:endParaRPr lang="en-GB" dirty="0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Interaction Overview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Interaction overview diagrams are a combination of </a:t>
            </a:r>
            <a:r>
              <a:rPr lang="en-GB" dirty="0">
                <a:solidFill>
                  <a:srgbClr val="FF0000"/>
                </a:solidFill>
              </a:rPr>
              <a:t>activity diagrams </a:t>
            </a:r>
            <a:r>
              <a:rPr lang="en-GB" dirty="0"/>
              <a:t>and </a:t>
            </a:r>
            <a:r>
              <a:rPr lang="en-GB" dirty="0">
                <a:solidFill>
                  <a:srgbClr val="FF0000"/>
                </a:solidFill>
              </a:rPr>
              <a:t>interaction diagrams 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Intended </a:t>
            </a:r>
            <a:r>
              <a:rPr lang="en-GB" dirty="0"/>
              <a:t>to provide an overview of the flow of </a:t>
            </a:r>
            <a:r>
              <a:rPr lang="en-GB" dirty="0" smtClean="0"/>
              <a:t>control between </a:t>
            </a:r>
            <a:r>
              <a:rPr lang="en-GB" dirty="0"/>
              <a:t>interaction diagram elements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492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33349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838200"/>
            <a:ext cx="4983451" cy="59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794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Structure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Composite </a:t>
            </a:r>
            <a:r>
              <a:rPr lang="en-GB" b="1" dirty="0" smtClean="0">
                <a:solidFill>
                  <a:srgbClr val="FF0000"/>
                </a:solidFill>
              </a:rPr>
              <a:t>Structure 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11262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Structure </a:t>
            </a:r>
            <a:r>
              <a:rPr lang="en-GB" dirty="0" smtClean="0"/>
              <a:t>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Composite structure diagrams provide a way to depict a structured classifier with</a:t>
            </a:r>
            <a:br>
              <a:rPr lang="en-GB" dirty="0"/>
            </a:br>
            <a:r>
              <a:rPr lang="en-GB" dirty="0"/>
              <a:t>the definition of its internal </a:t>
            </a:r>
            <a:r>
              <a:rPr lang="en-GB" dirty="0" smtClean="0"/>
              <a:t>structure.</a:t>
            </a:r>
          </a:p>
          <a:p>
            <a:r>
              <a:rPr lang="en-GB" dirty="0" smtClean="0"/>
              <a:t>This </a:t>
            </a:r>
            <a:r>
              <a:rPr lang="en-GB" dirty="0"/>
              <a:t>internal structure is comprised of </a:t>
            </a:r>
            <a:r>
              <a:rPr lang="en-GB" dirty="0" smtClean="0"/>
              <a:t>parts and </a:t>
            </a:r>
            <a:r>
              <a:rPr lang="en-GB" dirty="0"/>
              <a:t>their interconnections, all within the namespace of the composite structure.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08827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34" y="2736056"/>
            <a:ext cx="7654332" cy="260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75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Machine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State </a:t>
            </a:r>
            <a:r>
              <a:rPr lang="en-GB" b="1" dirty="0" smtClean="0">
                <a:solidFill>
                  <a:srgbClr val="FF0000"/>
                </a:solidFill>
              </a:rPr>
              <a:t>Machine 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99717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Machine </a:t>
            </a:r>
            <a:r>
              <a:rPr lang="en-GB" dirty="0" smtClean="0"/>
              <a:t>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 state machine diagram is used to design and understand time-critical </a:t>
            </a:r>
            <a:r>
              <a:rPr lang="en-GB" dirty="0" smtClean="0"/>
              <a:t>systems</a:t>
            </a:r>
          </a:p>
          <a:p>
            <a:r>
              <a:rPr lang="en-GB" dirty="0" smtClean="0"/>
              <a:t>A </a:t>
            </a:r>
            <a:r>
              <a:rPr lang="en-GB" dirty="0"/>
              <a:t>state machine diagram expresses </a:t>
            </a:r>
            <a:r>
              <a:rPr lang="en-GB" dirty="0" err="1"/>
              <a:t>behavior</a:t>
            </a:r>
            <a:r>
              <a:rPr lang="en-GB" dirty="0"/>
              <a:t> as a progression </a:t>
            </a:r>
            <a:r>
              <a:rPr lang="en-GB" dirty="0" smtClean="0"/>
              <a:t>through a </a:t>
            </a:r>
            <a:r>
              <a:rPr lang="en-GB" dirty="0"/>
              <a:t>series of states, triggered by events, and the related actions that may </a:t>
            </a:r>
            <a:r>
              <a:rPr lang="en-GB" dirty="0" smtClean="0"/>
              <a:t>occur</a:t>
            </a:r>
          </a:p>
          <a:p>
            <a:r>
              <a:rPr lang="en-GB" dirty="0" smtClean="0"/>
              <a:t>These </a:t>
            </a:r>
            <a:r>
              <a:rPr lang="en-GB" dirty="0"/>
              <a:t>are also known as </a:t>
            </a:r>
            <a:r>
              <a:rPr lang="en-GB" dirty="0" err="1"/>
              <a:t>behavioral</a:t>
            </a:r>
            <a:r>
              <a:rPr lang="en-GB" dirty="0"/>
              <a:t> state </a:t>
            </a:r>
            <a:r>
              <a:rPr lang="en-GB" dirty="0" smtClean="0"/>
              <a:t>machines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537771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2200"/>
            <a:ext cx="78962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4387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Timing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Timing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12181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Timing Diagrams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Timing diagrams are a type of interaction </a:t>
            </a:r>
            <a:r>
              <a:rPr lang="en-GB" dirty="0" smtClean="0"/>
              <a:t>diagram</a:t>
            </a:r>
          </a:p>
          <a:p>
            <a:r>
              <a:rPr lang="en-GB" dirty="0" smtClean="0"/>
              <a:t>Their </a:t>
            </a:r>
            <a:r>
              <a:rPr lang="en-GB" dirty="0"/>
              <a:t>purpose is to show </a:t>
            </a:r>
            <a:r>
              <a:rPr lang="en-GB" dirty="0" smtClean="0"/>
              <a:t>how the </a:t>
            </a:r>
            <a:r>
              <a:rPr lang="en-GB" dirty="0"/>
              <a:t>states of an element or elements change over time and how events </a:t>
            </a:r>
            <a:r>
              <a:rPr lang="en-GB" dirty="0" smtClean="0"/>
              <a:t>change those states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44759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Revision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down the UML Class Diagram visibility attributes: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Public       ___ </a:t>
            </a:r>
          </a:p>
          <a:p>
            <a:pPr marL="0" indent="0">
              <a:buNone/>
            </a:pPr>
            <a:r>
              <a:rPr lang="en-GB" dirty="0" smtClean="0"/>
              <a:t>Private      ___</a:t>
            </a:r>
          </a:p>
          <a:p>
            <a:pPr marL="0" indent="0">
              <a:buNone/>
            </a:pPr>
            <a:r>
              <a:rPr lang="en-GB" dirty="0" smtClean="0"/>
              <a:t>Protected  ___     </a:t>
            </a:r>
          </a:p>
          <a:p>
            <a:pPr marL="0" indent="0">
              <a:buNone/>
            </a:pPr>
            <a:r>
              <a:rPr lang="en-GB" dirty="0" smtClean="0"/>
              <a:t>Package   ___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968509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981200"/>
            <a:ext cx="39243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329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Object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0365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object diagram is used to show the existence of objects and their </a:t>
            </a:r>
            <a:r>
              <a:rPr lang="en-GB" dirty="0" smtClean="0"/>
              <a:t>relationships in </a:t>
            </a:r>
            <a:r>
              <a:rPr lang="en-GB" dirty="0"/>
              <a:t>the logical design of a </a:t>
            </a:r>
            <a:r>
              <a:rPr lang="en-GB" dirty="0" smtClean="0"/>
              <a:t>system </a:t>
            </a:r>
          </a:p>
          <a:p>
            <a:r>
              <a:rPr lang="en-GB" dirty="0" smtClean="0"/>
              <a:t>Stated </a:t>
            </a:r>
            <a:r>
              <a:rPr lang="en-GB" dirty="0"/>
              <a:t>another way, an object diagram represents a snapshot in time of an otherwise transitory stream of events over a </a:t>
            </a:r>
            <a:r>
              <a:rPr lang="en-GB" dirty="0" smtClean="0"/>
              <a:t>certain configuration </a:t>
            </a:r>
            <a:r>
              <a:rPr lang="en-GB" dirty="0"/>
              <a:t>of objects. 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0665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7879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547812"/>
            <a:ext cx="55626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32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Communication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Communication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67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Communication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communication </a:t>
            </a:r>
            <a:r>
              <a:rPr lang="en-GB" dirty="0"/>
              <a:t>diagram is a type of interaction diagram that focuses on how</a:t>
            </a:r>
            <a:br>
              <a:rPr lang="en-GB" dirty="0"/>
            </a:br>
            <a:r>
              <a:rPr lang="en-GB" dirty="0"/>
              <a:t>objects are linked and what messages they pass as they participate in a </a:t>
            </a:r>
            <a:r>
              <a:rPr lang="en-GB" dirty="0" smtClean="0"/>
              <a:t>specific interaction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01212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47800"/>
            <a:ext cx="50196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581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4800600" cy="4114800"/>
          </a:xfrm>
        </p:spPr>
        <p:txBody>
          <a:bodyPr/>
          <a:lstStyle/>
          <a:p>
            <a:r>
              <a:rPr lang="en-GB" altLang="en-US" dirty="0" smtClean="0"/>
              <a:t>Clear idea of Notation in Object Orientated Analysis and Design</a:t>
            </a:r>
          </a:p>
          <a:p>
            <a:r>
              <a:rPr lang="en-GB" altLang="en-US" dirty="0" smtClean="0"/>
              <a:t>Visualising System</a:t>
            </a:r>
          </a:p>
          <a:p>
            <a:r>
              <a:rPr lang="en-GB" altLang="en-US" dirty="0" smtClean="0"/>
              <a:t>UML Diagrams (Types)</a:t>
            </a:r>
          </a:p>
          <a:p>
            <a:r>
              <a:rPr lang="en-GB" b="1" dirty="0" smtClean="0"/>
              <a:t>UML Diagrams</a:t>
            </a:r>
            <a:endParaRPr lang="en-GB" altLang="en-US" dirty="0" smtClean="0"/>
          </a:p>
          <a:p>
            <a:endParaRPr lang="en-GB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1981200"/>
            <a:ext cx="2549549" cy="1695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/>
          <a:srcRect b="8333"/>
          <a:stretch/>
        </p:blipFill>
        <p:spPr>
          <a:xfrm>
            <a:off x="5978549" y="4267200"/>
            <a:ext cx="2536748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Read </a:t>
            </a:r>
            <a:r>
              <a:rPr lang="en-GB" altLang="en-US" smtClean="0"/>
              <a:t>Chapter 6</a:t>
            </a:r>
            <a:endParaRPr lang="en-GB" altLang="en-US" dirty="0" smtClean="0"/>
          </a:p>
          <a:p>
            <a:r>
              <a:rPr lang="en-GB" altLang="en-US" dirty="0" smtClean="0"/>
              <a:t>Online Quizzes</a:t>
            </a:r>
          </a:p>
          <a:p>
            <a:r>
              <a:rPr lang="en-GB" altLang="en-US" dirty="0" smtClean="0"/>
              <a:t>Version Control (GitHub)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Research Task</a:t>
            </a:r>
          </a:p>
          <a:p>
            <a:pPr lvl="1" eaLnBrk="1" hangingPunct="1"/>
            <a:r>
              <a:rPr lang="en-GB" dirty="0"/>
              <a:t>What was the first object–oriented language?</a:t>
            </a:r>
          </a:p>
          <a:p>
            <a:pPr marL="457200" lvl="1" indent="0" eaLnBrk="1" hangingPunct="1">
              <a:buNone/>
            </a:pP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Public (+) Visible to any element that can see the class</a:t>
            </a:r>
          </a:p>
          <a:p>
            <a:r>
              <a:rPr lang="en-GB" dirty="0"/>
              <a:t>Protected (#) Visible to other elements within the class and to subclasses</a:t>
            </a:r>
          </a:p>
          <a:p>
            <a:r>
              <a:rPr lang="en-GB" dirty="0"/>
              <a:t>Private (-) Visible to other elements within the class</a:t>
            </a:r>
          </a:p>
          <a:p>
            <a:r>
              <a:rPr lang="en-GB" dirty="0"/>
              <a:t>Package (~) Visible to elements within the same package</a:t>
            </a:r>
          </a:p>
        </p:txBody>
      </p:sp>
    </p:spTree>
    <p:extLst>
      <p:ext uri="{BB962C8B-B14F-4D97-AF65-F5344CB8AC3E}">
        <p14:creationId xmlns:p14="http://schemas.microsoft.com/office/powerpoint/2010/main" xmlns="" val="315677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Revision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Name any </a:t>
            </a:r>
            <a:r>
              <a:rPr lang="en-GB" dirty="0" smtClean="0"/>
              <a:t>three object oriented programming </a:t>
            </a:r>
            <a:r>
              <a:rPr lang="en-GB" dirty="0"/>
              <a:t>languages?</a:t>
            </a:r>
          </a:p>
        </p:txBody>
      </p:sp>
    </p:spTree>
    <p:extLst>
      <p:ext uri="{BB962C8B-B14F-4D97-AF65-F5344CB8AC3E}">
        <p14:creationId xmlns:p14="http://schemas.microsoft.com/office/powerpoint/2010/main" xmlns="" val="34874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Example, C</a:t>
            </a:r>
            <a:r>
              <a:rPr lang="en-GB" dirty="0"/>
              <a:t>++ , java , small talk and C# are most popular object oriented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xmlns="" val="41843331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do </a:t>
            </a:r>
            <a:r>
              <a:rPr lang="en-GB" dirty="0" smtClean="0"/>
              <a:t>we mean </a:t>
            </a:r>
            <a:r>
              <a:rPr lang="en-GB" dirty="0"/>
              <a:t>by data hiding?</a:t>
            </a:r>
          </a:p>
        </p:txBody>
      </p:sp>
    </p:spTree>
    <p:extLst>
      <p:ext uri="{BB962C8B-B14F-4D97-AF65-F5344CB8AC3E}">
        <p14:creationId xmlns:p14="http://schemas.microsoft.com/office/powerpoint/2010/main" xmlns="" val="2566280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hiding or </a:t>
            </a:r>
            <a:r>
              <a:rPr lang="en-GB" dirty="0">
                <a:solidFill>
                  <a:srgbClr val="FF0000"/>
                </a:solidFill>
              </a:rPr>
              <a:t>encapsulation</a:t>
            </a:r>
            <a:r>
              <a:rPr lang="en-GB" dirty="0"/>
              <a:t>, is the mechanism in which implementation </a:t>
            </a:r>
            <a:r>
              <a:rPr lang="en-GB" dirty="0">
                <a:solidFill>
                  <a:srgbClr val="FF0000"/>
                </a:solidFill>
              </a:rPr>
              <a:t>details of a class are kept hidden </a:t>
            </a:r>
            <a:r>
              <a:rPr lang="en-GB" dirty="0"/>
              <a:t>from the </a:t>
            </a:r>
            <a:r>
              <a:rPr lang="en-GB" dirty="0" smtClean="0"/>
              <a:t>user</a:t>
            </a:r>
            <a:r>
              <a:rPr lang="en-GB" dirty="0"/>
              <a:t> </a:t>
            </a:r>
            <a:r>
              <a:rPr lang="en-GB" dirty="0" smtClean="0"/>
              <a:t>(or external world)</a:t>
            </a:r>
          </a:p>
          <a:p>
            <a:r>
              <a:rPr lang="en-GB" dirty="0" smtClean="0"/>
              <a:t>For example</a:t>
            </a:r>
            <a:r>
              <a:rPr lang="en-GB" dirty="0"/>
              <a:t>, data hiding </a:t>
            </a:r>
            <a:r>
              <a:rPr lang="en-GB" dirty="0" smtClean="0"/>
              <a:t>concept is supported </a:t>
            </a:r>
            <a:r>
              <a:rPr lang="en-GB" dirty="0"/>
              <a:t>using the pubic, protected and private keywords which are placed in the declaration of the class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="" val="28255207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Briefly summarize the importance of </a:t>
            </a:r>
            <a:r>
              <a:rPr lang="en-GB" dirty="0"/>
              <a:t>using </a:t>
            </a:r>
            <a:r>
              <a:rPr lang="en-GB" dirty="0" smtClean="0"/>
              <a:t>inheritance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7617472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Inheritance is one of the most powerful features of object oriented programming. Most important advantages of inheritance are</a:t>
            </a:r>
            <a:r>
              <a:rPr lang="en-GB" dirty="0" smtClean="0"/>
              <a:t>:</a:t>
            </a:r>
            <a:endParaRPr lang="en-GB" dirty="0"/>
          </a:p>
          <a:p>
            <a:r>
              <a:rPr lang="en-GB" dirty="0"/>
              <a:t>Reusability </a:t>
            </a:r>
            <a:endParaRPr lang="en-GB" dirty="0" smtClean="0"/>
          </a:p>
          <a:p>
            <a:r>
              <a:rPr lang="en-GB" dirty="0" smtClean="0"/>
              <a:t>Saves </a:t>
            </a:r>
            <a:r>
              <a:rPr lang="en-GB" dirty="0"/>
              <a:t>times and efforts </a:t>
            </a:r>
            <a:endParaRPr lang="en-GB" dirty="0" smtClean="0"/>
          </a:p>
          <a:p>
            <a:r>
              <a:rPr lang="en-GB" dirty="0" smtClean="0"/>
              <a:t>Closeness </a:t>
            </a:r>
            <a:r>
              <a:rPr lang="en-GB" dirty="0"/>
              <a:t>with the real world </a:t>
            </a:r>
          </a:p>
          <a:p>
            <a:r>
              <a:rPr lang="en-GB" dirty="0" smtClean="0"/>
              <a:t>Easy </a:t>
            </a:r>
            <a:r>
              <a:rPr lang="en-GB" dirty="0"/>
              <a:t>modification </a:t>
            </a:r>
            <a:endParaRPr lang="en-GB" dirty="0" smtClean="0"/>
          </a:p>
          <a:p>
            <a:r>
              <a:rPr lang="en-GB" dirty="0" smtClean="0"/>
              <a:t>Transitive </a:t>
            </a:r>
            <a:r>
              <a:rPr lang="en-GB" dirty="0"/>
              <a:t>Nature of </a:t>
            </a:r>
            <a:r>
              <a:rPr lang="en-GB" dirty="0" smtClean="0"/>
              <a:t>inheritance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4314571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do you mean by overloading of a function? When do you use this concept? Give an example of function overloading?</a:t>
            </a:r>
          </a:p>
        </p:txBody>
      </p:sp>
    </p:spTree>
    <p:extLst>
      <p:ext uri="{BB962C8B-B14F-4D97-AF65-F5344CB8AC3E}">
        <p14:creationId xmlns:p14="http://schemas.microsoft.com/office/powerpoint/2010/main" xmlns="" val="5491638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44600"/>
            <a:ext cx="7772400" cy="49276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Function overloading is a technique where </a:t>
            </a:r>
            <a:r>
              <a:rPr lang="en-GB" dirty="0">
                <a:solidFill>
                  <a:srgbClr val="FF0000"/>
                </a:solidFill>
              </a:rPr>
              <a:t>several function declarations </a:t>
            </a:r>
            <a:r>
              <a:rPr lang="en-GB" dirty="0"/>
              <a:t>are specified with a </a:t>
            </a:r>
            <a:r>
              <a:rPr lang="en-GB" dirty="0">
                <a:solidFill>
                  <a:srgbClr val="FF0000"/>
                </a:solidFill>
              </a:rPr>
              <a:t>same name </a:t>
            </a:r>
            <a:r>
              <a:rPr lang="en-GB" dirty="0"/>
              <a:t>that can perform similar tasks, but on different data </a:t>
            </a:r>
            <a:r>
              <a:rPr lang="en-GB" dirty="0" smtClean="0"/>
              <a:t>types (</a:t>
            </a:r>
            <a:r>
              <a:rPr lang="en-GB" dirty="0"/>
              <a:t>distinguished by their number and type of arguments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Example</a:t>
            </a:r>
          </a:p>
          <a:p>
            <a:pPr marL="0" indent="0">
              <a:buNone/>
            </a:pPr>
            <a:r>
              <a:rPr lang="en-GB" dirty="0" err="1"/>
              <a:t>int</a:t>
            </a:r>
            <a:r>
              <a:rPr lang="en-GB" dirty="0"/>
              <a:t> add (</a:t>
            </a:r>
            <a:r>
              <a:rPr lang="en-GB" dirty="0" err="1"/>
              <a:t>int</a:t>
            </a:r>
            <a:r>
              <a:rPr lang="en-GB" dirty="0"/>
              <a:t> a, </a:t>
            </a:r>
            <a:r>
              <a:rPr lang="en-GB" dirty="0" err="1"/>
              <a:t>int</a:t>
            </a:r>
            <a:r>
              <a:rPr lang="en-GB" dirty="0"/>
              <a:t> b);</a:t>
            </a:r>
          </a:p>
          <a:p>
            <a:pPr marL="0" indent="0">
              <a:buNone/>
            </a:pPr>
            <a:r>
              <a:rPr lang="en-GB" dirty="0" err="1"/>
              <a:t>int</a:t>
            </a:r>
            <a:r>
              <a:rPr lang="en-GB" dirty="0"/>
              <a:t> add (</a:t>
            </a:r>
            <a:r>
              <a:rPr lang="en-GB" dirty="0" err="1"/>
              <a:t>int</a:t>
            </a:r>
            <a:r>
              <a:rPr lang="en-GB" dirty="0"/>
              <a:t> a, </a:t>
            </a:r>
            <a:r>
              <a:rPr lang="en-GB" dirty="0" err="1"/>
              <a:t>int</a:t>
            </a:r>
            <a:r>
              <a:rPr lang="en-GB" dirty="0"/>
              <a:t> b, </a:t>
            </a:r>
            <a:r>
              <a:rPr lang="en-GB" dirty="0" err="1"/>
              <a:t>int</a:t>
            </a:r>
            <a:r>
              <a:rPr lang="en-GB" dirty="0"/>
              <a:t> c);</a:t>
            </a:r>
          </a:p>
          <a:p>
            <a:pPr marL="0" indent="0">
              <a:buNone/>
            </a:pPr>
            <a:r>
              <a:rPr lang="en-GB" dirty="0"/>
              <a:t>float add (float a, float b</a:t>
            </a:r>
            <a:r>
              <a:rPr lang="en-GB" dirty="0" smtClean="0"/>
              <a:t>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Hence, overloaded </a:t>
            </a:r>
            <a:r>
              <a:rPr lang="en-GB" dirty="0" smtClean="0"/>
              <a:t>functions perform </a:t>
            </a:r>
            <a:r>
              <a:rPr lang="en-GB" dirty="0"/>
              <a:t>different activities depending upon the kind of data sent to </a:t>
            </a:r>
            <a:r>
              <a:rPr lang="en-GB" dirty="0" smtClean="0"/>
              <a:t>them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2284612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List the </a:t>
            </a:r>
            <a:r>
              <a:rPr lang="en-GB" dirty="0"/>
              <a:t>difference between Polymorphism and Overloading?</a:t>
            </a:r>
          </a:p>
        </p:txBody>
      </p:sp>
    </p:spTree>
    <p:extLst>
      <p:ext uri="{BB962C8B-B14F-4D97-AF65-F5344CB8AC3E}">
        <p14:creationId xmlns:p14="http://schemas.microsoft.com/office/powerpoint/2010/main" xmlns="" val="23100684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Polymorphism</a:t>
            </a:r>
          </a:p>
          <a:p>
            <a:pPr marL="0" indent="0">
              <a:buNone/>
            </a:pPr>
            <a:r>
              <a:rPr lang="en-GB" sz="2400" dirty="0"/>
              <a:t>Polymorphism is an important concept of OOPS</a:t>
            </a:r>
            <a:r>
              <a:rPr lang="en-GB" sz="2400" dirty="0" smtClean="0"/>
              <a:t>.</a:t>
            </a:r>
          </a:p>
          <a:p>
            <a:pPr marL="0" indent="0">
              <a:buNone/>
            </a:pPr>
            <a:r>
              <a:rPr lang="en-GB" sz="2400" dirty="0"/>
              <a:t>Polymorphism means ability of one object to take many different forms</a:t>
            </a:r>
            <a:r>
              <a:rPr lang="en-GB" sz="2400" dirty="0" smtClean="0"/>
              <a:t>.</a:t>
            </a:r>
          </a:p>
          <a:p>
            <a:pPr marL="0" indent="0">
              <a:buNone/>
            </a:pPr>
            <a:r>
              <a:rPr lang="en-GB" sz="2400" dirty="0" smtClean="0"/>
              <a:t>Two main types </a:t>
            </a:r>
            <a:r>
              <a:rPr lang="en-GB" sz="2400" dirty="0"/>
              <a:t>of polymorphism:</a:t>
            </a:r>
          </a:p>
          <a:p>
            <a:pPr marL="0" indent="0">
              <a:buNone/>
            </a:pPr>
            <a:r>
              <a:rPr lang="en-GB" sz="2400" dirty="0"/>
              <a:t>Runtime </a:t>
            </a:r>
            <a:r>
              <a:rPr lang="en-GB" sz="2400" dirty="0" smtClean="0"/>
              <a:t>polymorphism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Compile </a:t>
            </a:r>
            <a:r>
              <a:rPr lang="en-GB" sz="2400" dirty="0" smtClean="0"/>
              <a:t>time polymorphism</a:t>
            </a:r>
            <a:endParaRPr lang="en-GB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1148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Overloading</a:t>
            </a:r>
          </a:p>
          <a:p>
            <a:pPr marL="0" indent="0">
              <a:buNone/>
            </a:pPr>
            <a:r>
              <a:rPr lang="en-GB" sz="2400" dirty="0"/>
              <a:t>Overloading is the mechanism to implement </a:t>
            </a:r>
            <a:r>
              <a:rPr lang="en-GB" sz="2400" dirty="0" smtClean="0"/>
              <a:t>polymorphism.</a:t>
            </a: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Overloading is the mechanism to use the same thing for different purposes.</a:t>
            </a:r>
          </a:p>
        </p:txBody>
      </p:sp>
    </p:spTree>
    <p:extLst>
      <p:ext uri="{BB962C8B-B14F-4D97-AF65-F5344CB8AC3E}">
        <p14:creationId xmlns:p14="http://schemas.microsoft.com/office/powerpoint/2010/main" xmlns="" val="169000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5274"/>
            <a:ext cx="7772400" cy="1143000"/>
          </a:xfrm>
        </p:spPr>
        <p:txBody>
          <a:bodyPr/>
          <a:lstStyle/>
          <a:p>
            <a:r>
              <a:rPr lang="en-GB" dirty="0" smtClean="0"/>
              <a:t>Revision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46874"/>
            <a:ext cx="7772400" cy="4114800"/>
          </a:xfrm>
        </p:spPr>
        <p:txBody>
          <a:bodyPr/>
          <a:lstStyle/>
          <a:p>
            <a:r>
              <a:rPr lang="en-GB" dirty="0" smtClean="0"/>
              <a:t>Draw the notations </a:t>
            </a:r>
            <a:r>
              <a:rPr lang="en-GB" dirty="0"/>
              <a:t>for the different types of relationships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2743"/>
          <a:stretch/>
        </p:blipFill>
        <p:spPr>
          <a:xfrm>
            <a:off x="2514600" y="3095625"/>
            <a:ext cx="2404897" cy="3076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6604" b="88285"/>
          <a:stretch/>
        </p:blipFill>
        <p:spPr>
          <a:xfrm>
            <a:off x="4756691" y="3079452"/>
            <a:ext cx="2002736" cy="39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589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286000"/>
            <a:ext cx="4616312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60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 an “Activity Diagram” a static or dynamic system model?</a:t>
            </a:r>
          </a:p>
          <a:p>
            <a:endParaRPr lang="en-GB" dirty="0"/>
          </a:p>
          <a:p>
            <a:pPr marL="514350" indent="-514350">
              <a:buAutoNum type="alphaLcParenR"/>
            </a:pPr>
            <a:r>
              <a:rPr lang="en-GB" dirty="0" smtClean="0"/>
              <a:t>Static (Structural)</a:t>
            </a:r>
          </a:p>
          <a:p>
            <a:pPr marL="514350" indent="-514350">
              <a:buAutoNum type="alphaLcParenR"/>
            </a:pPr>
            <a:r>
              <a:rPr lang="en-GB" dirty="0" smtClean="0"/>
              <a:t>Dynamic (</a:t>
            </a:r>
            <a:r>
              <a:rPr lang="en-GB" dirty="0" err="1" smtClean="0">
                <a:solidFill>
                  <a:schemeClr val="bg2"/>
                </a:solidFill>
              </a:rPr>
              <a:t>Behavioral</a:t>
            </a:r>
            <a:r>
              <a:rPr lang="en-GB" b="1" dirty="0" smtClean="0">
                <a:solidFill>
                  <a:schemeClr val="bg2"/>
                </a:solidFill>
              </a:rPr>
              <a:t>)</a:t>
            </a:r>
            <a:endParaRPr lang="en-GB" dirty="0">
              <a:solidFill>
                <a:schemeClr val="bg2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27357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GB" dirty="0" smtClean="0"/>
              <a:t>b) Dynamic </a:t>
            </a:r>
            <a:r>
              <a:rPr lang="en-GB" dirty="0" smtClean="0"/>
              <a:t>(</a:t>
            </a:r>
            <a:r>
              <a:rPr lang="en-GB" dirty="0" err="1" smtClean="0"/>
              <a:t>Behavioral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59827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dirty="0" smtClean="0"/>
              <a:t>Revision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GB" dirty="0" smtClean="0"/>
              <a:t>List the various UML Diagram Types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286000"/>
            <a:ext cx="4114800" cy="42151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95600" y="2667000"/>
            <a:ext cx="6096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819400" y="3352800"/>
            <a:ext cx="6096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860040" y="3985260"/>
            <a:ext cx="64516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895600" y="4597400"/>
            <a:ext cx="64516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343400" y="3966860"/>
            <a:ext cx="645160" cy="39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353560" y="3352800"/>
            <a:ext cx="645160" cy="39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307840" y="2724800"/>
            <a:ext cx="645160" cy="39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819400" y="5226700"/>
            <a:ext cx="645160" cy="39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834640" y="5839800"/>
            <a:ext cx="645160" cy="430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333240" y="5648960"/>
            <a:ext cx="645160" cy="430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285740" y="5615460"/>
            <a:ext cx="645160" cy="430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5298440" y="4953000"/>
            <a:ext cx="873760" cy="382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4353560" y="4962370"/>
            <a:ext cx="645160" cy="382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434557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</TotalTime>
  <Words>1042</Words>
  <Application>Microsoft Office PowerPoint</Application>
  <PresentationFormat>On-screen Show (4:3)</PresentationFormat>
  <Paragraphs>240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Default Design</vt:lpstr>
      <vt:lpstr>Notation Part 2</vt:lpstr>
      <vt:lpstr>Outline</vt:lpstr>
      <vt:lpstr>Revision Question</vt:lpstr>
      <vt:lpstr>Answer</vt:lpstr>
      <vt:lpstr>Revision Question</vt:lpstr>
      <vt:lpstr>Answer</vt:lpstr>
      <vt:lpstr>Question</vt:lpstr>
      <vt:lpstr>Answer</vt:lpstr>
      <vt:lpstr>Revision Question</vt:lpstr>
      <vt:lpstr>Answer</vt:lpstr>
      <vt:lpstr>Question</vt:lpstr>
      <vt:lpstr>Answer</vt:lpstr>
      <vt:lpstr>Question</vt:lpstr>
      <vt:lpstr>Answer</vt:lpstr>
      <vt:lpstr>Review</vt:lpstr>
      <vt:lpstr>Sequence Diagrams</vt:lpstr>
      <vt:lpstr>Sequence Diagram</vt:lpstr>
      <vt:lpstr>Example</vt:lpstr>
      <vt:lpstr>Interaction Overview Diagrams</vt:lpstr>
      <vt:lpstr>Interaction Overview Diagram</vt:lpstr>
      <vt:lpstr>Example</vt:lpstr>
      <vt:lpstr>Composite Structure Diagrams</vt:lpstr>
      <vt:lpstr>Composite Structure Diagram</vt:lpstr>
      <vt:lpstr>Example</vt:lpstr>
      <vt:lpstr>State Machine Diagrams</vt:lpstr>
      <vt:lpstr>State Machine Diagram</vt:lpstr>
      <vt:lpstr>Example</vt:lpstr>
      <vt:lpstr>Timing Diagrams</vt:lpstr>
      <vt:lpstr>Timing Diagrams</vt:lpstr>
      <vt:lpstr>Example</vt:lpstr>
      <vt:lpstr>Object Diagrams</vt:lpstr>
      <vt:lpstr>Object Diagram</vt:lpstr>
      <vt:lpstr>Example</vt:lpstr>
      <vt:lpstr>Communication Diagrams</vt:lpstr>
      <vt:lpstr>Communication Diagram</vt:lpstr>
      <vt:lpstr>Example</vt:lpstr>
      <vt:lpstr>Summary</vt:lpstr>
      <vt:lpstr>This Week</vt:lpstr>
      <vt:lpstr>Questions/Discussion</vt:lpstr>
      <vt:lpstr>Revision 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authorised user</cp:lastModifiedBy>
  <cp:revision>159</cp:revision>
  <dcterms:created xsi:type="dcterms:W3CDTF">1601-01-01T00:00:00Z</dcterms:created>
  <dcterms:modified xsi:type="dcterms:W3CDTF">2017-11-12T03:23:06Z</dcterms:modified>
</cp:coreProperties>
</file>