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67" r:id="rId2"/>
    <p:sldId id="274" r:id="rId3"/>
    <p:sldId id="311" r:id="rId4"/>
    <p:sldId id="312" r:id="rId5"/>
    <p:sldId id="313" r:id="rId6"/>
    <p:sldId id="314" r:id="rId7"/>
    <p:sldId id="315" r:id="rId8"/>
    <p:sldId id="316" r:id="rId9"/>
    <p:sldId id="318" r:id="rId10"/>
    <p:sldId id="317" r:id="rId11"/>
    <p:sldId id="319" r:id="rId12"/>
    <p:sldId id="320" r:id="rId13"/>
    <p:sldId id="321" r:id="rId14"/>
    <p:sldId id="322" r:id="rId15"/>
    <p:sldId id="277" r:id="rId16"/>
    <p:sldId id="304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86" r:id="rId25"/>
    <p:sldId id="295" r:id="rId26"/>
    <p:sldId id="296" r:id="rId27"/>
    <p:sldId id="297" r:id="rId28"/>
    <p:sldId id="298" r:id="rId29"/>
    <p:sldId id="294" r:id="rId30"/>
    <p:sldId id="299" r:id="rId31"/>
    <p:sldId id="301" r:id="rId32"/>
    <p:sldId id="302" r:id="rId33"/>
    <p:sldId id="300" r:id="rId34"/>
    <p:sldId id="305" r:id="rId35"/>
    <p:sldId id="280" r:id="rId36"/>
    <p:sldId id="279" r:id="rId37"/>
    <p:sldId id="282" r:id="rId38"/>
    <p:sldId id="307" r:id="rId39"/>
    <p:sldId id="283" r:id="rId40"/>
    <p:sldId id="278" r:id="rId41"/>
    <p:sldId id="306" r:id="rId42"/>
    <p:sldId id="308" r:id="rId43"/>
    <p:sldId id="285" r:id="rId44"/>
    <p:sldId id="309" r:id="rId45"/>
    <p:sldId id="272" r:id="rId46"/>
    <p:sldId id="275" r:id="rId47"/>
    <p:sldId id="310" r:id="rId48"/>
    <p:sldId id="284" r:id="rId49"/>
    <p:sldId id="268" r:id="rId50"/>
    <p:sldId id="324" r:id="rId51"/>
    <p:sldId id="325" r:id="rId52"/>
    <p:sldId id="276" r:id="rId5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48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490EC3BE-81C5-4780-A2AA-D001F2A7D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7326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9555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48708EC-17A0-41CC-AF6B-7718A107DAC6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9A8751F-FEDF-4382-8344-487FF033B9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7341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4B17C89-1F78-4272-A818-44CFE01FA7BB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C28D6AD-ECEE-420F-B587-21B9FAC507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7509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3252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15844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8193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4077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27356BD-0947-4500-81FD-2273518BF1D9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DBAECF3-36D6-4E99-8DA4-2A55B893BB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4151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89FB4ED-A027-43BC-93A1-14276F80F0BA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D6981B4-380B-4DA1-89EF-65EB689A13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0795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7BDC0E0-E2F9-45CD-B8E9-0516333FDCEB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0DDE410-863F-4933-9C8F-E62F76B0E7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5909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5E72AE7-15C8-4350-97A2-5D5691B45A71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DE3D189-1541-4411-A0CA-9325ECCC04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9612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Graphics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Compile: Yes</a:t>
            </a:r>
          </a:p>
          <a:p>
            <a:r>
              <a:rPr lang="en-US" dirty="0" smtClean="0"/>
              <a:t>Output: </a:t>
            </a:r>
            <a:r>
              <a:rPr lang="en-US" dirty="0" err="1" smtClean="0"/>
              <a:t>ArithmeticException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the following code compile?  If yes then what will be the output?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657600"/>
            <a:ext cx="7391400" cy="221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Compile: Yes</a:t>
            </a:r>
          </a:p>
          <a:p>
            <a:r>
              <a:rPr lang="en-US" dirty="0" smtClean="0"/>
              <a:t>Output: null==null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dirty="0" smtClean="0"/>
              <a:t>Will the following code compile?  If yes then what will be the output?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200400"/>
            <a:ext cx="6398298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Compile: Yes</a:t>
            </a:r>
          </a:p>
          <a:p>
            <a:r>
              <a:rPr lang="en-US" dirty="0" smtClean="0"/>
              <a:t>Output: I’m alive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 smtClean="0"/>
              <a:t>Graphics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r>
              <a:rPr lang="en-GB" dirty="0" smtClean="0"/>
              <a:t>How do you draw `complex’ diagrams?</a:t>
            </a:r>
          </a:p>
          <a:p>
            <a:r>
              <a:rPr lang="en-GB" dirty="0" smtClean="0"/>
              <a:t>Customize/control what is drawn on our windows</a:t>
            </a:r>
          </a:p>
          <a:p>
            <a:pPr lvl="1"/>
            <a:r>
              <a:rPr lang="en-GB" dirty="0" smtClean="0"/>
              <a:t>Animated clocks, bar-charts, images, </a:t>
            </a:r>
          </a:p>
        </p:txBody>
      </p:sp>
      <p:sp>
        <p:nvSpPr>
          <p:cNvPr id="13314" name="AutoShape 2" descr="Image result for different types of buttons gui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 t="18000" b="3333"/>
          <a:stretch>
            <a:fillRect/>
          </a:stretch>
        </p:blipFill>
        <p:spPr bwMode="auto">
          <a:xfrm>
            <a:off x="2438400" y="3962400"/>
            <a:ext cx="4114800" cy="242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4845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780877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err="1" smtClean="0"/>
              <a:t>JFrame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Simple GUI Window</a:t>
            </a:r>
          </a:p>
          <a:p>
            <a:pPr lvl="1"/>
            <a:r>
              <a:rPr lang="en-US" dirty="0" smtClean="0"/>
              <a:t>Lets us perform simple drawing operations</a:t>
            </a:r>
          </a:p>
          <a:p>
            <a:r>
              <a:rPr lang="en-US" dirty="0" smtClean="0"/>
              <a:t>Basic Usage</a:t>
            </a:r>
          </a:p>
          <a:p>
            <a:pPr lvl="1"/>
            <a:r>
              <a:rPr lang="en-US" dirty="0" smtClean="0"/>
              <a:t>Instantiate the </a:t>
            </a:r>
            <a:r>
              <a:rPr lang="en-US" dirty="0" err="1" smtClean="0"/>
              <a:t>JFrame</a:t>
            </a:r>
            <a:r>
              <a:rPr lang="en-US" dirty="0" smtClean="0"/>
              <a:t> and assign text for the title bar</a:t>
            </a:r>
          </a:p>
          <a:p>
            <a:pPr lvl="2"/>
            <a:r>
              <a:rPr lang="en-US" dirty="0" err="1" smtClean="0"/>
              <a:t>JFrame</a:t>
            </a:r>
            <a:r>
              <a:rPr lang="en-US" dirty="0" smtClean="0"/>
              <a:t> frame = new </a:t>
            </a:r>
            <a:r>
              <a:rPr lang="en-US" dirty="0" err="1" smtClean="0"/>
              <a:t>Jframe</a:t>
            </a:r>
            <a:r>
              <a:rPr lang="en-US" dirty="0" smtClean="0"/>
              <a:t>(‘Title’);</a:t>
            </a:r>
          </a:p>
          <a:p>
            <a:pPr lvl="1"/>
            <a:r>
              <a:rPr lang="en-US" dirty="0" smtClean="0"/>
              <a:t>Specify size</a:t>
            </a:r>
          </a:p>
          <a:p>
            <a:pPr lvl="2"/>
            <a:r>
              <a:rPr lang="en-US" dirty="0" err="1" smtClean="0"/>
              <a:t>frame.setSize</a:t>
            </a:r>
            <a:r>
              <a:rPr lang="en-US" dirty="0" smtClean="0"/>
              <a:t>(width, height)</a:t>
            </a:r>
          </a:p>
          <a:p>
            <a:pPr lvl="1"/>
            <a:r>
              <a:rPr lang="en-US" dirty="0" smtClean="0"/>
              <a:t>Designate that closing the window ends the program</a:t>
            </a:r>
          </a:p>
          <a:p>
            <a:pPr lvl="2"/>
            <a:r>
              <a:rPr lang="en-US" dirty="0" err="1" smtClean="0"/>
              <a:t>frame.setDefaultCloseOperation</a:t>
            </a:r>
            <a:r>
              <a:rPr lang="en-US" dirty="0" smtClean="0"/>
              <a:t>(</a:t>
            </a:r>
            <a:r>
              <a:rPr lang="en-US" dirty="0" err="1" smtClean="0"/>
              <a:t>JFrame.EXIT_ON_CLOSE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Show the window</a:t>
            </a:r>
          </a:p>
          <a:p>
            <a:pPr lvl="2"/>
            <a:r>
              <a:rPr lang="en-US" dirty="0" err="1" smtClean="0"/>
              <a:t>frame.setVisible</a:t>
            </a:r>
            <a:r>
              <a:rPr lang="en-US" dirty="0" smtClean="0"/>
              <a:t>(true);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76266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7848600" cy="406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Essential Graphical Principals</a:t>
            </a:r>
          </a:p>
          <a:p>
            <a:pPr lvl="1" eaLnBrk="1" hangingPunct="1"/>
            <a:r>
              <a:rPr lang="en-US" altLang="en-US" dirty="0" err="1" smtClean="0"/>
              <a:t>JFrame</a:t>
            </a:r>
            <a:r>
              <a:rPr lang="en-US" altLang="en-US" dirty="0" smtClean="0"/>
              <a:t> Window (Popup Windows)</a:t>
            </a:r>
          </a:p>
          <a:p>
            <a:pPr lvl="1" eaLnBrk="1" hangingPunct="1"/>
            <a:r>
              <a:rPr lang="en-US" altLang="en-US" dirty="0" smtClean="0"/>
              <a:t>Extending </a:t>
            </a:r>
            <a:r>
              <a:rPr lang="en-US" altLang="en-US" dirty="0" err="1" smtClean="0"/>
              <a:t>JFrame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Drawing from </a:t>
            </a:r>
            <a:r>
              <a:rPr lang="en-US" altLang="en-US" dirty="0" err="1" smtClean="0"/>
              <a:t>paintComponent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Drawing images/text/graphics</a:t>
            </a:r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Drawing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73667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57924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JPanel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773521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04773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057400"/>
            <a:ext cx="871403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835391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854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611749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0" y="1600200"/>
            <a:ext cx="3624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What would be the output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of this program?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3499" y="4267200"/>
            <a:ext cx="360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Sketch on paper what the 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output would look like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611749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600200"/>
            <a:ext cx="20955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00800" y="5867400"/>
            <a:ext cx="2161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2"/>
                </a:solidFill>
              </a:rPr>
              <a:t>javac</a:t>
            </a:r>
            <a:r>
              <a:rPr lang="en-US" sz="2000" dirty="0" smtClean="0">
                <a:solidFill>
                  <a:schemeClr val="bg2"/>
                </a:solidFill>
              </a:rPr>
              <a:t> MyPaint.java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java –cp . </a:t>
            </a:r>
            <a:r>
              <a:rPr lang="en-US" sz="2000" dirty="0" err="1" smtClean="0">
                <a:solidFill>
                  <a:schemeClr val="bg2"/>
                </a:solidFill>
              </a:rPr>
              <a:t>MyPaint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4876800" cy="2816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733800"/>
            <a:ext cx="589816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91200" y="1752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1676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4953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828800" y="48768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Revision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dirty="0" smtClean="0"/>
              <a:t>Will the following code compile?  If yes then what will be the output?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819400"/>
            <a:ext cx="51435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239000" y="593467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</a:rPr>
              <a:t>javac</a:t>
            </a:r>
            <a:r>
              <a:rPr lang="en-US" sz="1800" dirty="0" smtClean="0">
                <a:solidFill>
                  <a:schemeClr val="bg2"/>
                </a:solidFill>
              </a:rPr>
              <a:t> Bark.java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java Bark</a:t>
            </a:r>
          </a:p>
          <a:p>
            <a:endParaRPr lang="en-US"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636570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181600" y="1066800"/>
            <a:ext cx="3736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What will the output 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for the following program?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2575" y="1981200"/>
            <a:ext cx="37814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5105400" cy="433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4648200"/>
            <a:ext cx="4267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Fixing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909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58630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7924800" cy="453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305800" cy="1143000"/>
          </a:xfrm>
        </p:spPr>
        <p:txBody>
          <a:bodyPr/>
          <a:lstStyle/>
          <a:p>
            <a:r>
              <a:rPr lang="en-US" dirty="0" smtClean="0"/>
              <a:t>Review Basic Graphic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82962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r>
              <a:rPr lang="en-US" dirty="0" smtClean="0"/>
              <a:t>Write down the graphics methods you’d use to draw the following output: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14600"/>
            <a:ext cx="5257800" cy="397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5943600"/>
            <a:ext cx="2161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2"/>
                </a:solidFill>
              </a:rPr>
              <a:t>javac</a:t>
            </a:r>
            <a:r>
              <a:rPr lang="en-US" sz="2000" dirty="0" smtClean="0">
                <a:solidFill>
                  <a:schemeClr val="bg2"/>
                </a:solidFill>
              </a:rPr>
              <a:t> MyPaint.java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java –cp . </a:t>
            </a:r>
            <a:r>
              <a:rPr lang="en-US" sz="2000" dirty="0" err="1" smtClean="0">
                <a:solidFill>
                  <a:schemeClr val="bg2"/>
                </a:solidFill>
              </a:rPr>
              <a:t>MyPaint</a:t>
            </a:r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990600"/>
            <a:ext cx="526243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257800" y="1143000"/>
            <a:ext cx="3579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What would the following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program output?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mouse button is pressed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0"/>
            <a:ext cx="2809027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124200"/>
            <a:ext cx="2719081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eft-Right Arrow 5"/>
          <p:cNvSpPr/>
          <p:nvPr/>
        </p:nvSpPr>
        <p:spPr>
          <a:xfrm>
            <a:off x="4191000" y="4191000"/>
            <a:ext cx="83820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Redraw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notify Java to redraw our window (i.e., call </a:t>
            </a:r>
            <a:r>
              <a:rPr lang="en-US" dirty="0" err="1" smtClean="0"/>
              <a:t>paintComponent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call ‘repaint()’</a:t>
            </a:r>
          </a:p>
          <a:p>
            <a:r>
              <a:rPr lang="en-US" dirty="0" smtClean="0"/>
              <a:t>For example, add new graphics each time the mouse button is pressed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Compile: Yes</a:t>
            </a:r>
          </a:p>
          <a:p>
            <a:pPr>
              <a:buNone/>
            </a:pPr>
            <a:r>
              <a:rPr lang="en-US" dirty="0" smtClean="0"/>
              <a:t>Output: </a:t>
            </a:r>
            <a:r>
              <a:rPr lang="en-US" dirty="0" err="1" smtClean="0"/>
              <a:t>WoofWoof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Graphics can be drawn using a class which extends </a:t>
            </a:r>
            <a:r>
              <a:rPr lang="en-US" dirty="0" err="1" smtClean="0">
                <a:solidFill>
                  <a:srgbClr val="E62D33"/>
                </a:solidFill>
              </a:rPr>
              <a:t>JPanel</a:t>
            </a:r>
            <a:endParaRPr lang="en-US" dirty="0" smtClean="0">
              <a:solidFill>
                <a:srgbClr val="E62D33"/>
              </a:solidFill>
            </a:endParaRPr>
          </a:p>
          <a:p>
            <a:r>
              <a:rPr lang="en-US" dirty="0" smtClean="0"/>
              <a:t>Swing will call the </a:t>
            </a:r>
            <a:r>
              <a:rPr lang="en-US" dirty="0" err="1" smtClean="0">
                <a:solidFill>
                  <a:srgbClr val="E62D33"/>
                </a:solidFill>
              </a:rPr>
              <a:t>paintComponent</a:t>
            </a:r>
            <a:r>
              <a:rPr lang="en-US" dirty="0" smtClean="0"/>
              <a:t> method to draw:</a:t>
            </a:r>
          </a:p>
          <a:p>
            <a:pPr lvl="1"/>
            <a:r>
              <a:rPr lang="en-US" dirty="0" smtClean="0"/>
              <a:t>protected void </a:t>
            </a:r>
            <a:r>
              <a:rPr lang="en-US" dirty="0" err="1" smtClean="0"/>
              <a:t>paintComponent</a:t>
            </a:r>
            <a:r>
              <a:rPr lang="en-US" dirty="0" smtClean="0"/>
              <a:t>(Graphics g);</a:t>
            </a:r>
          </a:p>
          <a:p>
            <a:r>
              <a:rPr lang="en-US" dirty="0" smtClean="0"/>
              <a:t>There are a variety of drawing methods:</a:t>
            </a:r>
          </a:p>
          <a:p>
            <a:pPr lvl="1"/>
            <a:r>
              <a:rPr lang="en-US" dirty="0" err="1" smtClean="0"/>
              <a:t>drawLine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x1, </a:t>
            </a:r>
            <a:r>
              <a:rPr lang="en-US" dirty="0" err="1" smtClean="0"/>
              <a:t>int</a:t>
            </a:r>
            <a:r>
              <a:rPr lang="en-US" dirty="0" smtClean="0"/>
              <a:t> y1, </a:t>
            </a:r>
            <a:r>
              <a:rPr lang="en-US" dirty="0" err="1" smtClean="0"/>
              <a:t>int</a:t>
            </a:r>
            <a:r>
              <a:rPr lang="en-US" dirty="0" smtClean="0"/>
              <a:t> x2, </a:t>
            </a:r>
            <a:r>
              <a:rPr lang="en-US" dirty="0" err="1" smtClean="0"/>
              <a:t>int</a:t>
            </a:r>
            <a:r>
              <a:rPr lang="en-US" dirty="0" smtClean="0"/>
              <a:t> y2);</a:t>
            </a:r>
          </a:p>
          <a:p>
            <a:pPr lvl="1"/>
            <a:r>
              <a:rPr lang="en-US" dirty="0" err="1" smtClean="0"/>
              <a:t>drawRect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w, </a:t>
            </a:r>
            <a:r>
              <a:rPr lang="en-US" dirty="0" err="1" smtClean="0"/>
              <a:t>int</a:t>
            </a:r>
            <a:r>
              <a:rPr lang="en-US" dirty="0" smtClean="0"/>
              <a:t> h);</a:t>
            </a:r>
          </a:p>
          <a:p>
            <a:pPr lvl="1"/>
            <a:r>
              <a:rPr lang="en-US" dirty="0" err="1" smtClean="0"/>
              <a:t>drawOval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w, </a:t>
            </a:r>
            <a:r>
              <a:rPr lang="en-US" dirty="0" err="1" smtClean="0"/>
              <a:t>int</a:t>
            </a:r>
            <a:r>
              <a:rPr lang="en-US" dirty="0" smtClean="0"/>
              <a:t> h);</a:t>
            </a:r>
          </a:p>
          <a:p>
            <a:pPr lvl="1"/>
            <a:r>
              <a:rPr lang="en-US" dirty="0" err="1" smtClean="0"/>
              <a:t>drawPolygon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xpoints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ypoints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npoints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Graphics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Lots of GUI Controls</a:t>
            </a:r>
          </a:p>
          <a:p>
            <a:pPr lvl="1"/>
            <a:r>
              <a:rPr lang="en-US" dirty="0" smtClean="0"/>
              <a:t>Buttons, sliders, checkboxes, tables, etc</a:t>
            </a:r>
          </a:p>
          <a:p>
            <a:pPr lvl="2"/>
            <a:r>
              <a:rPr lang="en-US" dirty="0" smtClean="0"/>
              <a:t>which you can override and improve</a:t>
            </a:r>
          </a:p>
          <a:p>
            <a:r>
              <a:rPr lang="en-US" dirty="0" smtClean="0"/>
              <a:t>Rich 2D drawing</a:t>
            </a:r>
          </a:p>
          <a:p>
            <a:pPr lvl="1"/>
            <a:r>
              <a:rPr lang="en-US" dirty="0" smtClean="0"/>
              <a:t>Line properties, translucent drawing, rotating, scaling images, coordinate transforms, ...</a:t>
            </a:r>
          </a:p>
          <a:p>
            <a:r>
              <a:rPr lang="en-US" dirty="0" smtClean="0"/>
              <a:t>Animation</a:t>
            </a:r>
          </a:p>
          <a:p>
            <a:pPr lvl="1"/>
            <a:r>
              <a:rPr lang="en-US" dirty="0" smtClean="0"/>
              <a:t>Double-buffering, combining drawing with threads, ..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81200"/>
            <a:ext cx="27527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752600"/>
            <a:ext cx="3409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2286000"/>
            <a:ext cx="1590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4800600"/>
            <a:ext cx="37719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7400" y="4876800"/>
            <a:ext cx="1077183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4582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Only scratched the surface of Graphics</a:t>
            </a:r>
          </a:p>
          <a:p>
            <a:pPr lvl="1"/>
            <a:r>
              <a:rPr lang="en-US" dirty="0" smtClean="0"/>
              <a:t>Very simple windows and graphics</a:t>
            </a:r>
          </a:p>
          <a:p>
            <a:r>
              <a:rPr lang="en-US" dirty="0" smtClean="0"/>
              <a:t>Combine the graphics with GUI components</a:t>
            </a:r>
          </a:p>
          <a:p>
            <a:pPr lvl="1"/>
            <a:r>
              <a:rPr lang="en-US" dirty="0" smtClean="0"/>
              <a:t>Buttons/menus</a:t>
            </a:r>
          </a:p>
          <a:p>
            <a:r>
              <a:rPr lang="en-US" dirty="0" smtClean="0"/>
              <a:t>Custom ‘interfaces’ components</a:t>
            </a:r>
          </a:p>
          <a:p>
            <a:pPr lvl="1"/>
            <a:r>
              <a:rPr lang="en-US" dirty="0" smtClean="0"/>
              <a:t>e.g., Override default draw method for a button to create a new improved button look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Mouse button presses (drawing program)</a:t>
            </a:r>
          </a:p>
          <a:p>
            <a:pPr lvl="1"/>
            <a:r>
              <a:rPr lang="en-US" dirty="0" smtClean="0"/>
              <a:t>Timing (animations)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simple vector drawing program in Java</a:t>
            </a:r>
          </a:p>
          <a:p>
            <a:r>
              <a:rPr lang="en-US" dirty="0" smtClean="0"/>
              <a:t>Clear/load/save drawings</a:t>
            </a:r>
          </a:p>
          <a:p>
            <a:r>
              <a:rPr lang="en-US" dirty="0" smtClean="0"/>
              <a:t>Select buttons for different operations</a:t>
            </a:r>
          </a:p>
          <a:p>
            <a:pPr lvl="1"/>
            <a:r>
              <a:rPr lang="en-US" dirty="0" smtClean="0"/>
              <a:t>line, circle, color, ...</a:t>
            </a:r>
          </a:p>
          <a:p>
            <a:r>
              <a:rPr lang="en-US" dirty="0" smtClean="0"/>
              <a:t>Detect mouse button presses</a:t>
            </a:r>
          </a:p>
          <a:p>
            <a:pPr lvl="1"/>
            <a:r>
              <a:rPr lang="en-US" dirty="0" smtClean="0"/>
              <a:t>draw lines, drag shapes, pick objects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Overview Essential Graphical Principles</a:t>
            </a:r>
          </a:p>
          <a:p>
            <a:pPr lvl="1"/>
            <a:r>
              <a:rPr lang="en-GB" altLang="en-US" dirty="0" err="1" smtClean="0"/>
              <a:t>JFrame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JPanel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paintComponent</a:t>
            </a:r>
            <a:r>
              <a:rPr lang="en-GB" altLang="en-US" dirty="0" smtClean="0"/>
              <a:t>, @Override (Checking)</a:t>
            </a:r>
          </a:p>
          <a:p>
            <a:r>
              <a:rPr lang="en-GB" altLang="en-US" dirty="0" smtClean="0"/>
              <a:t>Hands-On/Practical</a:t>
            </a:r>
          </a:p>
          <a:p>
            <a:r>
              <a:rPr lang="en-GB" altLang="en-US" dirty="0" smtClean="0"/>
              <a:t>Today is about Graphics with Java</a:t>
            </a:r>
          </a:p>
          <a:p>
            <a:pPr lvl="1"/>
            <a:r>
              <a:rPr lang="en-GB" altLang="en-US" dirty="0" smtClean="0"/>
              <a:t>Drawing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</a:t>
            </a:r>
            <a:r>
              <a:rPr lang="en-GB" altLang="en-US" dirty="0"/>
              <a:t>Associated </a:t>
            </a:r>
            <a:r>
              <a:rPr lang="en-GB" altLang="en-US" dirty="0" smtClean="0"/>
              <a:t>Chapters</a:t>
            </a:r>
          </a:p>
          <a:p>
            <a:pPr lvl="1"/>
            <a:r>
              <a:rPr lang="en-GB" altLang="en-US" dirty="0" smtClean="0"/>
              <a:t>Comprehensive Edition (Additional Chapters)</a:t>
            </a:r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Java Exercises</a:t>
            </a:r>
          </a:p>
          <a:p>
            <a:r>
              <a:rPr lang="en-GB" altLang="en-US" dirty="0" smtClean="0"/>
              <a:t>Online Quizzes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0"/>
            <a:ext cx="2857500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124200"/>
            <a:ext cx="3081551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61950"/>
            <a:ext cx="5905500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228600"/>
            <a:ext cx="3124200" cy="1143000"/>
          </a:xfrm>
        </p:spPr>
        <p:txBody>
          <a:bodyPr/>
          <a:lstStyle/>
          <a:p>
            <a:r>
              <a:rPr lang="en-US" dirty="0" smtClean="0"/>
              <a:t>Crossword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381000"/>
            <a:ext cx="45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e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m</a:t>
            </a:r>
          </a:p>
          <a:p>
            <a:r>
              <a:rPr lang="en-US" sz="2200" b="1" dirty="0" err="1" smtClean="0">
                <a:solidFill>
                  <a:srgbClr val="FF0000"/>
                </a:solidFill>
              </a:rPr>
              <a:t>i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r>
              <a:rPr lang="en-US" sz="2200" b="1" dirty="0" smtClean="0">
                <a:solidFill>
                  <a:srgbClr val="FF0000"/>
                </a:solidFill>
              </a:rPr>
              <a:t>c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o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l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o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n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1066800"/>
            <a:ext cx="1830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o  d  u   l   u  s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exercises 15.1-15.3</a:t>
            </a:r>
          </a:p>
          <a:p>
            <a:endParaRPr lang="en-US" dirty="0" smtClean="0"/>
          </a:p>
          <a:p>
            <a:r>
              <a:rPr lang="en-US" dirty="0" smtClean="0"/>
              <a:t>Comment your code</a:t>
            </a:r>
          </a:p>
          <a:p>
            <a:r>
              <a:rPr lang="en-US" dirty="0" smtClean="0"/>
              <a:t>Remember to zip the files together</a:t>
            </a:r>
          </a:p>
          <a:p>
            <a:pPr lvl="1"/>
            <a:r>
              <a:rPr lang="en-US" dirty="0" smtClean="0"/>
              <a:t>The name of the .zip file should be your student number</a:t>
            </a:r>
          </a:p>
          <a:p>
            <a:pPr lvl="1"/>
            <a:r>
              <a:rPr lang="en-US" dirty="0" smtClean="0"/>
              <a:t>(e.g., 39293923923.zip)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dirty="0" smtClean="0"/>
              <a:t>Will the following code compile?  If yes then what will be the output?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124200"/>
            <a:ext cx="5791200" cy="2786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Revision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dirty="0" smtClean="0"/>
              <a:t>Will the following code compile?  If yes then what will be the output?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667000"/>
            <a:ext cx="6019800" cy="384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</a:t>
            </a:r>
            <a:r>
              <a:rPr lang="en-US" smtClean="0"/>
              <a:t>for next week...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9639"/>
            <a:ext cx="7924800" cy="65115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327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Compile: Yes</a:t>
            </a:r>
          </a:p>
          <a:p>
            <a:r>
              <a:rPr lang="en-US" dirty="0" smtClean="0"/>
              <a:t>Output: String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dirty="0" smtClean="0"/>
              <a:t>Will the following code compile?  If yes then what will be the output?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19400"/>
            <a:ext cx="532855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Compile: No</a:t>
            </a:r>
          </a:p>
          <a:p>
            <a:r>
              <a:rPr lang="en-US" dirty="0" smtClean="0"/>
              <a:t>Reason: Method is ambiguous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505200"/>
            <a:ext cx="8438629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dirty="0" smtClean="0"/>
              <a:t>Will the following code compile?  If yes then what will be the output?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971800"/>
            <a:ext cx="64101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720</Words>
  <Application>Microsoft Office PowerPoint</Application>
  <PresentationFormat>On-screen Show (4:3)</PresentationFormat>
  <Paragraphs>174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Default Design</vt:lpstr>
      <vt:lpstr>Graphics</vt:lpstr>
      <vt:lpstr>Outline</vt:lpstr>
      <vt:lpstr>Revision 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Graphics</vt:lpstr>
      <vt:lpstr>Graphical Coordinate System</vt:lpstr>
      <vt:lpstr>JFrame </vt:lpstr>
      <vt:lpstr>Using JFrame</vt:lpstr>
      <vt:lpstr>Extending JFrame</vt:lpstr>
      <vt:lpstr>Basic Drawing</vt:lpstr>
      <vt:lpstr>Example JFrame</vt:lpstr>
      <vt:lpstr>Example JPanel</vt:lpstr>
      <vt:lpstr>Drawing Methods</vt:lpstr>
      <vt:lpstr>Graphics Class Methods</vt:lpstr>
      <vt:lpstr>Graphics Class Methods</vt:lpstr>
      <vt:lpstr>Graphics Class Methods</vt:lpstr>
      <vt:lpstr>Question</vt:lpstr>
      <vt:lpstr>Answer</vt:lpstr>
      <vt:lpstr>Example</vt:lpstr>
      <vt:lpstr>Question</vt:lpstr>
      <vt:lpstr>Answer</vt:lpstr>
      <vt:lpstr>Fixing Problems</vt:lpstr>
      <vt:lpstr>Drawing Images</vt:lpstr>
      <vt:lpstr>Images</vt:lpstr>
      <vt:lpstr>Review Basic Graphic Methods</vt:lpstr>
      <vt:lpstr>Question</vt:lpstr>
      <vt:lpstr>Question</vt:lpstr>
      <vt:lpstr>Answer</vt:lpstr>
      <vt:lpstr>Force Redraw</vt:lpstr>
      <vt:lpstr>Review</vt:lpstr>
      <vt:lpstr>Other Graphics Capabilities</vt:lpstr>
      <vt:lpstr>Examples</vt:lpstr>
      <vt:lpstr>Experiment</vt:lpstr>
      <vt:lpstr>Challenge</vt:lpstr>
      <vt:lpstr>Summary</vt:lpstr>
      <vt:lpstr>This Week</vt:lpstr>
      <vt:lpstr>Crossword</vt:lpstr>
      <vt:lpstr>Exercises</vt:lpstr>
      <vt:lpstr>Questions/Discussion</vt:lpstr>
      <vt:lpstr>Revision Question</vt:lpstr>
      <vt:lpstr>Answer</vt:lpstr>
      <vt:lpstr>Slide 52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181</cp:revision>
  <dcterms:created xsi:type="dcterms:W3CDTF">1601-01-01T00:00:00Z</dcterms:created>
  <dcterms:modified xsi:type="dcterms:W3CDTF">2017-11-12T08:03:43Z</dcterms:modified>
</cp:coreProperties>
</file>