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312" r:id="rId3"/>
    <p:sldId id="274" r:id="rId4"/>
    <p:sldId id="310" r:id="rId5"/>
    <p:sldId id="313" r:id="rId6"/>
    <p:sldId id="311" r:id="rId7"/>
    <p:sldId id="278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79" r:id="rId40"/>
    <p:sldId id="272" r:id="rId41"/>
    <p:sldId id="275" r:id="rId42"/>
    <p:sldId id="276" r:id="rId43"/>
    <p:sldId id="268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C2F23FB6-B228-4E56-BE08-D4168159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06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4FCBCE-9B3A-4DB3-A5F2-A37DB7CDB04F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2541F-1B0C-4C70-BDA4-D121F0A5C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2FD82-0531-40E3-85F7-1211936869EC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61F3BF-8F03-4ADE-AAD6-4CC21CC8F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0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8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F11C8-0EDE-4B52-8139-023207AA67BA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1D790F-929D-4573-91CA-FC381ED9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139AE7-409C-4200-A7E3-928A4C87A269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941799-BBE9-45CB-8977-7309BEC89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7625D6F-C157-47C4-A200-B73302E93F37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044C3B-7510-47D1-B0B6-FE2DA9F24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7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ACBDA56-606D-413D-82A9-A86EF250B2BD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FEEB56-3C71-41C4-8E6E-B3AFF9DF0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Internal Classes and Exceptions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General Errors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Error must be </a:t>
            </a:r>
            <a:r>
              <a:rPr lang="en-GB" b="1" dirty="0" smtClean="0">
                <a:solidFill>
                  <a:srgbClr val="FF0000"/>
                </a:solidFill>
              </a:rPr>
              <a:t>handled</a:t>
            </a:r>
            <a:endParaRPr lang="en-GB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One </a:t>
            </a:r>
            <a:r>
              <a:rPr lang="en-GB" dirty="0"/>
              <a:t>error in a method can be handled very differently </a:t>
            </a:r>
            <a:r>
              <a:rPr lang="en-GB" dirty="0" smtClean="0"/>
              <a:t>in the </a:t>
            </a:r>
            <a:r>
              <a:rPr lang="en-GB" dirty="0"/>
              <a:t>clients, </a:t>
            </a:r>
            <a:r>
              <a:rPr lang="en-GB" dirty="0" smtClean="0"/>
              <a:t>this is </a:t>
            </a:r>
            <a:r>
              <a:rPr lang="en-GB" dirty="0"/>
              <a:t>not a </a:t>
            </a:r>
            <a:r>
              <a:rPr lang="en-GB" dirty="0" smtClean="0"/>
              <a:t>good approach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 </a:t>
            </a:r>
            <a:r>
              <a:rPr lang="en-GB" dirty="0"/>
              <a:t>be extremely hard to </a:t>
            </a:r>
            <a:r>
              <a:rPr lang="en-GB" dirty="0" smtClean="0"/>
              <a:t>debug</a:t>
            </a:r>
            <a:endParaRPr lang="en-GB" dirty="0"/>
          </a:p>
          <a:p>
            <a:pPr>
              <a:defRPr/>
            </a:pPr>
            <a:r>
              <a:rPr lang="en-GB" dirty="0" smtClean="0"/>
              <a:t>To </a:t>
            </a:r>
            <a:r>
              <a:rPr lang="en-GB" dirty="0"/>
              <a:t>handle an error </a:t>
            </a:r>
            <a:r>
              <a:rPr lang="en-GB" dirty="0">
                <a:solidFill>
                  <a:srgbClr val="FF0000"/>
                </a:solidFill>
              </a:rPr>
              <a:t>detailed information </a:t>
            </a:r>
            <a:r>
              <a:rPr lang="en-GB" dirty="0"/>
              <a:t>on the error must </a:t>
            </a:r>
            <a:r>
              <a:rPr lang="en-GB" dirty="0" smtClean="0"/>
              <a:t>be</a:t>
            </a:r>
            <a:r>
              <a:rPr lang="en-GB" dirty="0"/>
              <a:t> </a:t>
            </a:r>
            <a:r>
              <a:rPr lang="en-GB" dirty="0" smtClean="0"/>
              <a:t>provided</a:t>
            </a:r>
            <a:endParaRPr lang="en-GB" dirty="0"/>
          </a:p>
          <a:p>
            <a:pPr lvl="1">
              <a:defRPr/>
            </a:pPr>
            <a:r>
              <a:rPr lang="en-GB" b="1" dirty="0" smtClean="0">
                <a:solidFill>
                  <a:srgbClr val="FF0000"/>
                </a:solidFill>
              </a:rPr>
              <a:t>Where</a:t>
            </a:r>
            <a:r>
              <a:rPr lang="en-GB" dirty="0" smtClean="0"/>
              <a:t> </a:t>
            </a:r>
            <a:r>
              <a:rPr lang="en-GB" dirty="0"/>
              <a:t>did the error occur (class, method, line </a:t>
            </a:r>
            <a:r>
              <a:rPr lang="en-GB" dirty="0" smtClean="0"/>
              <a:t>number)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What </a:t>
            </a:r>
            <a:r>
              <a:rPr lang="en-GB" b="1" dirty="0">
                <a:solidFill>
                  <a:srgbClr val="FF0000"/>
                </a:solidFill>
              </a:rPr>
              <a:t>type</a:t>
            </a:r>
            <a:r>
              <a:rPr lang="en-GB" dirty="0"/>
              <a:t> of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A </a:t>
            </a:r>
            <a:r>
              <a:rPr lang="en-GB" dirty="0"/>
              <a:t>good error </a:t>
            </a:r>
            <a:r>
              <a:rPr lang="en-GB" dirty="0" smtClean="0"/>
              <a:t>message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Dump </a:t>
            </a:r>
            <a:r>
              <a:rPr lang="en-GB" dirty="0"/>
              <a:t>of runtime stack? (too much information</a:t>
            </a:r>
            <a:r>
              <a:rPr lang="en-GB" dirty="0" smtClean="0"/>
              <a:t>?)</a:t>
            </a:r>
            <a:endParaRPr lang="en-GB" dirty="0"/>
          </a:p>
          <a:p>
            <a:pPr>
              <a:defRPr/>
            </a:pPr>
            <a:r>
              <a:rPr lang="en-GB" dirty="0" smtClean="0"/>
              <a:t>In </a:t>
            </a:r>
            <a:r>
              <a:rPr lang="en-GB" dirty="0"/>
              <a:t>object-oriented languages errors are represented by </a:t>
            </a:r>
            <a:r>
              <a:rPr lang="en-GB" dirty="0" smtClean="0"/>
              <a:t>objects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How to Handle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Ignore</a:t>
            </a:r>
            <a:r>
              <a:rPr lang="en-GB" dirty="0" smtClean="0"/>
              <a:t>: False alarm just continue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Report</a:t>
            </a:r>
            <a:r>
              <a:rPr lang="en-GB" dirty="0" smtClean="0"/>
              <a:t>: Write a message to the screen or to a log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Terminate</a:t>
            </a:r>
            <a:r>
              <a:rPr lang="en-GB" dirty="0" smtClean="0"/>
              <a:t>: Stop the program execution.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Repair</a:t>
            </a:r>
            <a:r>
              <a:rPr lang="en-GB" dirty="0" smtClean="0"/>
              <a:t>: Make changes and try to recover the error</a:t>
            </a:r>
          </a:p>
          <a:p>
            <a:pPr>
              <a:defRPr/>
            </a:pPr>
            <a:r>
              <a:rPr lang="en-GB" dirty="0" smtClean="0"/>
              <a:t>To be able to repair would be the best. However, often the best that can be done is the combination of report and terminate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Exception: An event that occurs during the execution of a program the disrupts the normal transaction flow</a:t>
            </a:r>
          </a:p>
          <a:p>
            <a:pPr lvl="1">
              <a:defRPr/>
            </a:pPr>
            <a:r>
              <a:rPr lang="en-GB" dirty="0" smtClean="0"/>
              <a:t>A run-time phenomenon</a:t>
            </a:r>
          </a:p>
          <a:p>
            <a:pPr>
              <a:defRPr/>
            </a:pPr>
            <a:r>
              <a:rPr lang="en-GB" dirty="0" smtClean="0"/>
              <a:t>Exception handling is part of the language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Exceptions are objects</a:t>
            </a:r>
          </a:p>
          <a:p>
            <a:pPr>
              <a:defRPr/>
            </a:pPr>
            <a:r>
              <a:rPr lang="en-GB" dirty="0" smtClean="0"/>
              <a:t>Exceptions are structured in a class hierarchy.</a:t>
            </a:r>
          </a:p>
          <a:p>
            <a:pPr>
              <a:defRPr/>
            </a:pPr>
            <a:r>
              <a:rPr lang="en-GB" dirty="0" smtClean="0"/>
              <a:t>It is </a:t>
            </a:r>
            <a:r>
              <a:rPr lang="en-GB" b="1" dirty="0" smtClean="0">
                <a:solidFill>
                  <a:srgbClr val="FF0000"/>
                </a:solidFill>
              </a:rPr>
              <a:t>not possible to ignore an exceptions </a:t>
            </a:r>
            <a:r>
              <a:rPr lang="en-GB" dirty="0" smtClean="0"/>
              <a:t>(nice feature?)</a:t>
            </a:r>
          </a:p>
          <a:p>
            <a:pPr lvl="1">
              <a:defRPr/>
            </a:pPr>
            <a:r>
              <a:rPr lang="en-GB" dirty="0" smtClean="0"/>
              <a:t>A method specifies, which exception may occur, the client must anticipate these exceptions, otherwise compile-time error</a:t>
            </a:r>
          </a:p>
          <a:p>
            <a:pPr>
              <a:defRPr/>
            </a:pPr>
            <a:r>
              <a:rPr lang="en-GB" dirty="0" smtClean="0"/>
              <a:t>It is sometimes possible to recover to a known good state after an exception was raised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458200" cy="1143001"/>
          </a:xfrm>
        </p:spPr>
        <p:txBody>
          <a:bodyPr/>
          <a:lstStyle/>
          <a:p>
            <a:r>
              <a:rPr lang="en-GB" altLang="en-US" smtClean="0"/>
              <a:t>Java's Exception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Java’s object-oriented way to handle errors</a:t>
            </a:r>
          </a:p>
          <a:p>
            <a:pPr lvl="1">
              <a:defRPr/>
            </a:pPr>
            <a:r>
              <a:rPr lang="en-GB" dirty="0" smtClean="0"/>
              <a:t>more </a:t>
            </a:r>
            <a:r>
              <a:rPr lang="en-GB" b="1" dirty="0" smtClean="0">
                <a:solidFill>
                  <a:srgbClr val="FF0000"/>
                </a:solidFill>
              </a:rPr>
              <a:t>powerful</a:t>
            </a:r>
            <a:r>
              <a:rPr lang="en-GB" dirty="0" smtClean="0"/>
              <a:t>, more </a:t>
            </a:r>
            <a:r>
              <a:rPr lang="en-GB" b="1" dirty="0" smtClean="0">
                <a:solidFill>
                  <a:srgbClr val="FF0000"/>
                </a:solidFill>
              </a:rPr>
              <a:t>flexible</a:t>
            </a:r>
            <a:r>
              <a:rPr lang="en-GB" dirty="0" smtClean="0"/>
              <a:t> than using return</a:t>
            </a:r>
          </a:p>
          <a:p>
            <a:pPr lvl="1">
              <a:defRPr/>
            </a:pPr>
            <a:r>
              <a:rPr lang="en-GB" dirty="0" smtClean="0"/>
              <a:t>keywords try, catch, throw, throws, finally</a:t>
            </a:r>
          </a:p>
          <a:p>
            <a:pPr>
              <a:defRPr/>
            </a:pPr>
            <a:r>
              <a:rPr lang="en-GB" dirty="0" smtClean="0"/>
              <a:t>An exception is an object that describes an erroneous or unusual situation</a:t>
            </a:r>
          </a:p>
          <a:p>
            <a:pPr>
              <a:defRPr/>
            </a:pPr>
            <a:r>
              <a:rPr lang="en-GB" dirty="0" smtClean="0"/>
              <a:t>Exceptions are thrown by a program, and may be caught and handled by another part of the program</a:t>
            </a:r>
          </a:p>
          <a:p>
            <a:pPr>
              <a:defRPr/>
            </a:pPr>
            <a:r>
              <a:rPr lang="en-GB" dirty="0" smtClean="0"/>
              <a:t>A program can therefore be </a:t>
            </a:r>
            <a:r>
              <a:rPr lang="en-GB" b="1" dirty="0" smtClean="0">
                <a:solidFill>
                  <a:srgbClr val="FF0000"/>
                </a:solidFill>
              </a:rPr>
              <a:t>separated</a:t>
            </a:r>
            <a:r>
              <a:rPr lang="en-GB" dirty="0" smtClean="0"/>
              <a:t> into a </a:t>
            </a:r>
            <a:r>
              <a:rPr lang="en-GB" b="1" dirty="0" smtClean="0">
                <a:solidFill>
                  <a:srgbClr val="FF0000"/>
                </a:solidFill>
              </a:rPr>
              <a:t>normal</a:t>
            </a:r>
            <a:r>
              <a:rPr lang="en-GB" dirty="0" smtClean="0"/>
              <a:t> execution flow and an </a:t>
            </a:r>
            <a:r>
              <a:rPr lang="en-GB" b="1" dirty="0" smtClean="0">
                <a:solidFill>
                  <a:srgbClr val="FF0000"/>
                </a:solidFill>
              </a:rPr>
              <a:t>exception</a:t>
            </a:r>
            <a:r>
              <a:rPr lang="en-GB" dirty="0" smtClean="0"/>
              <a:t> execution </a:t>
            </a:r>
            <a:r>
              <a:rPr lang="en-GB" b="1" dirty="0" smtClean="0">
                <a:solidFill>
                  <a:srgbClr val="FF0000"/>
                </a:solidFill>
              </a:rPr>
              <a:t>flow</a:t>
            </a:r>
          </a:p>
          <a:p>
            <a:pPr>
              <a:defRPr/>
            </a:pPr>
            <a:r>
              <a:rPr lang="en-GB" dirty="0" smtClean="0"/>
              <a:t>An error is also represented as an object in Java, but usually represents a unrecoverable situation and should not be caught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Motivation for Exception Handling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"/>
          <a:stretch>
            <a:fillRect/>
          </a:stretch>
        </p:blipFill>
        <p:spPr bwMode="auto">
          <a:xfrm>
            <a:off x="246063" y="1114425"/>
            <a:ext cx="882173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9138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Exception Handling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Code</a:t>
            </a:r>
            <a:r>
              <a:rPr lang="en-GB" dirty="0" smtClean="0"/>
              <a:t> where you anticipate a problem:</a:t>
            </a:r>
          </a:p>
          <a:p>
            <a:pPr lvl="1">
              <a:defRPr/>
            </a:pPr>
            <a:r>
              <a:rPr lang="en-GB" dirty="0" smtClean="0"/>
              <a:t>Detect error, probably with an if create a new exception and throw it</a:t>
            </a:r>
          </a:p>
          <a:p>
            <a:pPr lvl="1">
              <a:defRPr/>
            </a:pPr>
            <a:r>
              <a:rPr lang="en-GB" dirty="0" smtClean="0"/>
              <a:t>Alternatively let </a:t>
            </a:r>
            <a:r>
              <a:rPr lang="en-GB" b="1" dirty="0" smtClean="0">
                <a:solidFill>
                  <a:srgbClr val="FF0000"/>
                </a:solidFill>
              </a:rPr>
              <a:t>JVM</a:t>
            </a:r>
            <a:r>
              <a:rPr lang="en-GB" dirty="0" smtClean="0"/>
              <a:t> detect error, create, and throw an exception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Code</a:t>
            </a:r>
            <a:r>
              <a:rPr lang="en-GB" dirty="0" smtClean="0"/>
              <a:t> in client (somewhere in message invocation stack)</a:t>
            </a:r>
          </a:p>
          <a:p>
            <a:pPr lvl="1">
              <a:defRPr/>
            </a:pPr>
            <a:r>
              <a:rPr lang="en-GB" dirty="0" smtClean="0"/>
              <a:t>try, hoping for the best</a:t>
            </a:r>
          </a:p>
          <a:p>
            <a:pPr lvl="1">
              <a:defRPr/>
            </a:pPr>
            <a:r>
              <a:rPr lang="en-GB" dirty="0" smtClean="0"/>
              <a:t>prepare to catch an exception</a:t>
            </a:r>
            <a:endParaRPr lang="en-GB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6591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Simple Example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Catch or Specify Requirement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GB" altLang="en-US" dirty="0" smtClean="0"/>
              <a:t>Catch</a:t>
            </a:r>
          </a:p>
          <a:p>
            <a:pPr lvl="1"/>
            <a:r>
              <a:rPr lang="en-GB" altLang="en-US" dirty="0" smtClean="0"/>
              <a:t>A method can </a:t>
            </a:r>
            <a:r>
              <a:rPr lang="en-GB" altLang="en-US" b="1" dirty="0" smtClean="0">
                <a:solidFill>
                  <a:srgbClr val="FF0000"/>
                </a:solidFill>
              </a:rPr>
              <a:t>catch</a:t>
            </a:r>
            <a:r>
              <a:rPr lang="en-GB" altLang="en-US" dirty="0" smtClean="0"/>
              <a:t> exception by providing and </a:t>
            </a:r>
            <a:r>
              <a:rPr lang="en-GB" altLang="en-US" b="1" dirty="0" smtClean="0">
                <a:solidFill>
                  <a:srgbClr val="FF0000"/>
                </a:solidFill>
              </a:rPr>
              <a:t>exception handler</a:t>
            </a:r>
          </a:p>
          <a:p>
            <a:r>
              <a:rPr lang="en-GB" altLang="en-US" dirty="0" smtClean="0"/>
              <a:t>Specify</a:t>
            </a:r>
          </a:p>
          <a:p>
            <a:pPr lvl="1"/>
            <a:r>
              <a:rPr lang="en-GB" altLang="en-US" dirty="0" smtClean="0"/>
              <a:t>If a method </a:t>
            </a:r>
            <a:r>
              <a:rPr lang="en-GB" altLang="en-US" b="1" dirty="0" smtClean="0">
                <a:solidFill>
                  <a:srgbClr val="FF0000"/>
                </a:solidFill>
              </a:rPr>
              <a:t>chooses not to catch</a:t>
            </a:r>
            <a:r>
              <a:rPr lang="en-GB" altLang="en-US" dirty="0" smtClean="0"/>
              <a:t>, then specify which exceptions are thrown</a:t>
            </a:r>
          </a:p>
          <a:p>
            <a:pPr lvl="1"/>
            <a:r>
              <a:rPr lang="en-GB" altLang="en-US" dirty="0" smtClean="0"/>
              <a:t>Exceptions are part of a method's public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Checked/Unchecked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 An exception is either </a:t>
            </a:r>
            <a:r>
              <a:rPr lang="en-GB" b="1" dirty="0" smtClean="0">
                <a:solidFill>
                  <a:srgbClr val="FF0000"/>
                </a:solidFill>
              </a:rPr>
              <a:t>checked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FF0000"/>
                </a:solidFill>
              </a:rPr>
              <a:t>unchecked</a:t>
            </a:r>
          </a:p>
          <a:p>
            <a:pPr lvl="1">
              <a:defRPr/>
            </a:pPr>
            <a:r>
              <a:rPr lang="en-GB" dirty="0" smtClean="0"/>
              <a:t>Checked = checked by the compiler</a:t>
            </a:r>
          </a:p>
          <a:p>
            <a:pPr>
              <a:defRPr/>
            </a:pPr>
            <a:r>
              <a:rPr lang="en-GB" dirty="0" smtClean="0"/>
              <a:t>A checked exception can only be thrown within a try block or within a method that is designated to throw that exception</a:t>
            </a:r>
          </a:p>
          <a:p>
            <a:pPr lvl="1">
              <a:defRPr/>
            </a:pPr>
            <a:r>
              <a:rPr lang="en-GB" dirty="0" smtClean="0"/>
              <a:t>The compiler will complain if a checked exception is not handled appropriately</a:t>
            </a:r>
          </a:p>
          <a:p>
            <a:pPr>
              <a:defRPr/>
            </a:pPr>
            <a:r>
              <a:rPr lang="en-GB" dirty="0" smtClean="0"/>
              <a:t>An unchecked exception does not require explicit handling, though it could be processed that way.</a:t>
            </a:r>
          </a:p>
          <a:p>
            <a:pPr>
              <a:defRPr/>
            </a:pPr>
            <a:r>
              <a:rPr lang="en-GB" dirty="0" smtClean="0"/>
              <a:t>An example many run-time exceptions are unchecked exceptions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9400"/>
            <a:ext cx="85344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Throwable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Superclass for all </a:t>
            </a:r>
            <a:r>
              <a:rPr lang="en-GB" dirty="0" smtClean="0">
                <a:solidFill>
                  <a:srgbClr val="FF0000"/>
                </a:solidFill>
              </a:rPr>
              <a:t>exceptions</a:t>
            </a:r>
          </a:p>
          <a:p>
            <a:pPr lvl="1">
              <a:defRPr/>
            </a:pPr>
            <a:r>
              <a:rPr lang="en-GB" dirty="0" smtClean="0"/>
              <a:t>Two methods for filling in and printing the stack</a:t>
            </a:r>
          </a:p>
          <a:p>
            <a:pPr>
              <a:defRPr/>
            </a:pPr>
            <a:r>
              <a:rPr lang="en-GB" dirty="0" smtClean="0"/>
              <a:t>Error</a:t>
            </a:r>
          </a:p>
          <a:p>
            <a:pPr lvl="1">
              <a:defRPr/>
            </a:pPr>
            <a:r>
              <a:rPr lang="en-GB" dirty="0" smtClean="0"/>
              <a:t>Serious internal errors (should not occur in running programs).</a:t>
            </a:r>
          </a:p>
          <a:p>
            <a:pPr lvl="1">
              <a:defRPr/>
            </a:pPr>
            <a:r>
              <a:rPr lang="en-GB" dirty="0" smtClean="0"/>
              <a:t>Are normally not handled. (report and terminate)</a:t>
            </a:r>
          </a:p>
          <a:p>
            <a:pPr lvl="1">
              <a:defRPr/>
            </a:pPr>
            <a:r>
              <a:rPr lang="en-GB" dirty="0" smtClean="0"/>
              <a:t>Programs should not throw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severe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Dynamic linking failure</a:t>
            </a:r>
          </a:p>
          <a:p>
            <a:pPr lvl="2">
              <a:defRPr/>
            </a:pPr>
            <a:r>
              <a:rPr lang="en-GB" dirty="0" smtClean="0"/>
              <a:t>Memory shortage</a:t>
            </a:r>
          </a:p>
          <a:p>
            <a:pPr lvl="2">
              <a:defRPr/>
            </a:pPr>
            <a:r>
              <a:rPr lang="en-GB" dirty="0" smtClean="0"/>
              <a:t>Instantiating abstract class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Exception</a:t>
            </a:r>
          </a:p>
          <a:p>
            <a:pPr lvl="1">
              <a:defRPr/>
            </a:pPr>
            <a:r>
              <a:rPr lang="en-GB" dirty="0" smtClean="0"/>
              <a:t>The base class for most exception used in Java programs</a:t>
            </a:r>
          </a:p>
          <a:p>
            <a:pPr lvl="1">
              <a:defRPr/>
            </a:pPr>
            <a:r>
              <a:rPr lang="en-GB" dirty="0" smtClean="0"/>
              <a:t>The catch or specify principle does apply</a:t>
            </a:r>
          </a:p>
          <a:p>
            <a:pPr lvl="1">
              <a:defRPr/>
            </a:pPr>
            <a:r>
              <a:rPr lang="en-GB" dirty="0" smtClean="0"/>
              <a:t>Examples of subclasses</a:t>
            </a:r>
          </a:p>
          <a:p>
            <a:pPr lvl="2">
              <a:defRPr/>
            </a:pPr>
            <a:r>
              <a:rPr lang="en-GB" dirty="0" err="1" smtClean="0"/>
              <a:t>IOException</a:t>
            </a:r>
            <a:endParaRPr lang="en-GB" dirty="0" smtClean="0"/>
          </a:p>
          <a:p>
            <a:pPr lvl="2">
              <a:defRPr/>
            </a:pPr>
            <a:r>
              <a:rPr lang="en-GB" dirty="0" err="1" smtClean="0"/>
              <a:t>ClassNotFoundException</a:t>
            </a:r>
            <a:endParaRPr lang="en-GB" dirty="0" smtClean="0"/>
          </a:p>
          <a:p>
            <a:pPr>
              <a:defRPr/>
            </a:pPr>
            <a:r>
              <a:rPr lang="en-GB" dirty="0" err="1" smtClean="0"/>
              <a:t>RuntimeException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Not a good name (all exceptions are at run-time)!</a:t>
            </a:r>
          </a:p>
          <a:p>
            <a:pPr lvl="1">
              <a:defRPr/>
            </a:pPr>
            <a:r>
              <a:rPr lang="en-GB" dirty="0" smtClean="0"/>
              <a:t>Commonly seen run-time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ubiquitous.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Divide by zero/Cast error/Null pointer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 try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8" y="1295400"/>
            <a:ext cx="7772400" cy="2895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process an exception when it occurs, the line that throws the exception is executed </a:t>
            </a:r>
            <a:r>
              <a:rPr lang="en-GB" b="1" dirty="0" smtClean="0">
                <a:solidFill>
                  <a:srgbClr val="FF0000"/>
                </a:solidFill>
              </a:rPr>
              <a:t>within</a:t>
            </a:r>
            <a:r>
              <a:rPr lang="en-GB" dirty="0" smtClean="0"/>
              <a:t> a </a:t>
            </a:r>
            <a:r>
              <a:rPr lang="en-GB" b="1" dirty="0" smtClean="0">
                <a:solidFill>
                  <a:srgbClr val="FF0000"/>
                </a:solidFill>
              </a:rPr>
              <a:t>try block</a:t>
            </a:r>
          </a:p>
          <a:p>
            <a:pPr>
              <a:defRPr/>
            </a:pPr>
            <a:r>
              <a:rPr lang="en-GB" dirty="0" smtClean="0"/>
              <a:t>A try block is followed by one or more catch clauses, which contain code to process an exception</a:t>
            </a:r>
          </a:p>
          <a:p>
            <a:pPr>
              <a:defRPr/>
            </a:pPr>
            <a:r>
              <a:rPr lang="en-GB" dirty="0" smtClean="0"/>
              <a:t>Each catch clause has an associated exception type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781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7138"/>
            <a:ext cx="7772400" cy="29638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catch statement is used for catching exceptions.</a:t>
            </a:r>
          </a:p>
          <a:p>
            <a:pPr>
              <a:defRPr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</a:rPr>
              <a:t>try</a:t>
            </a:r>
            <a:r>
              <a:rPr lang="en-GB" dirty="0" smtClean="0"/>
              <a:t> statement must be </a:t>
            </a:r>
            <a:r>
              <a:rPr lang="en-GB" b="1" dirty="0" smtClean="0">
                <a:solidFill>
                  <a:srgbClr val="FF0000"/>
                </a:solidFill>
              </a:rPr>
              <a:t>accompanied</a:t>
            </a:r>
            <a:r>
              <a:rPr lang="en-GB" dirty="0" smtClean="0"/>
              <a:t> by a </a:t>
            </a:r>
            <a:r>
              <a:rPr lang="en-GB" b="1" dirty="0" smtClean="0">
                <a:solidFill>
                  <a:srgbClr val="FF0000"/>
                </a:solidFill>
              </a:rPr>
              <a:t>catch</a:t>
            </a:r>
            <a:r>
              <a:rPr lang="en-GB" dirty="0" smtClean="0"/>
              <a:t> statement</a:t>
            </a:r>
          </a:p>
          <a:p>
            <a:pPr>
              <a:defRPr/>
            </a:pPr>
            <a:r>
              <a:rPr lang="en-GB" dirty="0" smtClean="0"/>
              <a:t>Try and catch statements can be </a:t>
            </a:r>
            <a:r>
              <a:rPr lang="en-GB" b="1" dirty="0" smtClean="0">
                <a:solidFill>
                  <a:srgbClr val="FF0000"/>
                </a:solidFill>
              </a:rPr>
              <a:t>nested</a:t>
            </a:r>
            <a:r>
              <a:rPr lang="en-GB" dirty="0" smtClean="0"/>
              <a:t>, i.e., try block in try block, etc.</a:t>
            </a:r>
            <a:endParaRPr lang="en-GB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0213"/>
            <a:ext cx="81105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an exception occurs, processing continues at the </a:t>
            </a:r>
            <a:r>
              <a:rPr lang="en-GB" b="1" dirty="0" smtClean="0">
                <a:solidFill>
                  <a:srgbClr val="FF0000"/>
                </a:solidFill>
              </a:rPr>
              <a:t>first catch clause </a:t>
            </a:r>
            <a:r>
              <a:rPr lang="en-GB" dirty="0" smtClean="0"/>
              <a:t>that matches the exception type</a:t>
            </a:r>
          </a:p>
          <a:p>
            <a:pPr>
              <a:defRPr/>
            </a:pPr>
            <a:r>
              <a:rPr lang="en-GB" dirty="0" smtClean="0"/>
              <a:t>The catch statements should be should be listed in most-specialized-exception-first order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216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finally</a:t>
            </a:r>
            <a:r>
              <a:rPr lang="en-GB" altLang="en-US" dirty="0" smtClean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try statement can have an optional clause designated by the reserved word finally</a:t>
            </a:r>
          </a:p>
          <a:p>
            <a:pPr>
              <a:defRPr/>
            </a:pPr>
            <a:r>
              <a:rPr lang="en-GB" dirty="0" smtClean="0"/>
              <a:t>If </a:t>
            </a:r>
            <a:r>
              <a:rPr lang="en-GB" b="1" dirty="0" smtClean="0">
                <a:solidFill>
                  <a:srgbClr val="FF0000"/>
                </a:solidFill>
              </a:rPr>
              <a:t>no exception is generated</a:t>
            </a:r>
            <a:r>
              <a:rPr lang="en-GB" dirty="0" smtClean="0"/>
              <a:t>, the statements in the </a:t>
            </a:r>
            <a:r>
              <a:rPr lang="en-GB" b="1" dirty="0" smtClean="0">
                <a:solidFill>
                  <a:srgbClr val="FF0000"/>
                </a:solidFill>
              </a:rPr>
              <a:t>finally clause are executed </a:t>
            </a:r>
            <a:r>
              <a:rPr lang="en-GB" dirty="0" smtClean="0"/>
              <a:t>after the statements in the try block complete.</a:t>
            </a:r>
          </a:p>
          <a:p>
            <a:pPr>
              <a:defRPr/>
            </a:pPr>
            <a:r>
              <a:rPr lang="en-GB" dirty="0" smtClean="0"/>
              <a:t>Also, if an exception is generated, the statements in the finally clause are executed after the statements in the appropriate catch clause complete.</a:t>
            </a:r>
            <a:endParaRPr lang="en-GB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4267200"/>
            <a:ext cx="6854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The finally Clause, cont.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0537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finally Clause, Example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5000"/>
            <a:ext cx="8343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throw</a:t>
            </a:r>
            <a:r>
              <a:rPr lang="en-GB" altLang="en-US" dirty="0" smtClean="0"/>
              <a:t>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All methods use the </a:t>
            </a:r>
            <a:r>
              <a:rPr lang="en-GB" altLang="en-US" dirty="0" smtClean="0">
                <a:solidFill>
                  <a:srgbClr val="FF0000"/>
                </a:solidFill>
              </a:rPr>
              <a:t>throw an exception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" y="2888192"/>
            <a:ext cx="73961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If it is not appropriate to handle the exception where it occurs, it can be handled at a higher level</a:t>
            </a:r>
          </a:p>
          <a:p>
            <a:pPr>
              <a:defRPr/>
            </a:pPr>
            <a:r>
              <a:rPr lang="en-GB" dirty="0" smtClean="0"/>
              <a:t>Exceptions </a:t>
            </a:r>
            <a:r>
              <a:rPr lang="en-GB" b="1" dirty="0" smtClean="0">
                <a:solidFill>
                  <a:srgbClr val="FF0000"/>
                </a:solidFill>
              </a:rPr>
              <a:t>propagate up </a:t>
            </a:r>
            <a:r>
              <a:rPr lang="en-GB" dirty="0" smtClean="0"/>
              <a:t>through the method calling hierarchy </a:t>
            </a:r>
            <a:r>
              <a:rPr lang="en-GB" b="1" dirty="0" smtClean="0">
                <a:solidFill>
                  <a:srgbClr val="FF0000"/>
                </a:solidFill>
              </a:rPr>
              <a:t>until</a:t>
            </a:r>
            <a:r>
              <a:rPr lang="en-GB" dirty="0" smtClean="0"/>
              <a:t> they are </a:t>
            </a:r>
            <a:r>
              <a:rPr lang="en-GB" b="1" dirty="0" smtClean="0">
                <a:solidFill>
                  <a:srgbClr val="FF0000"/>
                </a:solidFill>
              </a:rPr>
              <a:t>caught</a:t>
            </a:r>
            <a:r>
              <a:rPr lang="en-GB" dirty="0" smtClean="0"/>
              <a:t> and handled or until they reach the outermost level</a:t>
            </a:r>
          </a:p>
          <a:p>
            <a:pPr>
              <a:defRPr/>
            </a:pPr>
            <a:r>
              <a:rPr lang="en-GB" dirty="0" smtClean="0"/>
              <a:t>A try block that contains a call to a method in which an exception is thrown can be used to catch that exception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Exceptions and Internal Classes</a:t>
            </a:r>
          </a:p>
          <a:p>
            <a:pPr eaLnBrk="1" hangingPunct="1"/>
            <a:r>
              <a:rPr lang="en-US" altLang="en-US" dirty="0" smtClean="0"/>
              <a:t>Why exception handling makes your code more manageable and reliable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z="4000" smtClean="0"/>
              <a:t>Exception Propagation, 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81775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rgbClr val="FF0000"/>
                </a:solidFill>
              </a:rPr>
              <a:t>Rethrowing</a:t>
            </a:r>
            <a:r>
              <a:rPr lang="en-GB" altLang="en-US" dirty="0" smtClean="0"/>
              <a:t> an Exception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81534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Creating </a:t>
            </a:r>
            <a:r>
              <a:rPr lang="en-GB" altLang="en-US" b="1" dirty="0" smtClean="0">
                <a:solidFill>
                  <a:srgbClr val="FF0000"/>
                </a:solidFill>
              </a:rPr>
              <a:t>New</a:t>
            </a:r>
            <a:r>
              <a:rPr lang="en-GB" altLang="en-US" dirty="0" smtClean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638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Requires careful design (part of the public interface)</a:t>
            </a:r>
          </a:p>
          <a:p>
            <a:pPr>
              <a:defRPr/>
            </a:pPr>
            <a:r>
              <a:rPr lang="en-GB" dirty="0" smtClean="0"/>
              <a:t>Choose the correct </a:t>
            </a:r>
            <a:r>
              <a:rPr lang="en-GB" b="1" dirty="0" err="1" smtClean="0">
                <a:solidFill>
                  <a:srgbClr val="FF0000"/>
                </a:solidFill>
              </a:rPr>
              <a:t>superclass</a:t>
            </a:r>
            <a:endParaRPr lang="en-GB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Choosing the name</a:t>
            </a:r>
          </a:p>
          <a:p>
            <a:pPr lvl="1">
              <a:defRPr/>
            </a:pPr>
            <a:r>
              <a:rPr lang="en-GB" dirty="0" smtClean="0"/>
              <a:t>The most important thing for new exceptions</a:t>
            </a:r>
          </a:p>
          <a:p>
            <a:pPr lvl="1">
              <a:defRPr/>
            </a:pPr>
            <a:r>
              <a:rPr lang="en-GB" dirty="0" smtClean="0"/>
              <a:t>Tends to be long and descriptive (</a:t>
            </a:r>
            <a:r>
              <a:rPr lang="en-GB" dirty="0" err="1" smtClean="0"/>
              <a:t>ArrayIndexOutOfBoundsException</a:t>
            </a:r>
            <a:r>
              <a:rPr lang="en-GB" dirty="0" smtClean="0"/>
              <a:t>)</a:t>
            </a:r>
          </a:p>
          <a:p>
            <a:pPr>
              <a:defRPr/>
            </a:pPr>
            <a:r>
              <a:rPr lang="en-GB" dirty="0" smtClean="0"/>
              <a:t>Code for exception class typically minimal</a:t>
            </a:r>
          </a:p>
          <a:p>
            <a:pPr>
              <a:defRPr/>
            </a:pPr>
            <a:r>
              <a:rPr lang="en-GB" dirty="0" smtClean="0"/>
              <a:t>Naming convention:</a:t>
            </a:r>
          </a:p>
          <a:p>
            <a:pPr lvl="1">
              <a:defRPr/>
            </a:pPr>
            <a:r>
              <a:rPr lang="en-GB" dirty="0" smtClean="0"/>
              <a:t>All classes that inherits from Exception has 'Exception' </a:t>
            </a:r>
            <a:r>
              <a:rPr lang="en-GB" dirty="0" err="1" smtClean="0"/>
              <a:t>postfixed</a:t>
            </a:r>
            <a:r>
              <a:rPr lang="en-GB" dirty="0" smtClean="0"/>
              <a:t> to their name.</a:t>
            </a:r>
          </a:p>
          <a:p>
            <a:pPr lvl="1">
              <a:defRPr/>
            </a:pPr>
            <a:r>
              <a:rPr lang="en-GB" dirty="0" smtClean="0"/>
              <a:t>All classes that inherits from Error has 'Error' </a:t>
            </a:r>
            <a:r>
              <a:rPr lang="en-GB" dirty="0" err="1" smtClean="0"/>
              <a:t>postfixed</a:t>
            </a:r>
            <a:r>
              <a:rPr lang="en-GB" dirty="0" smtClean="0"/>
              <a:t> to their name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Exceptions, Example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914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Overloading and Exception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1663" y="9144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Methods </a:t>
            </a:r>
            <a:r>
              <a:rPr lang="en-GB" altLang="en-US" b="1" dirty="0" smtClean="0">
                <a:solidFill>
                  <a:srgbClr val="FF0000"/>
                </a:solidFill>
              </a:rPr>
              <a:t>cannot</a:t>
            </a:r>
            <a:r>
              <a:rPr lang="en-GB" altLang="en-US" dirty="0" smtClean="0"/>
              <a:t> be overloaded based on exception specification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133600"/>
            <a:ext cx="72723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Interfaces and Exceptions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Exceptions can naturally be specified for methods in </a:t>
            </a:r>
            <a:r>
              <a:rPr lang="en-GB" altLang="en-US" b="1" dirty="0" smtClean="0">
                <a:solidFill>
                  <a:srgbClr val="FF0000"/>
                </a:solidFill>
              </a:rPr>
              <a:t>interfaces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657600"/>
            <a:ext cx="82581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52463" y="17463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514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If base-class method throws an exception, </a:t>
            </a:r>
            <a:r>
              <a:rPr lang="en-GB" b="1" dirty="0" smtClean="0">
                <a:solidFill>
                  <a:srgbClr val="FF0000"/>
                </a:solidFill>
              </a:rPr>
              <a:t>derived-class method may throw that exception </a:t>
            </a:r>
            <a:r>
              <a:rPr lang="en-GB" dirty="0" smtClean="0"/>
              <a:t>or one derived from it</a:t>
            </a:r>
          </a:p>
          <a:p>
            <a:pPr>
              <a:defRPr/>
            </a:pPr>
            <a:r>
              <a:rPr lang="en-GB" dirty="0" smtClean="0"/>
              <a:t>Derived-class method cannot throw an exception that is not a type/subtype of an exception thrown by the base-class method</a:t>
            </a:r>
          </a:p>
          <a:p>
            <a:pPr lvl="1">
              <a:defRPr/>
            </a:pPr>
            <a:r>
              <a:rPr lang="en-GB" dirty="0" smtClean="0"/>
              <a:t>Otherwise subclass cannot be </a:t>
            </a:r>
            <a:r>
              <a:rPr lang="en-GB" dirty="0" err="1" smtClean="0"/>
              <a:t>upcasted</a:t>
            </a:r>
            <a:r>
              <a:rPr lang="en-GB" dirty="0" smtClean="0"/>
              <a:t> to base-class</a:t>
            </a:r>
            <a:endParaRPr lang="en-GB" dirty="0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91000"/>
            <a:ext cx="7975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0938"/>
            <a:ext cx="8153400" cy="18208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Constructors </a:t>
            </a:r>
            <a:r>
              <a:rPr lang="en-GB" dirty="0" smtClean="0">
                <a:solidFill>
                  <a:srgbClr val="FF0000"/>
                </a:solidFill>
              </a:rPr>
              <a:t>can</a:t>
            </a:r>
            <a:r>
              <a:rPr lang="en-GB" dirty="0" smtClean="0"/>
              <a:t> throw exceptions</a:t>
            </a:r>
          </a:p>
          <a:p>
            <a:pPr>
              <a:defRPr/>
            </a:pPr>
            <a:r>
              <a:rPr lang="en-GB" dirty="0" smtClean="0"/>
              <a:t>Subclass constructor </a:t>
            </a:r>
            <a:r>
              <a:rPr lang="en-GB" dirty="0" smtClean="0">
                <a:solidFill>
                  <a:srgbClr val="FF0000"/>
                </a:solidFill>
              </a:rPr>
              <a:t>cannot</a:t>
            </a:r>
            <a:r>
              <a:rPr lang="en-GB" dirty="0" smtClean="0"/>
              <a:t> catch exception thrown by a base class constructor</a:t>
            </a:r>
            <a:endParaRPr lang="en-GB" dirty="0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97200"/>
            <a:ext cx="70485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Do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use exceptions for </a:t>
            </a:r>
            <a:r>
              <a:rPr lang="en-GB" b="1" dirty="0" smtClean="0">
                <a:solidFill>
                  <a:srgbClr val="FF0000"/>
                </a:solidFill>
              </a:rPr>
              <a:t>normal control flow</a:t>
            </a:r>
            <a:r>
              <a:rPr lang="en-GB" dirty="0" smtClean="0"/>
              <a:t>!</a:t>
            </a:r>
          </a:p>
          <a:p>
            <a:pPr lvl="1">
              <a:defRPr/>
            </a:pPr>
            <a:r>
              <a:rPr lang="en-GB" dirty="0" smtClean="0"/>
              <a:t>Slows down the program</a:t>
            </a:r>
          </a:p>
          <a:p>
            <a:pPr>
              <a:defRPr/>
            </a:pPr>
            <a:r>
              <a:rPr lang="en-GB" dirty="0" smtClean="0"/>
              <a:t>Do use exceptions to indicate abnormal conditions!</a:t>
            </a:r>
          </a:p>
          <a:p>
            <a:pPr>
              <a:defRPr/>
            </a:pPr>
            <a:r>
              <a:rPr lang="en-GB" dirty="0" smtClean="0"/>
              <a:t>Handle the error (fully or partially) if you have enough information in the current context. Otherwise, propagate!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Handle group of statements</a:t>
            </a:r>
          </a:p>
          <a:p>
            <a:pPr lvl="1">
              <a:defRPr/>
            </a:pPr>
            <a:r>
              <a:rPr lang="en-GB" dirty="0" smtClean="0"/>
              <a:t>Do not encompass every single statement in a try block</a:t>
            </a:r>
          </a:p>
          <a:p>
            <a:pPr>
              <a:defRPr/>
            </a:pPr>
            <a:r>
              <a:rPr lang="en-GB" dirty="0" smtClean="0"/>
              <a:t>Use exceptions in </a:t>
            </a:r>
            <a:r>
              <a:rPr lang="en-GB" b="1" dirty="0" smtClean="0">
                <a:solidFill>
                  <a:srgbClr val="FF0000"/>
                </a:solidFill>
              </a:rPr>
              <a:t>constructors</a:t>
            </a:r>
            <a:r>
              <a:rPr lang="en-GB" dirty="0" smtClean="0"/>
              <a:t>!</a:t>
            </a:r>
          </a:p>
          <a:p>
            <a:pPr>
              <a:defRPr/>
            </a:pPr>
            <a:r>
              <a:rPr lang="en-GB" dirty="0" smtClean="0"/>
              <a:t>Do something with the exceptions your code catches!</a:t>
            </a:r>
          </a:p>
          <a:p>
            <a:pPr>
              <a:defRPr/>
            </a:pPr>
            <a:r>
              <a:rPr lang="en-GB" dirty="0" smtClean="0"/>
              <a:t>Clean up using finally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The manner in which an exception is processed is an important design consideration</a:t>
            </a:r>
          </a:p>
          <a:p>
            <a:pPr>
              <a:defRPr/>
            </a:pPr>
            <a:r>
              <a:rPr lang="en-GB" dirty="0" smtClean="0"/>
              <a:t>Advantages of Exceptions</a:t>
            </a:r>
          </a:p>
          <a:p>
            <a:pPr lvl="1">
              <a:defRPr/>
            </a:pPr>
            <a:r>
              <a:rPr lang="en-GB" dirty="0" smtClean="0"/>
              <a:t>Separates error handling from “regular” code.</a:t>
            </a:r>
          </a:p>
          <a:p>
            <a:pPr lvl="1">
              <a:defRPr/>
            </a:pPr>
            <a:r>
              <a:rPr lang="en-GB" dirty="0" smtClean="0"/>
              <a:t>Propagation of errors up the call stack.</a:t>
            </a:r>
          </a:p>
          <a:p>
            <a:pPr lvl="2">
              <a:defRPr/>
            </a:pPr>
            <a:r>
              <a:rPr lang="en-GB" dirty="0" smtClean="0"/>
              <a:t>Handle error in a context</a:t>
            </a:r>
          </a:p>
          <a:p>
            <a:pPr lvl="1">
              <a:defRPr/>
            </a:pPr>
            <a:r>
              <a:rPr lang="en-GB" dirty="0" smtClean="0"/>
              <a:t>Grouping of error type and differentiation of errors.</a:t>
            </a:r>
          </a:p>
          <a:p>
            <a:pPr lvl="2">
              <a:defRPr/>
            </a:pPr>
            <a:r>
              <a:rPr lang="en-GB" dirty="0" smtClean="0"/>
              <a:t>Overview</a:t>
            </a:r>
          </a:p>
          <a:p>
            <a:pPr lvl="2">
              <a:defRPr/>
            </a:pPr>
            <a:r>
              <a:rPr lang="en-GB" dirty="0" smtClean="0"/>
              <a:t>Reuse of error handling code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Have you ever had a program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867400" cy="4114800"/>
          </a:xfrm>
        </p:spPr>
        <p:txBody>
          <a:bodyPr/>
          <a:lstStyle/>
          <a:p>
            <a:r>
              <a:rPr lang="en-GB" altLang="en-US" dirty="0" smtClean="0"/>
              <a:t>Overview Java Exceptions and Internal Classes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comfortable/familiar with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00200"/>
            <a:ext cx="2066925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13.1-13.5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ch13_1.java</a:t>
            </a:r>
            <a:r>
              <a:rPr lang="en-GB" dirty="0"/>
              <a:t>, </a:t>
            </a:r>
            <a:r>
              <a:rPr lang="en-GB" dirty="0" smtClean="0"/>
              <a:t>ch13_2.java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14600"/>
            <a:ext cx="73914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happens when Program Crashes?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Software Reliability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Why did the program </a:t>
            </a:r>
            <a:r>
              <a:rPr lang="en-GB" altLang="en-US" b="1" dirty="0" smtClean="0">
                <a:solidFill>
                  <a:srgbClr val="FF0000"/>
                </a:solidFill>
              </a:rPr>
              <a:t>crash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How could you have </a:t>
            </a:r>
            <a:r>
              <a:rPr lang="en-GB" altLang="en-US" b="1" dirty="0" smtClean="0">
                <a:solidFill>
                  <a:srgbClr val="FF0000"/>
                </a:solidFill>
              </a:rPr>
              <a:t>prevented</a:t>
            </a:r>
            <a:r>
              <a:rPr lang="en-GB" altLang="en-US" dirty="0" smtClean="0"/>
              <a:t> the program from crashing?</a:t>
            </a:r>
          </a:p>
          <a:p>
            <a:r>
              <a:rPr lang="en-GB" altLang="en-US" dirty="0" smtClean="0"/>
              <a:t>Who’s fault was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334000" cy="4343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Error handling in general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Java's exception handling mechanism</a:t>
            </a:r>
          </a:p>
          <a:p>
            <a:pPr>
              <a:defRPr/>
            </a:pPr>
            <a:r>
              <a:rPr lang="en-GB" dirty="0" smtClean="0"/>
              <a:t>The catch-or-specify principle</a:t>
            </a:r>
          </a:p>
          <a:p>
            <a:pPr>
              <a:defRPr/>
            </a:pPr>
            <a:r>
              <a:rPr lang="en-GB" dirty="0" smtClean="0"/>
              <a:t>Checked and unchecked exceptions</a:t>
            </a:r>
          </a:p>
          <a:p>
            <a:pPr>
              <a:defRPr/>
            </a:pPr>
            <a:r>
              <a:rPr lang="en-GB" dirty="0" smtClean="0"/>
              <a:t>Exceptions impact/usage</a:t>
            </a:r>
          </a:p>
          <a:p>
            <a:pPr lvl="1">
              <a:defRPr/>
            </a:pPr>
            <a:r>
              <a:rPr lang="en-GB" dirty="0" smtClean="0"/>
              <a:t>Overloaded methods</a:t>
            </a:r>
          </a:p>
          <a:p>
            <a:pPr lvl="1">
              <a:defRPr/>
            </a:pPr>
            <a:r>
              <a:rPr lang="en-GB" dirty="0" smtClean="0"/>
              <a:t>Interfaces</a:t>
            </a:r>
          </a:p>
          <a:p>
            <a:pPr lvl="1">
              <a:defRPr/>
            </a:pPr>
            <a:r>
              <a:rPr lang="en-GB" dirty="0" smtClean="0"/>
              <a:t>Inheritance hierarchies</a:t>
            </a:r>
          </a:p>
          <a:p>
            <a:pPr lvl="1">
              <a:defRPr/>
            </a:pPr>
            <a:r>
              <a:rPr lang="en-GB" dirty="0" smtClean="0"/>
              <a:t>Constructors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altLang="en-US" dirty="0" smtClean="0"/>
              <a:t>Not all errors can be caught at compile time!</a:t>
            </a:r>
          </a:p>
          <a:p>
            <a:pPr>
              <a:defRPr/>
            </a:pPr>
            <a:r>
              <a:rPr lang="en-GB" altLang="en-US" dirty="0" smtClean="0"/>
              <a:t>Help -- run-time error! What next …?</a:t>
            </a:r>
          </a:p>
          <a:p>
            <a:pPr>
              <a:defRPr/>
            </a:pPr>
            <a:r>
              <a:rPr lang="en-GB" altLang="en-US" b="1" dirty="0" smtClean="0">
                <a:solidFill>
                  <a:srgbClr val="FF0000"/>
                </a:solidFill>
              </a:rPr>
              <a:t>First ideas:</a:t>
            </a:r>
          </a:p>
          <a:p>
            <a:pPr lvl="1">
              <a:defRPr/>
            </a:pP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()</a:t>
            </a:r>
          </a:p>
          <a:p>
            <a:pPr lvl="1">
              <a:defRPr/>
            </a:pPr>
            <a:r>
              <a:rPr lang="en-GB" altLang="en-US" dirty="0" err="1" smtClean="0"/>
              <a:t>System.err.println</a:t>
            </a:r>
            <a:r>
              <a:rPr lang="en-GB" altLang="en-US" dirty="0" smtClean="0"/>
              <a:t>() (much better than the previous)</a:t>
            </a:r>
          </a:p>
          <a:p>
            <a:pPr>
              <a:defRPr/>
            </a:pPr>
            <a:r>
              <a:rPr lang="en-GB" altLang="en-US" dirty="0" smtClean="0"/>
              <a:t>Good guess but some errors call for corrective action, not just warning</a:t>
            </a:r>
          </a:p>
          <a:p>
            <a:pPr>
              <a:defRPr/>
            </a:pPr>
            <a:r>
              <a:rPr lang="en-GB" altLang="en-US" dirty="0" smtClean="0"/>
              <a:t>In general, printing is a bad idea!</a:t>
            </a:r>
          </a:p>
          <a:p>
            <a:pPr>
              <a:defRPr/>
            </a:pPr>
            <a:r>
              <a:rPr lang="en-GB" altLang="en-US" dirty="0" smtClean="0"/>
              <a:t>Better: tell someone (not necessarily the user)!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Establish </a:t>
            </a:r>
            <a:r>
              <a:rPr lang="en-GB" b="1" dirty="0" smtClean="0">
                <a:solidFill>
                  <a:srgbClr val="FF0000"/>
                </a:solidFill>
              </a:rPr>
              <a:t>return code convention</a:t>
            </a:r>
          </a:p>
          <a:p>
            <a:pPr lvl="1">
              <a:defRPr/>
            </a:pPr>
            <a:r>
              <a:rPr lang="en-GB" dirty="0" smtClean="0"/>
              <a:t>0 vs. !0 in C/C++</a:t>
            </a:r>
          </a:p>
          <a:p>
            <a:pPr lvl="1">
              <a:defRPr/>
            </a:pPr>
            <a:r>
              <a:rPr lang="en-GB" dirty="0" err="1" smtClean="0"/>
              <a:t>boolean</a:t>
            </a:r>
            <a:r>
              <a:rPr lang="en-GB" dirty="0" smtClean="0"/>
              <a:t> in Java</a:t>
            </a:r>
          </a:p>
          <a:p>
            <a:pPr>
              <a:defRPr/>
            </a:pPr>
            <a:r>
              <a:rPr lang="en-GB" dirty="0" smtClean="0"/>
              <a:t>Set value of a global variable</a:t>
            </a:r>
          </a:p>
          <a:p>
            <a:pPr lvl="1">
              <a:defRPr/>
            </a:pPr>
            <a:r>
              <a:rPr lang="en-GB" dirty="0" smtClean="0"/>
              <a:t>Done in many shells.</a:t>
            </a:r>
          </a:p>
          <a:p>
            <a:pPr lvl="1">
              <a:defRPr/>
            </a:pPr>
            <a:r>
              <a:rPr lang="en-GB" dirty="0" smtClean="0"/>
              <a:t>In Java use a public static field in a class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Raise an exception, catch it, and act</a:t>
            </a:r>
          </a:p>
          <a:p>
            <a:pPr lvl="1">
              <a:defRPr/>
            </a:pPr>
            <a:r>
              <a:rPr lang="en-GB" dirty="0" smtClean="0"/>
              <a:t>The idea comes from </a:t>
            </a:r>
            <a:r>
              <a:rPr lang="en-GB" b="1" dirty="0" smtClean="0">
                <a:solidFill>
                  <a:srgbClr val="FF0000"/>
                </a:solidFill>
              </a:rPr>
              <a:t>hardware</a:t>
            </a:r>
          </a:p>
          <a:p>
            <a:pPr lvl="1">
              <a:defRPr/>
            </a:pPr>
            <a:r>
              <a:rPr lang="en-GB" dirty="0" smtClean="0"/>
              <a:t>Modern language support (Java, Python, Lisp, Ada, C++, C#)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1572</Words>
  <Application>Microsoft Office PowerPoint</Application>
  <PresentationFormat>On-screen Show (4:3)</PresentationFormat>
  <Paragraphs>215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 New Roman</vt:lpstr>
      <vt:lpstr>Wingdings 3</vt:lpstr>
      <vt:lpstr>Default Design</vt:lpstr>
      <vt:lpstr>Internal Classes and Exceptions</vt:lpstr>
      <vt:lpstr>PowerPoint Presentation</vt:lpstr>
      <vt:lpstr>Outline</vt:lpstr>
      <vt:lpstr>Question</vt:lpstr>
      <vt:lpstr>PowerPoint Presentation</vt:lpstr>
      <vt:lpstr>Software Reliability</vt:lpstr>
      <vt:lpstr>Exception Handling</vt:lpstr>
      <vt:lpstr>Error Handling</vt:lpstr>
      <vt:lpstr>Error Handling, cont.</vt:lpstr>
      <vt:lpstr>General Errors and Error Handling</vt:lpstr>
      <vt:lpstr>How to Handle Errors</vt:lpstr>
      <vt:lpstr>Java's Exception Handling</vt:lpstr>
      <vt:lpstr>Java's Exception Handling, cont.</vt:lpstr>
      <vt:lpstr>Motivation for Exception Handling</vt:lpstr>
      <vt:lpstr>Exception Handling Model</vt:lpstr>
      <vt:lpstr>Simple Example</vt:lpstr>
      <vt:lpstr>Java's Catch or Specify Requirement</vt:lpstr>
      <vt:lpstr>Checked/Unchecked Exceptions</vt:lpstr>
      <vt:lpstr>Java's Exception Class Hierarchy</vt:lpstr>
      <vt:lpstr>Java's Exception Class Hierarchy, cont.</vt:lpstr>
      <vt:lpstr>Java's Exception Class Hierarchy, cont.</vt:lpstr>
      <vt:lpstr>The try Statement</vt:lpstr>
      <vt:lpstr>The catch Statement</vt:lpstr>
      <vt:lpstr>The catch Statement, cont.</vt:lpstr>
      <vt:lpstr>The finally Clause</vt:lpstr>
      <vt:lpstr>The finally Clause, cont.</vt:lpstr>
      <vt:lpstr>The finally Clause, Example</vt:lpstr>
      <vt:lpstr>The throw Statement</vt:lpstr>
      <vt:lpstr>Exception Propagation</vt:lpstr>
      <vt:lpstr>Exception Propagation, Example</vt:lpstr>
      <vt:lpstr>Rethrowing an Exception</vt:lpstr>
      <vt:lpstr>Creating New Exceptions</vt:lpstr>
      <vt:lpstr>Creating New Exceptions, Example</vt:lpstr>
      <vt:lpstr>Overloading and Exception</vt:lpstr>
      <vt:lpstr>Interfaces and Exceptions</vt:lpstr>
      <vt:lpstr>Inheritance and Exceptions</vt:lpstr>
      <vt:lpstr>Inheritance and Constructors</vt:lpstr>
      <vt:lpstr>Guidelines</vt:lpstr>
      <vt:lpstr>Review</vt:lpstr>
      <vt:lpstr>Summary</vt:lpstr>
      <vt:lpstr>This Week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175</cp:revision>
  <dcterms:created xsi:type="dcterms:W3CDTF">1601-01-01T00:00:00Z</dcterms:created>
  <dcterms:modified xsi:type="dcterms:W3CDTF">2017-10-30T12:24:55Z</dcterms:modified>
</cp:coreProperties>
</file>