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7" r:id="rId2"/>
    <p:sldId id="274" r:id="rId3"/>
    <p:sldId id="275" r:id="rId4"/>
    <p:sldId id="288" r:id="rId5"/>
    <p:sldId id="287" r:id="rId6"/>
    <p:sldId id="291" r:id="rId7"/>
    <p:sldId id="292" r:id="rId8"/>
    <p:sldId id="293" r:id="rId9"/>
    <p:sldId id="294" r:id="rId10"/>
    <p:sldId id="276" r:id="rId11"/>
    <p:sldId id="277" r:id="rId12"/>
    <p:sldId id="278" r:id="rId13"/>
    <p:sldId id="279" r:id="rId14"/>
    <p:sldId id="281" r:id="rId15"/>
    <p:sldId id="295" r:id="rId16"/>
    <p:sldId id="296" r:id="rId17"/>
    <p:sldId id="280" r:id="rId18"/>
    <p:sldId id="282" r:id="rId19"/>
    <p:sldId id="283" r:id="rId20"/>
    <p:sldId id="286" r:id="rId21"/>
    <p:sldId id="284" r:id="rId22"/>
    <p:sldId id="285" r:id="rId23"/>
    <p:sldId id="272" r:id="rId24"/>
    <p:sldId id="268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001C9B0-7A43-4C78-A67A-B549CBA2A2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194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86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0DFAD67-BFA2-426B-A8D4-8DC972E4DCB0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3A971FE-CECC-49BC-9E92-FBCB57362E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77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503AFCD-615D-4A6F-9CA0-A93991E2B35B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7EEE2BC-93FC-4B6D-BB4D-F367598A2B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797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80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03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17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30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7BD107A-9F45-421C-B6AF-7A5F3CD3E539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F763F51-4DC1-49BB-BAD7-2C8E14A7ED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910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88B5BFB-2DED-476F-9823-B50488E27FCE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2E8CE8E-402D-4CB5-8FFA-F59A578E6D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62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B9B2CC0-60E7-4F5C-A01C-59A867A5A72B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DA996CD-6FA5-4C6A-8938-2148142D44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641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BFCFC49-1FF3-4420-85F0-F8AC15C9EDE2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386FE0B-E5A6-4D53-A725-016775000D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50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Introduction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Assessment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en-US" smtClean="0"/>
              <a:t>1. Attendance and Participation:10% </a:t>
            </a:r>
          </a:p>
          <a:p>
            <a:r>
              <a:rPr lang="fr-FR" altLang="en-US" smtClean="0"/>
              <a:t>2. Experiments: 40%; </a:t>
            </a:r>
          </a:p>
          <a:p>
            <a:r>
              <a:rPr lang="fr-FR" altLang="en-US" smtClean="0"/>
              <a:t>3. Examination: 50%. </a:t>
            </a:r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Lessons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1946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85153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Practicals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2048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71700"/>
            <a:ext cx="86677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Hands-On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Hands-On Course</a:t>
            </a:r>
          </a:p>
          <a:p>
            <a:r>
              <a:rPr lang="en-GB" altLang="en-US" smtClean="0"/>
              <a:t>Exciting &amp; Challenging</a:t>
            </a:r>
          </a:p>
          <a:p>
            <a:r>
              <a:rPr lang="en-GB" altLang="en-US" smtClean="0"/>
              <a:t>Practice/Work through Examples</a:t>
            </a:r>
          </a:p>
          <a:p>
            <a:r>
              <a:rPr lang="en-GB" altLang="en-US" smtClean="0"/>
              <a:t>Experiment/Trial-and-Error</a:t>
            </a:r>
          </a:p>
          <a:p>
            <a:r>
              <a:rPr lang="en-GB" altLang="en-US" smtClean="0"/>
              <a:t>Don’t be afraid to make mistakes</a:t>
            </a:r>
          </a:p>
          <a:p>
            <a:r>
              <a:rPr lang="en-GB" altLang="en-US" smtClean="0"/>
              <a:t>Learn by `DOING’ (not just theory)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Questions/Issues</a:t>
            </a:r>
          </a:p>
          <a:p>
            <a:pPr marL="0" indent="0">
              <a:buFontTx/>
              <a:buNone/>
              <a:defRPr/>
            </a:pPr>
            <a:endParaRPr lang="en-GB" dirty="0"/>
          </a:p>
          <a:p>
            <a:pPr marL="400050" lvl="1" indent="0">
              <a:buFont typeface="Wingdings 3" panose="05040102010807070707" pitchFamily="18" charset="2"/>
              <a:buNone/>
              <a:defRPr/>
            </a:pPr>
            <a:r>
              <a:rPr lang="en-GB" dirty="0" smtClean="0"/>
              <a:t>Benjamin </a:t>
            </a:r>
            <a:r>
              <a:rPr lang="en-GB" dirty="0" err="1" smtClean="0"/>
              <a:t>Kenwright</a:t>
            </a:r>
            <a:endParaRPr lang="en-GB" dirty="0" smtClean="0"/>
          </a:p>
          <a:p>
            <a:pPr marL="400050" lvl="1" indent="0">
              <a:buFont typeface="Wingdings 3" panose="05040102010807070707" pitchFamily="18" charset="2"/>
              <a:buNone/>
              <a:defRPr/>
            </a:pPr>
            <a:r>
              <a:rPr lang="en-GB" dirty="0"/>
              <a:t>e</a:t>
            </a:r>
            <a:r>
              <a:rPr lang="en-GB" dirty="0" smtClean="0"/>
              <a:t>mail: bkenwright@ieee.org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Open Door Policy</a:t>
            </a:r>
          </a:p>
          <a:p>
            <a:pPr lvl="1">
              <a:defRPr/>
            </a:pPr>
            <a:r>
              <a:rPr lang="en-GB" dirty="0" smtClean="0"/>
              <a:t>Problems/Help</a:t>
            </a:r>
          </a:p>
          <a:p>
            <a:pPr lvl="1">
              <a:defRPr/>
            </a:pPr>
            <a:r>
              <a:rPr lang="en-GB" dirty="0" smtClean="0"/>
              <a:t>Within Reason</a:t>
            </a:r>
          </a:p>
          <a:p>
            <a:pPr marL="0" indent="0">
              <a:buFontTx/>
              <a:buNone/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Is </a:t>
            </a:r>
            <a:r>
              <a:rPr lang="en-GB" dirty="0" err="1" smtClean="0"/>
              <a:t>Javascript</a:t>
            </a:r>
            <a:r>
              <a:rPr lang="en-GB" dirty="0" smtClean="0"/>
              <a:t> the same as Java?</a:t>
            </a:r>
          </a:p>
          <a:p>
            <a:pPr>
              <a:defRPr/>
            </a:pPr>
            <a:endParaRPr lang="en-GB" dirty="0"/>
          </a:p>
          <a:p>
            <a:pPr marL="514350" indent="-514350">
              <a:buFontTx/>
              <a:buAutoNum type="alphaUcPeriod"/>
              <a:defRPr/>
            </a:pPr>
            <a:r>
              <a:rPr lang="en-GB" dirty="0" smtClean="0"/>
              <a:t>Yes</a:t>
            </a:r>
          </a:p>
          <a:p>
            <a:pPr marL="514350" indent="-514350">
              <a:buFontTx/>
              <a:buAutoNum type="alphaUcPeriod"/>
              <a:defRPr/>
            </a:pPr>
            <a:r>
              <a:rPr lang="en-GB" dirty="0" smtClean="0"/>
              <a:t>No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altLang="en-US" smtClean="0"/>
              <a:t>(B) No</a:t>
            </a:r>
          </a:p>
          <a:p>
            <a:pPr marL="0" indent="0">
              <a:buFontTx/>
              <a:buNone/>
            </a:pPr>
            <a:r>
              <a:rPr lang="en-GB" altLang="en-US" smtClean="0"/>
              <a:t>Java is not to be confused with JavaScript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Today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Getting started with Java</a:t>
            </a:r>
          </a:p>
          <a:p>
            <a:r>
              <a:rPr lang="en-GB" altLang="en-US" smtClean="0"/>
              <a:t>Writing/debugging simple programs</a:t>
            </a:r>
          </a:p>
          <a:p>
            <a:pPr lvl="1"/>
            <a:r>
              <a:rPr lang="en-GB" altLang="en-US" smtClean="0"/>
              <a:t>“Hello World”</a:t>
            </a:r>
          </a:p>
          <a:p>
            <a:r>
              <a:rPr lang="en-GB" altLang="en-US" smtClean="0"/>
              <a:t>IDE (Integrated Development Environment)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Steps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1. Work through Chapter 1</a:t>
            </a:r>
          </a:p>
          <a:p>
            <a:r>
              <a:rPr lang="en-GB" altLang="en-US" smtClean="0"/>
              <a:t>2. Setup Java</a:t>
            </a:r>
          </a:p>
          <a:p>
            <a:r>
              <a:rPr lang="en-GB" altLang="en-US" smtClean="0"/>
              <a:t>3. Compile &amp; Run Simple Java Program</a:t>
            </a:r>
          </a:p>
          <a:p>
            <a:pPr lvl="1"/>
            <a:r>
              <a:rPr lang="en-GB" altLang="en-US" smtClean="0"/>
              <a:t>e.g., Page 12 Introduction to OOP by Daniel Liang</a:t>
            </a:r>
          </a:p>
          <a:p>
            <a:pPr lvl="1"/>
            <a:r>
              <a:rPr lang="en-GB" altLang="en-US" smtClean="0"/>
              <a:t>Command Prompt</a:t>
            </a:r>
          </a:p>
          <a:p>
            <a:r>
              <a:rPr lang="en-GB" altLang="en-US" smtClean="0"/>
              <a:t>4. IDE</a:t>
            </a:r>
          </a:p>
          <a:p>
            <a:pPr lvl="1"/>
            <a:r>
              <a:rPr lang="en-GB" altLang="en-US" smtClean="0"/>
              <a:t>e.g., Eclipse (www.eclipse.org)</a:t>
            </a:r>
            <a:br>
              <a:rPr lang="en-GB" altLang="en-US" smtClean="0"/>
            </a:br>
            <a:r>
              <a:rPr lang="en-GB" altLang="en-US" smtClean="0"/>
              <a:t/>
            </a:r>
            <a:br>
              <a:rPr lang="en-GB" altLang="en-US" smtClean="0"/>
            </a:br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.java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.java files are txt files</a:t>
            </a:r>
          </a:p>
          <a:p>
            <a:pPr lvl="1">
              <a:defRPr/>
            </a:pPr>
            <a:r>
              <a:rPr lang="en-GB" dirty="0" smtClean="0"/>
              <a:t>Edit in any text editor program</a:t>
            </a:r>
          </a:p>
          <a:p>
            <a:pPr>
              <a:defRPr/>
            </a:pPr>
            <a:r>
              <a:rPr lang="en-GB" dirty="0" smtClean="0"/>
              <a:t>Compile .java files to intermediate binary files for that the Java Virtual Machine can execute</a:t>
            </a:r>
          </a:p>
          <a:p>
            <a:pPr lvl="1">
              <a:defRPr/>
            </a:pPr>
            <a:r>
              <a:rPr lang="en-GB" dirty="0" smtClean="0"/>
              <a:t>.java -&gt; .class files</a:t>
            </a:r>
          </a:p>
          <a:p>
            <a:pPr>
              <a:defRPr/>
            </a:pPr>
            <a:r>
              <a:rPr lang="en-GB" dirty="0" smtClean="0"/>
              <a:t>Move to IDE to make it easier to manage your Java projects</a:t>
            </a:r>
          </a:p>
          <a:p>
            <a:pPr lvl="1">
              <a:defRPr/>
            </a:pPr>
            <a:r>
              <a:rPr lang="en-GB" dirty="0" smtClean="0"/>
              <a:t>Intel sense, spell-checking, …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do we mean by Object Orientated Programming?</a:t>
            </a:r>
          </a:p>
          <a:p>
            <a:pPr eaLnBrk="1" hangingPunct="1"/>
            <a:r>
              <a:rPr lang="en-US" altLang="en-US" smtClean="0"/>
              <a:t>Why Java?</a:t>
            </a:r>
          </a:p>
          <a:p>
            <a:pPr eaLnBrk="1" hangingPunct="1"/>
            <a:r>
              <a:rPr lang="en-US" altLang="en-US" smtClean="0"/>
              <a:t>Structure of the Course</a:t>
            </a:r>
          </a:p>
          <a:p>
            <a:pPr eaLnBrk="1" hangingPunct="1"/>
            <a:r>
              <a:rPr lang="en-US" altLang="en-US" smtClean="0"/>
              <a:t>Assessment/Marking</a:t>
            </a:r>
          </a:p>
          <a:p>
            <a:pPr eaLnBrk="1" hangingPunct="1"/>
            <a:r>
              <a:rPr lang="en-US" altLang="en-US" smtClean="0"/>
              <a:t>Today’s Practical</a:t>
            </a:r>
          </a:p>
          <a:p>
            <a:pPr eaLnBrk="1" hangingPunct="1"/>
            <a:r>
              <a:rPr lang="en-US" altLang="en-US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Basics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Class per Java file</a:t>
            </a:r>
          </a:p>
          <a:p>
            <a:r>
              <a:rPr lang="en-GB" altLang="en-US" smtClean="0"/>
              <a:t>Class name must match Java file name</a:t>
            </a:r>
          </a:p>
          <a:p>
            <a:pPr lvl="1"/>
            <a:r>
              <a:rPr lang="en-GB" altLang="en-US" smtClean="0"/>
              <a:t>E.g., class Test  (Test.java)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77863" y="33338"/>
            <a:ext cx="7772400" cy="1143000"/>
          </a:xfrm>
        </p:spPr>
        <p:txBody>
          <a:bodyPr/>
          <a:lstStyle/>
          <a:p>
            <a:r>
              <a:rPr lang="en-GB" altLang="en-US" smtClean="0"/>
              <a:t>Example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76338"/>
            <a:ext cx="8077200" cy="5605462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GB" dirty="0" smtClean="0"/>
              <a:t>What is the output of this program fragment? Read it carefully!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b="1" dirty="0" smtClean="0">
                <a:solidFill>
                  <a:schemeClr val="bg2"/>
                </a:solidFill>
              </a:rPr>
              <a:t>String greet = "Hi";</a:t>
            </a:r>
          </a:p>
          <a:p>
            <a:pPr marL="0" indent="0">
              <a:buFontTx/>
              <a:buNone/>
              <a:defRPr/>
            </a:pPr>
            <a:r>
              <a:rPr lang="en-GB" b="1" dirty="0" smtClean="0">
                <a:solidFill>
                  <a:schemeClr val="bg2"/>
                </a:solidFill>
              </a:rPr>
              <a:t>String name = "Smedley";</a:t>
            </a:r>
          </a:p>
          <a:p>
            <a:pPr marL="0" indent="0">
              <a:buFontTx/>
              <a:buNone/>
              <a:defRPr/>
            </a:pPr>
            <a:r>
              <a:rPr lang="en-GB" b="1" dirty="0" smtClean="0">
                <a:solidFill>
                  <a:schemeClr val="bg2"/>
                </a:solidFill>
              </a:rPr>
              <a:t>String </a:t>
            </a:r>
            <a:r>
              <a:rPr lang="en-GB" b="1" dirty="0" err="1" smtClean="0">
                <a:solidFill>
                  <a:schemeClr val="bg2"/>
                </a:solidFill>
              </a:rPr>
              <a:t>nickName</a:t>
            </a:r>
            <a:r>
              <a:rPr lang="en-GB" b="1" dirty="0" smtClean="0">
                <a:solidFill>
                  <a:schemeClr val="bg2"/>
                </a:solidFill>
              </a:rPr>
              <a:t> = </a:t>
            </a:r>
            <a:r>
              <a:rPr lang="en-GB" b="1" dirty="0" err="1" smtClean="0">
                <a:solidFill>
                  <a:schemeClr val="bg2"/>
                </a:solidFill>
              </a:rPr>
              <a:t>name.substring</a:t>
            </a:r>
            <a:r>
              <a:rPr lang="en-GB" b="1" dirty="0" smtClean="0">
                <a:solidFill>
                  <a:schemeClr val="bg2"/>
                </a:solidFill>
              </a:rPr>
              <a:t>(0,4);</a:t>
            </a:r>
          </a:p>
          <a:p>
            <a:pPr marL="0" indent="0">
              <a:buFontTx/>
              <a:buNone/>
              <a:defRPr/>
            </a:pPr>
            <a:r>
              <a:rPr lang="en-GB" b="1" dirty="0" smtClean="0">
                <a:solidFill>
                  <a:schemeClr val="bg2"/>
                </a:solidFill>
              </a:rPr>
              <a:t>if (</a:t>
            </a:r>
            <a:r>
              <a:rPr lang="en-GB" b="1" dirty="0" err="1" smtClean="0">
                <a:solidFill>
                  <a:schemeClr val="bg2"/>
                </a:solidFill>
              </a:rPr>
              <a:t>nickName</a:t>
            </a:r>
            <a:r>
              <a:rPr lang="en-GB" b="1" dirty="0" smtClean="0">
                <a:solidFill>
                  <a:schemeClr val="bg2"/>
                </a:solidFill>
              </a:rPr>
              <a:t> == </a:t>
            </a:r>
            <a:r>
              <a:rPr lang="en-GB" b="1" dirty="0" err="1" smtClean="0">
                <a:solidFill>
                  <a:schemeClr val="bg2"/>
                </a:solidFill>
              </a:rPr>
              <a:t>name.substring</a:t>
            </a:r>
            <a:r>
              <a:rPr lang="en-GB" b="1" dirty="0" smtClean="0">
                <a:solidFill>
                  <a:schemeClr val="bg2"/>
                </a:solidFill>
              </a:rPr>
              <a:t>(0,4));</a:t>
            </a:r>
          </a:p>
          <a:p>
            <a:pPr marL="0" indent="0">
              <a:buFontTx/>
              <a:buNone/>
              <a:defRPr/>
            </a:pPr>
            <a:r>
              <a:rPr lang="en-GB" b="1" dirty="0" err="1" smtClean="0">
                <a:solidFill>
                  <a:schemeClr val="bg2"/>
                </a:solidFill>
              </a:rPr>
              <a:t>System.out.println</a:t>
            </a:r>
            <a:r>
              <a:rPr lang="en-GB" b="1" dirty="0" smtClean="0">
                <a:solidFill>
                  <a:schemeClr val="bg2"/>
                </a:solidFill>
              </a:rPr>
              <a:t>("has real nickname");</a:t>
            </a:r>
          </a:p>
          <a:p>
            <a:pPr marL="0" indent="0">
              <a:buFontTx/>
              <a:buNone/>
              <a:defRPr/>
            </a:pPr>
            <a:r>
              <a:rPr lang="en-GB" b="1" dirty="0" smtClean="0">
                <a:solidFill>
                  <a:schemeClr val="bg2"/>
                </a:solidFill>
              </a:rPr>
              <a:t>else if (greet + name == greet + </a:t>
            </a:r>
            <a:r>
              <a:rPr lang="en-GB" b="1" dirty="0" err="1" smtClean="0">
                <a:solidFill>
                  <a:schemeClr val="bg2"/>
                </a:solidFill>
              </a:rPr>
              <a:t>nickName</a:t>
            </a:r>
            <a:r>
              <a:rPr lang="en-GB" b="1" dirty="0" smtClean="0">
                <a:solidFill>
                  <a:schemeClr val="bg2"/>
                </a:solidFill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en-GB" b="1" dirty="0" err="1" smtClean="0">
                <a:solidFill>
                  <a:schemeClr val="bg2"/>
                </a:solidFill>
              </a:rPr>
              <a:t>System.out.println</a:t>
            </a:r>
            <a:r>
              <a:rPr lang="en-GB" b="1" dirty="0" smtClean="0">
                <a:solidFill>
                  <a:schemeClr val="bg2"/>
                </a:solidFill>
              </a:rPr>
              <a:t>("no real nickname");</a:t>
            </a:r>
          </a:p>
          <a:p>
            <a:pPr marL="0" indent="0">
              <a:buFontTx/>
              <a:buNone/>
              <a:defRPr/>
            </a:pPr>
            <a:r>
              <a:rPr lang="en-GB" b="1" dirty="0" smtClean="0">
                <a:solidFill>
                  <a:schemeClr val="bg2"/>
                </a:solidFill>
              </a:rPr>
              <a:t>else</a:t>
            </a:r>
          </a:p>
          <a:p>
            <a:pPr marL="0" indent="0">
              <a:buFontTx/>
              <a:buNone/>
              <a:defRPr/>
            </a:pPr>
            <a:r>
              <a:rPr lang="en-GB" b="1" dirty="0" err="1" smtClean="0">
                <a:solidFill>
                  <a:schemeClr val="bg2"/>
                </a:solidFill>
              </a:rPr>
              <a:t>System.out.println</a:t>
            </a:r>
            <a:r>
              <a:rPr lang="en-GB" b="1" dirty="0" smtClean="0">
                <a:solidFill>
                  <a:schemeClr val="bg2"/>
                </a:solidFill>
              </a:rPr>
              <a:t>("hmmm...changed names?");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A. has real nickname</a:t>
            </a:r>
          </a:p>
          <a:p>
            <a:pPr>
              <a:defRPr/>
            </a:pPr>
            <a:r>
              <a:rPr lang="en-GB" dirty="0" smtClean="0"/>
              <a:t>B. no real nickname</a:t>
            </a:r>
          </a:p>
          <a:p>
            <a:pPr>
              <a:defRPr/>
            </a:pPr>
            <a:r>
              <a:rPr lang="en-GB" dirty="0" smtClean="0"/>
              <a:t>C. hmmm...changed names?</a:t>
            </a:r>
          </a:p>
          <a:p>
            <a:pPr>
              <a:defRPr/>
            </a:pPr>
            <a:r>
              <a:rPr lang="en-GB" dirty="0" smtClean="0"/>
              <a:t>D. it's one of the three lines given in A, B, and C above, we can't tell which one without running the program</a:t>
            </a:r>
          </a:p>
          <a:p>
            <a:pPr>
              <a:defRPr/>
            </a:pPr>
            <a:r>
              <a:rPr lang="en-GB" dirty="0" smtClean="0"/>
              <a:t>E. none, because there is at least one compile-time error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E. none, because there is at least one compile-time error</a:t>
            </a:r>
          </a:p>
          <a:p>
            <a:pPr marL="0" indent="0">
              <a:buFontTx/>
              <a:buNone/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 smtClean="0"/>
              <a:t>test.java:22: error: 'else' without 'if'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    else if (greet + name == greet + </a:t>
            </a:r>
            <a:r>
              <a:rPr lang="en-GB" dirty="0" err="1" smtClean="0"/>
              <a:t>nickName</a:t>
            </a:r>
            <a:r>
              <a:rPr lang="en-GB" dirty="0" smtClean="0"/>
              <a:t>)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    ^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1 error</a:t>
            </a:r>
          </a:p>
          <a:p>
            <a:pPr marL="0" indent="0">
              <a:buFontTx/>
              <a:buNone/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Overview of the Course/Plan</a:t>
            </a:r>
          </a:p>
          <a:p>
            <a:r>
              <a:rPr lang="en-GB" altLang="en-US" smtClean="0"/>
              <a:t>Hands-On/Practical</a:t>
            </a:r>
          </a:p>
          <a:p>
            <a:r>
              <a:rPr lang="en-GB" altLang="en-US" smtClean="0"/>
              <a:t>Assessment (Breakdown of Marks)</a:t>
            </a:r>
          </a:p>
          <a:p>
            <a:r>
              <a:rPr lang="en-GB" altLang="en-US" smtClean="0"/>
              <a:t>Self Study (Can’t learn from just attending)</a:t>
            </a:r>
          </a:p>
          <a:p>
            <a:r>
              <a:rPr lang="en-GB" altLang="en-US" smtClean="0"/>
              <a:t>Today is about `Getting Started’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Recommended Reading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5334000" cy="4114800"/>
          </a:xfrm>
        </p:spPr>
        <p:txBody>
          <a:bodyPr/>
          <a:lstStyle/>
          <a:p>
            <a:r>
              <a:rPr lang="en-GB" altLang="en-US" smtClean="0"/>
              <a:t>Introduction to Java Programming by Daniel Liang (Pearson Publishing)</a:t>
            </a:r>
          </a:p>
          <a:p>
            <a:pPr lvl="1"/>
            <a:r>
              <a:rPr lang="en-GB" altLang="en-US" smtClean="0"/>
              <a:t>Ebook Available</a:t>
            </a:r>
          </a:p>
          <a:p>
            <a:pPr lvl="1"/>
            <a:r>
              <a:rPr lang="en-GB" altLang="en-US" sz="2400" smtClean="0"/>
              <a:t>https://zjnu2017.github.io/OOP</a:t>
            </a:r>
          </a:p>
          <a:p>
            <a:endParaRPr lang="en-GB" altLang="en-US" smtClean="0"/>
          </a:p>
          <a:p>
            <a:r>
              <a:rPr lang="en-GB" altLang="en-US" smtClean="0"/>
              <a:t>Chapter 1 &amp; 2</a:t>
            </a:r>
          </a:p>
          <a:p>
            <a:pPr lvl="1"/>
            <a:r>
              <a:rPr lang="en-GB" altLang="en-US" smtClean="0"/>
              <a:t>Read This Week</a:t>
            </a:r>
          </a:p>
        </p:txBody>
      </p:sp>
      <p:pic>
        <p:nvPicPr>
          <p:cNvPr id="1126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390775"/>
            <a:ext cx="227647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Why Java?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Why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7244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dirty="0" smtClean="0"/>
              <a:t>Incredible toolset</a:t>
            </a:r>
          </a:p>
          <a:p>
            <a:pPr lvl="1">
              <a:defRPr/>
            </a:pPr>
            <a:r>
              <a:rPr lang="en-GB" dirty="0" smtClean="0"/>
              <a:t>Large Community</a:t>
            </a:r>
          </a:p>
          <a:p>
            <a:pPr>
              <a:defRPr/>
            </a:pPr>
            <a:r>
              <a:rPr lang="en-GB" dirty="0" smtClean="0"/>
              <a:t>Java is an Object Oriented language</a:t>
            </a:r>
          </a:p>
          <a:p>
            <a:pPr lvl="1">
              <a:defRPr/>
            </a:pPr>
            <a:r>
              <a:rPr lang="en-GB" dirty="0" smtClean="0"/>
              <a:t>internally embraces best practices</a:t>
            </a:r>
          </a:p>
          <a:p>
            <a:pPr lvl="1">
              <a:defRPr/>
            </a:pPr>
            <a:r>
              <a:rPr lang="en-GB" dirty="0"/>
              <a:t>promotes correct </a:t>
            </a:r>
            <a:r>
              <a:rPr lang="en-GB" dirty="0" smtClean="0"/>
              <a:t>usage</a:t>
            </a:r>
          </a:p>
          <a:p>
            <a:pPr>
              <a:defRPr/>
            </a:pPr>
            <a:r>
              <a:rPr lang="en-GB" dirty="0"/>
              <a:t>Ease of </a:t>
            </a:r>
            <a:r>
              <a:rPr lang="en-GB" dirty="0" smtClean="0"/>
              <a:t>learning</a:t>
            </a:r>
          </a:p>
          <a:p>
            <a:pPr lvl="1">
              <a:defRPr/>
            </a:pPr>
            <a:r>
              <a:rPr lang="en-GB" dirty="0"/>
              <a:t>after learning the basics you’ll find that you can easily grab onto more advanced concepts</a:t>
            </a:r>
            <a:endParaRPr lang="en-GB" dirty="0" smtClean="0"/>
          </a:p>
          <a:p>
            <a:pPr>
              <a:defRPr/>
            </a:pPr>
            <a:r>
              <a:rPr lang="en-GB" dirty="0" smtClean="0"/>
              <a:t>Android adoption</a:t>
            </a:r>
          </a:p>
          <a:p>
            <a:pPr>
              <a:defRPr/>
            </a:pPr>
            <a:r>
              <a:rPr lang="en-GB" dirty="0" smtClean="0"/>
              <a:t>Scalable</a:t>
            </a:r>
          </a:p>
          <a:p>
            <a:pPr lvl="1">
              <a:defRPr/>
            </a:pPr>
            <a:r>
              <a:rPr lang="en-GB" dirty="0"/>
              <a:t>Easier to </a:t>
            </a:r>
            <a:r>
              <a:rPr lang="en-GB" dirty="0" smtClean="0"/>
              <a:t>Maintain, Cross-Platform, Optimized Performance</a:t>
            </a:r>
          </a:p>
          <a:p>
            <a:pPr>
              <a:defRPr/>
            </a:pPr>
            <a:r>
              <a:rPr lang="en-GB" dirty="0" smtClean="0"/>
              <a:t>Lots </a:t>
            </a:r>
            <a:r>
              <a:rPr lang="en-GB" dirty="0"/>
              <a:t>of available </a:t>
            </a:r>
            <a:r>
              <a:rPr lang="en-GB" dirty="0" smtClean="0"/>
              <a:t>jobs</a:t>
            </a:r>
          </a:p>
          <a:p>
            <a:pPr>
              <a:defRPr/>
            </a:pPr>
            <a:r>
              <a:rPr lang="en-GB" dirty="0" smtClean="0"/>
              <a:t>…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Why use Object Orientated Programming Techniques?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Why use Object Orientated Programming Techniques?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6482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Sooner rather than later, you’ll have to work with object-oriented code</a:t>
            </a:r>
          </a:p>
          <a:p>
            <a:pPr>
              <a:defRPr/>
            </a:pPr>
            <a:r>
              <a:rPr lang="en-GB" dirty="0" smtClean="0"/>
              <a:t>Modularity</a:t>
            </a:r>
          </a:p>
          <a:p>
            <a:pPr>
              <a:defRPr/>
            </a:pPr>
            <a:r>
              <a:rPr lang="en-GB" dirty="0" smtClean="0"/>
              <a:t>Scalability</a:t>
            </a:r>
          </a:p>
          <a:p>
            <a:pPr>
              <a:defRPr/>
            </a:pPr>
            <a:r>
              <a:rPr lang="en-GB" dirty="0" smtClean="0"/>
              <a:t>Frameworks</a:t>
            </a:r>
          </a:p>
          <a:p>
            <a:pPr>
              <a:defRPr/>
            </a:pPr>
            <a:r>
              <a:rPr lang="en-GB" dirty="0" smtClean="0"/>
              <a:t>Contributing to open source software</a:t>
            </a:r>
          </a:p>
          <a:p>
            <a:pPr>
              <a:defRPr/>
            </a:pPr>
            <a:r>
              <a:rPr lang="en-GB" dirty="0" smtClean="0"/>
              <a:t>Gives you various ways to think and solve problems</a:t>
            </a:r>
          </a:p>
          <a:p>
            <a:pPr>
              <a:defRPr/>
            </a:pPr>
            <a:r>
              <a:rPr lang="en-GB" dirty="0" smtClean="0"/>
              <a:t>More easily translate your programming skills into other Object-Oriented languages</a:t>
            </a:r>
          </a:p>
          <a:p>
            <a:pPr>
              <a:defRPr/>
            </a:pPr>
            <a:r>
              <a:rPr lang="en-GB" dirty="0" smtClean="0"/>
              <a:t>Become a more valuable developer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 programming paradigm is a style, or “way”, of approaching a problem to come up with a solution. </a:t>
            </a:r>
          </a:p>
          <a:p>
            <a:r>
              <a:rPr lang="en-GB" altLang="en-US" b="1" smtClean="0"/>
              <a:t>What are the two main programming paradigms?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Procedural and Object-Oriented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611</Words>
  <Application>Microsoft Office PowerPoint</Application>
  <PresentationFormat>On-screen Show (4:3)</PresentationFormat>
  <Paragraphs>132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Times New Roman</vt:lpstr>
      <vt:lpstr>Arial</vt:lpstr>
      <vt:lpstr>Wingdings 3</vt:lpstr>
      <vt:lpstr>Default Design</vt:lpstr>
      <vt:lpstr>Introduction</vt:lpstr>
      <vt:lpstr>Outline</vt:lpstr>
      <vt:lpstr>Recommended Reading</vt:lpstr>
      <vt:lpstr>Why Java?</vt:lpstr>
      <vt:lpstr>Why Java?</vt:lpstr>
      <vt:lpstr>Why use Object Orientated Programming Techniques?</vt:lpstr>
      <vt:lpstr>Why use Object Orientated Programming Techniques?</vt:lpstr>
      <vt:lpstr>Question</vt:lpstr>
      <vt:lpstr>Answer</vt:lpstr>
      <vt:lpstr>Assessment</vt:lpstr>
      <vt:lpstr>Lessons</vt:lpstr>
      <vt:lpstr>Practicals</vt:lpstr>
      <vt:lpstr>Hands-On</vt:lpstr>
      <vt:lpstr>Contact</vt:lpstr>
      <vt:lpstr>Question</vt:lpstr>
      <vt:lpstr>Answer</vt:lpstr>
      <vt:lpstr>Today</vt:lpstr>
      <vt:lpstr>Steps</vt:lpstr>
      <vt:lpstr>.java files</vt:lpstr>
      <vt:lpstr>Basics</vt:lpstr>
      <vt:lpstr>Example Question</vt:lpstr>
      <vt:lpstr>Answer</vt:lpstr>
      <vt:lpstr>Summary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102</cp:revision>
  <dcterms:created xsi:type="dcterms:W3CDTF">1601-01-01T00:00:00Z</dcterms:created>
  <dcterms:modified xsi:type="dcterms:W3CDTF">2017-10-28T07:18:08Z</dcterms:modified>
</cp:coreProperties>
</file>