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67" r:id="rId2"/>
    <p:sldId id="274" r:id="rId3"/>
    <p:sldId id="307" r:id="rId4"/>
    <p:sldId id="308" r:id="rId5"/>
    <p:sldId id="309" r:id="rId6"/>
    <p:sldId id="310" r:id="rId7"/>
    <p:sldId id="30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76" r:id="rId29"/>
    <p:sldId id="298" r:id="rId30"/>
    <p:sldId id="299" r:id="rId31"/>
    <p:sldId id="300" r:id="rId32"/>
    <p:sldId id="301" r:id="rId33"/>
    <p:sldId id="303" r:id="rId34"/>
    <p:sldId id="304" r:id="rId35"/>
    <p:sldId id="305" r:id="rId36"/>
    <p:sldId id="272" r:id="rId37"/>
    <p:sldId id="311" r:id="rId38"/>
    <p:sldId id="275" r:id="rId39"/>
    <p:sldId id="268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8BBBF"/>
    <a:srgbClr val="8BBABE"/>
    <a:srgbClr val="E62D33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96370559-4B18-4AB6-96BE-797FD8370D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61387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28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A585220-7D9D-4779-84EE-890DDD4B1BCF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71D652B-9423-4342-9C79-21998DB96A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22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AA31BE3-0453-4E93-ABBE-A3DA8BABB5B6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CE1B07E-B5F7-4C29-8AC0-58AD7D6CA5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427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35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589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49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683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6476F73-328A-4303-A0B9-E4E2585AC65B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A52C433-8E0C-43AC-B16F-F449D3EF68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125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78B91FA-C67D-481A-BB22-DCB941A55905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A29E2F2-5646-455C-AAB6-58E6532E2B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011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122EE9D-F9E6-4FE2-A151-77F6E3227DB8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D0AFE78-430D-4B1C-A043-2718029C4A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713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325EFA0-D636-4FBC-A622-4CD35B65E162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B316F7A-9BBE-42B0-8B25-96500DD3A1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707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jnu.xyz/" TargetMode="External"/><Relationship Id="rId2" Type="http://schemas.openxmlformats.org/officeDocument/2006/relationships/hyperlink" Target="https://zjnu2017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zjnu.xyz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zjnu.xyz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Classes &amp; Objects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Programming in Java</a:t>
            </a:r>
          </a:p>
        </p:txBody>
      </p:sp>
      <p:sp>
        <p:nvSpPr>
          <p:cNvPr id="9220" name="TextBox 2"/>
          <p:cNvSpPr txBox="1">
            <a:spLocks noChangeArrowheads="1"/>
          </p:cNvSpPr>
          <p:nvPr/>
        </p:nvSpPr>
        <p:spPr bwMode="auto">
          <a:xfrm>
            <a:off x="3124200" y="4572000"/>
            <a:ext cx="277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 altLang="en-US" smtClean="0"/>
              <a:t>Instance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25146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/>
              <a:t>An </a:t>
            </a:r>
            <a:r>
              <a:rPr lang="en-GB" i="1" dirty="0"/>
              <a:t>instance variable </a:t>
            </a:r>
            <a:r>
              <a:rPr lang="en-GB" dirty="0"/>
              <a:t>is a data declaration in a class. Every object</a:t>
            </a:r>
            <a:br>
              <a:rPr lang="en-GB" dirty="0"/>
            </a:br>
            <a:r>
              <a:rPr lang="en-GB" dirty="0"/>
              <a:t>instantiated from the class has its own version of the instance</a:t>
            </a:r>
            <a:br>
              <a:rPr lang="en-GB" dirty="0"/>
            </a:br>
            <a:r>
              <a:rPr lang="en-GB" dirty="0"/>
              <a:t>variables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1843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595563"/>
            <a:ext cx="49625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4648200"/>
            <a:ext cx="845820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1143000"/>
          </a:xfrm>
        </p:spPr>
        <p:txBody>
          <a:bodyPr/>
          <a:lstStyle/>
          <a:p>
            <a:r>
              <a:rPr lang="en-GB" altLang="en-US" smtClean="0"/>
              <a:t>Methods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24384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GB" dirty="0" smtClean="0"/>
              <a:t>A method is a function or procedure that reads and/or modifies the state of the class</a:t>
            </a:r>
          </a:p>
          <a:p>
            <a:pPr lvl="1">
              <a:defRPr/>
            </a:pPr>
            <a:r>
              <a:rPr lang="en-GB" dirty="0" smtClean="0"/>
              <a:t>A function returns a value (a procedure does not).</a:t>
            </a:r>
          </a:p>
          <a:p>
            <a:pPr lvl="1">
              <a:defRPr/>
            </a:pPr>
            <a:r>
              <a:rPr lang="en-GB" dirty="0" smtClean="0"/>
              <a:t>A procedure has side-effects, e.g., change the state of an object</a:t>
            </a:r>
            <a:endParaRPr lang="en-GB" dirty="0"/>
          </a:p>
        </p:txBody>
      </p:sp>
      <p:pic>
        <p:nvPicPr>
          <p:cNvPr id="1946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65525"/>
            <a:ext cx="7467600" cy="321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55638" y="30163"/>
            <a:ext cx="7772400" cy="1143000"/>
          </a:xfrm>
        </p:spPr>
        <p:txBody>
          <a:bodyPr/>
          <a:lstStyle/>
          <a:p>
            <a:r>
              <a:rPr lang="en-GB" altLang="en-US" smtClean="0"/>
              <a:t>Methods in Java,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56638" cy="29718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GB" dirty="0"/>
              <a:t>All methods have a return </a:t>
            </a:r>
            <a:r>
              <a:rPr lang="en-GB" dirty="0" smtClean="0"/>
              <a:t>type</a:t>
            </a:r>
            <a:endParaRPr lang="en-GB" dirty="0"/>
          </a:p>
          <a:p>
            <a:pPr lvl="1">
              <a:defRPr/>
            </a:pPr>
            <a:r>
              <a:rPr lang="en-GB" dirty="0" smtClean="0"/>
              <a:t>void </a:t>
            </a:r>
            <a:r>
              <a:rPr lang="en-GB" dirty="0"/>
              <a:t>for </a:t>
            </a:r>
            <a:r>
              <a:rPr lang="en-GB" dirty="0" smtClean="0"/>
              <a:t>procedures</a:t>
            </a:r>
            <a:endParaRPr lang="en-GB" dirty="0"/>
          </a:p>
          <a:p>
            <a:pPr lvl="1">
              <a:defRPr/>
            </a:pPr>
            <a:r>
              <a:rPr lang="en-GB" dirty="0" smtClean="0"/>
              <a:t>A </a:t>
            </a:r>
            <a:r>
              <a:rPr lang="en-GB" dirty="0"/>
              <a:t>primitive data type or a class for </a:t>
            </a:r>
            <a:r>
              <a:rPr lang="en-GB" dirty="0" smtClean="0"/>
              <a:t>functions</a:t>
            </a:r>
            <a:endParaRPr lang="en-GB" dirty="0"/>
          </a:p>
          <a:p>
            <a:pPr>
              <a:defRPr/>
            </a:pPr>
            <a:r>
              <a:rPr lang="en-GB" dirty="0" smtClean="0"/>
              <a:t>The </a:t>
            </a:r>
            <a:r>
              <a:rPr lang="en-GB" dirty="0"/>
              <a:t>return </a:t>
            </a:r>
            <a:r>
              <a:rPr lang="en-GB" dirty="0" smtClean="0"/>
              <a:t>value</a:t>
            </a:r>
            <a:endParaRPr lang="en-GB" dirty="0"/>
          </a:p>
          <a:p>
            <a:pPr lvl="1">
              <a:defRPr/>
            </a:pPr>
            <a:r>
              <a:rPr lang="en-GB" dirty="0" smtClean="0"/>
              <a:t>Return </a:t>
            </a:r>
            <a:r>
              <a:rPr lang="en-GB" dirty="0"/>
              <a:t>stop the execution of a method and jumps </a:t>
            </a:r>
            <a:r>
              <a:rPr lang="en-GB" dirty="0" smtClean="0"/>
              <a:t>out</a:t>
            </a:r>
            <a:endParaRPr lang="en-GB" dirty="0"/>
          </a:p>
          <a:p>
            <a:pPr lvl="1">
              <a:defRPr/>
            </a:pPr>
            <a:r>
              <a:rPr lang="en-GB" dirty="0" smtClean="0"/>
              <a:t>Return </a:t>
            </a:r>
            <a:r>
              <a:rPr lang="en-GB" dirty="0"/>
              <a:t>can be specified with or without an </a:t>
            </a:r>
            <a:r>
              <a:rPr lang="en-GB" dirty="0" smtClean="0"/>
              <a:t>expression</a:t>
            </a:r>
            <a:endParaRPr lang="en-GB" dirty="0"/>
          </a:p>
          <a:p>
            <a:pPr>
              <a:defRPr/>
            </a:pPr>
            <a:r>
              <a:rPr lang="en-GB" dirty="0" smtClean="0"/>
              <a:t>Parameter </a:t>
            </a:r>
            <a:r>
              <a:rPr lang="en-GB" dirty="0"/>
              <a:t>are </a:t>
            </a:r>
            <a:r>
              <a:rPr lang="en-GB" dirty="0" smtClean="0"/>
              <a:t>pass-by-value</a:t>
            </a:r>
            <a:endParaRPr lang="en-GB" dirty="0"/>
          </a:p>
          <a:p>
            <a:pPr lvl="1">
              <a:defRPr/>
            </a:pPr>
            <a:r>
              <a:rPr lang="en-GB" dirty="0" smtClean="0"/>
              <a:t>Class </a:t>
            </a:r>
            <a:r>
              <a:rPr lang="en-GB" dirty="0"/>
              <a:t>parameter are passed as a </a:t>
            </a:r>
            <a:r>
              <a:rPr lang="en-GB" dirty="0" smtClean="0"/>
              <a:t>reference</a:t>
            </a:r>
            <a:endParaRPr lang="en-GB" dirty="0"/>
          </a:p>
        </p:txBody>
      </p:sp>
      <p:pic>
        <p:nvPicPr>
          <p:cNvPr id="2048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4238625"/>
            <a:ext cx="89916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685800" y="30163"/>
            <a:ext cx="7772400" cy="1143000"/>
          </a:xfrm>
        </p:spPr>
        <p:txBody>
          <a:bodyPr/>
          <a:lstStyle/>
          <a:p>
            <a:r>
              <a:rPr lang="en-GB" altLang="en-US" smtClean="0"/>
              <a:t>Methods in Java, Example</a:t>
            </a:r>
          </a:p>
        </p:txBody>
      </p:sp>
      <p:pic>
        <p:nvPicPr>
          <p:cNvPr id="2150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63" y="1143000"/>
            <a:ext cx="7491412" cy="55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19100" y="15875"/>
            <a:ext cx="8305800" cy="1143000"/>
          </a:xfrm>
        </p:spPr>
        <p:txBody>
          <a:bodyPr/>
          <a:lstStyle/>
          <a:p>
            <a:r>
              <a:rPr lang="en-GB" altLang="en-US" smtClean="0"/>
              <a:t>Methods in Java, Example, cont.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4114800"/>
          </a:xfrm>
        </p:spPr>
        <p:txBody>
          <a:bodyPr/>
          <a:lstStyle/>
          <a:p>
            <a:r>
              <a:rPr lang="en-GB" altLang="en-US" smtClean="0"/>
              <a:t>What is wrong here?</a:t>
            </a:r>
          </a:p>
        </p:txBody>
      </p:sp>
      <p:pic>
        <p:nvPicPr>
          <p:cNvPr id="2253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817688"/>
            <a:ext cx="8610600" cy="481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>
                <a:solidFill>
                  <a:srgbClr val="FF0000"/>
                </a:solidFill>
              </a:rPr>
              <a:t>Ambiguous</a:t>
            </a:r>
            <a:r>
              <a:rPr lang="en-GB" altLang="en-US" smtClean="0"/>
              <a:t> function overloading (only different by return type)</a:t>
            </a:r>
          </a:p>
          <a:p>
            <a:pPr lvl="1"/>
            <a:r>
              <a:rPr lang="en-GB" altLang="en-US" b="1" smtClean="0">
                <a:solidFill>
                  <a:srgbClr val="FF0000"/>
                </a:solidFill>
              </a:rPr>
              <a:t>int salesPrice()</a:t>
            </a:r>
          </a:p>
          <a:p>
            <a:pPr lvl="1"/>
            <a:r>
              <a:rPr lang="en-GB" altLang="en-US" b="1" smtClean="0">
                <a:solidFill>
                  <a:srgbClr val="FF0000"/>
                </a:solidFill>
              </a:rPr>
              <a:t>double salesPrice()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altLang="en-US" smtClean="0"/>
              <a:t>Scope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r>
              <a:rPr lang="en-GB" altLang="en-US" smtClean="0"/>
              <a:t>The redefinition of x in scope 2 is allowed in C/C++</a:t>
            </a:r>
          </a:p>
        </p:txBody>
      </p:sp>
      <p:pic>
        <p:nvPicPr>
          <p:cNvPr id="2458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90800"/>
            <a:ext cx="8686800" cy="377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1143000"/>
          </a:xfrm>
        </p:spPr>
        <p:txBody>
          <a:bodyPr/>
          <a:lstStyle/>
          <a:p>
            <a:r>
              <a:rPr lang="en-GB" altLang="en-US" smtClean="0"/>
              <a:t>Object Creation in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8077200" cy="48006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 smtClean="0"/>
              <a:t> Object can be created by</a:t>
            </a:r>
          </a:p>
          <a:p>
            <a:pPr lvl="1">
              <a:defRPr/>
            </a:pPr>
            <a:r>
              <a:rPr lang="en-GB" dirty="0" smtClean="0"/>
              <a:t>Instantiating a class</a:t>
            </a:r>
          </a:p>
          <a:p>
            <a:pPr lvl="1">
              <a:defRPr/>
            </a:pPr>
            <a:r>
              <a:rPr lang="en-GB" dirty="0" smtClean="0"/>
              <a:t>Copying an existing object</a:t>
            </a:r>
          </a:p>
          <a:p>
            <a:pPr>
              <a:defRPr/>
            </a:pPr>
            <a:r>
              <a:rPr lang="en-GB" dirty="0" smtClean="0"/>
              <a:t>Instantiating</a:t>
            </a:r>
          </a:p>
          <a:p>
            <a:pPr lvl="1">
              <a:defRPr/>
            </a:pPr>
            <a:r>
              <a:rPr lang="en-GB" i="1" dirty="0" smtClean="0">
                <a:solidFill>
                  <a:srgbClr val="FF0000"/>
                </a:solidFill>
              </a:rPr>
              <a:t>Static</a:t>
            </a:r>
            <a:r>
              <a:rPr lang="en-GB" dirty="0" smtClean="0"/>
              <a:t>: Objects are constructed and destructed at the same time as the surrounding object.</a:t>
            </a:r>
          </a:p>
          <a:p>
            <a:pPr lvl="1">
              <a:defRPr/>
            </a:pPr>
            <a:r>
              <a:rPr lang="en-GB" i="1" dirty="0" smtClean="0">
                <a:solidFill>
                  <a:srgbClr val="FF0000"/>
                </a:solidFill>
              </a:rPr>
              <a:t>Dynamic</a:t>
            </a:r>
            <a:r>
              <a:rPr lang="en-GB" dirty="0" smtClean="0"/>
              <a:t>: Objects are created by executing a specific command.</a:t>
            </a:r>
          </a:p>
          <a:p>
            <a:pPr>
              <a:defRPr/>
            </a:pPr>
            <a:r>
              <a:rPr lang="en-GB" dirty="0" smtClean="0"/>
              <a:t>Copying</a:t>
            </a:r>
          </a:p>
          <a:p>
            <a:pPr lvl="1">
              <a:defRPr/>
            </a:pPr>
            <a:r>
              <a:rPr lang="en-GB" dirty="0" smtClean="0"/>
              <a:t>Often called </a:t>
            </a:r>
            <a:r>
              <a:rPr lang="en-GB" i="1" dirty="0" smtClean="0">
                <a:solidFill>
                  <a:srgbClr val="FF0000"/>
                </a:solidFill>
              </a:rPr>
              <a:t>cloning</a:t>
            </a:r>
            <a:endParaRPr lang="en-GB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altLang="en-US" smtClean="0"/>
              <a:t>Object Destruction in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4102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Object can be destructed in two way</a:t>
            </a:r>
          </a:p>
          <a:p>
            <a:pPr lvl="1">
              <a:defRPr/>
            </a:pPr>
            <a:r>
              <a:rPr lang="en-GB" dirty="0" smtClean="0"/>
              <a:t>Explicit, e.g., by calling a special method or operator (C++).</a:t>
            </a:r>
          </a:p>
          <a:p>
            <a:pPr lvl="1">
              <a:defRPr/>
            </a:pPr>
            <a:r>
              <a:rPr lang="en-GB" dirty="0" smtClean="0"/>
              <a:t>Implicit, when the object is no longer needed by the program (Java)</a:t>
            </a:r>
          </a:p>
          <a:p>
            <a:pPr>
              <a:defRPr/>
            </a:pPr>
            <a:r>
              <a:rPr lang="en-GB" dirty="0" smtClean="0"/>
              <a:t>Explicit</a:t>
            </a:r>
          </a:p>
          <a:p>
            <a:pPr lvl="1">
              <a:defRPr/>
            </a:pPr>
            <a:r>
              <a:rPr lang="en-GB" dirty="0" smtClean="0"/>
              <a:t>An object in use can be destructed.</a:t>
            </a:r>
          </a:p>
          <a:p>
            <a:pPr lvl="1">
              <a:defRPr/>
            </a:pPr>
            <a:r>
              <a:rPr lang="en-GB" dirty="0" smtClean="0"/>
              <a:t>Not handling destruction can cause memory leaks.</a:t>
            </a:r>
          </a:p>
          <a:p>
            <a:pPr>
              <a:defRPr/>
            </a:pPr>
            <a:r>
              <a:rPr lang="en-GB" dirty="0" smtClean="0"/>
              <a:t>Implicit</a:t>
            </a:r>
          </a:p>
          <a:p>
            <a:pPr lvl="1">
              <a:defRPr/>
            </a:pPr>
            <a:r>
              <a:rPr lang="en-GB" dirty="0" smtClean="0"/>
              <a:t>Objects are destructed automatically by a garbage collector</a:t>
            </a:r>
          </a:p>
          <a:p>
            <a:pPr lvl="1">
              <a:defRPr/>
            </a:pPr>
            <a:r>
              <a:rPr lang="en-GB" dirty="0" smtClean="0"/>
              <a:t>There is a performance overhead in starting the garbage collector</a:t>
            </a:r>
          </a:p>
          <a:p>
            <a:pPr lvl="1">
              <a:defRPr/>
            </a:pPr>
            <a:r>
              <a:rPr lang="en-GB" dirty="0" smtClean="0"/>
              <a:t>There is a scheduling problem in when to start the garbage collector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GB" altLang="en-US" smtClean="0"/>
              <a:t>Object Creation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7912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 err="1" smtClean="0"/>
              <a:t>Instantiazion</a:t>
            </a:r>
            <a:r>
              <a:rPr lang="en-GB" dirty="0" smtClean="0"/>
              <a:t>: A process where storage is allocated for an “empty” object.</a:t>
            </a:r>
          </a:p>
          <a:p>
            <a:pPr>
              <a:defRPr/>
            </a:pPr>
            <a:r>
              <a:rPr lang="en-GB" dirty="0" smtClean="0"/>
              <a:t>Initialization: A process where instances variables are assigned a start value.</a:t>
            </a:r>
          </a:p>
          <a:p>
            <a:pPr>
              <a:defRPr/>
            </a:pPr>
            <a:r>
              <a:rPr lang="en-GB" dirty="0" smtClean="0"/>
              <a:t>Dynamic </a:t>
            </a:r>
            <a:r>
              <a:rPr lang="en-GB" dirty="0" err="1" smtClean="0"/>
              <a:t>instantiazion</a:t>
            </a:r>
            <a:r>
              <a:rPr lang="en-GB" dirty="0" smtClean="0"/>
              <a:t> in Java by calling the </a:t>
            </a:r>
            <a:r>
              <a:rPr lang="en-GB" i="1" dirty="0" smtClean="0">
                <a:solidFill>
                  <a:srgbClr val="FF0000"/>
                </a:solidFill>
              </a:rPr>
              <a:t>new</a:t>
            </a:r>
            <a:r>
              <a:rPr lang="en-GB" dirty="0" smtClean="0"/>
              <a:t> operator</a:t>
            </a:r>
          </a:p>
          <a:p>
            <a:pPr>
              <a:defRPr/>
            </a:pPr>
            <a:r>
              <a:rPr lang="en-GB" dirty="0" smtClean="0"/>
              <a:t>Static </a:t>
            </a:r>
            <a:r>
              <a:rPr lang="en-GB" dirty="0" err="1" smtClean="0"/>
              <a:t>instantiazion</a:t>
            </a:r>
            <a:r>
              <a:rPr lang="en-GB" dirty="0" smtClean="0"/>
              <a:t> is not supported in Java.</a:t>
            </a:r>
          </a:p>
          <a:p>
            <a:pPr>
              <a:defRPr/>
            </a:pPr>
            <a:r>
              <a:rPr lang="en-GB" dirty="0" smtClean="0"/>
              <a:t>Cloning implemented in Java via the method </a:t>
            </a:r>
            <a:r>
              <a:rPr lang="en-GB" i="1" dirty="0" smtClean="0">
                <a:solidFill>
                  <a:srgbClr val="FF0000"/>
                </a:solidFill>
              </a:rPr>
              <a:t>clone()</a:t>
            </a:r>
            <a:r>
              <a:rPr lang="en-GB" dirty="0" smtClean="0"/>
              <a:t> in class </a:t>
            </a:r>
          </a:p>
          <a:p>
            <a:pPr lvl="1">
              <a:defRPr/>
            </a:pPr>
            <a:r>
              <a:rPr lang="en-GB" dirty="0" err="1" smtClean="0"/>
              <a:t>java.lang.Object</a:t>
            </a:r>
            <a:endParaRPr lang="en-GB" dirty="0" smtClean="0"/>
          </a:p>
          <a:p>
            <a:pPr>
              <a:defRPr/>
            </a:pPr>
            <a:r>
              <a:rPr lang="en-GB" dirty="0" smtClean="0"/>
              <a:t>Initialization is done in constructors in Java</a:t>
            </a:r>
          </a:p>
          <a:p>
            <a:pPr lvl="1">
              <a:defRPr/>
            </a:pPr>
            <a:r>
              <a:rPr lang="en-GB" dirty="0" smtClean="0"/>
              <a:t>Very similar to the way it is done in C++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smtClean="0"/>
              <a:t>Review </a:t>
            </a:r>
          </a:p>
          <a:p>
            <a:pPr eaLnBrk="1" hangingPunct="1"/>
            <a:r>
              <a:rPr lang="en-US" altLang="en-US" smtClean="0"/>
              <a:t>Submissions/Quizzes</a:t>
            </a:r>
          </a:p>
          <a:p>
            <a:pPr eaLnBrk="1" hangingPunct="1"/>
            <a:r>
              <a:rPr lang="en-US" altLang="en-US" smtClean="0"/>
              <a:t>Object Orientated Concepts</a:t>
            </a:r>
          </a:p>
          <a:p>
            <a:pPr lvl="1" eaLnBrk="1" hangingPunct="1"/>
            <a:r>
              <a:rPr lang="en-US" altLang="en-US" smtClean="0"/>
              <a:t>Classes, Methods, Overloading, Object Creation, Equality, ...</a:t>
            </a:r>
          </a:p>
          <a:p>
            <a:pPr eaLnBrk="1" hangingPunct="1"/>
            <a:r>
              <a:rPr lang="en-US" altLang="en-US" smtClean="0"/>
              <a:t>Today’s Practical</a:t>
            </a:r>
          </a:p>
          <a:p>
            <a:pPr eaLnBrk="1" hangingPunct="1"/>
            <a:r>
              <a:rPr lang="en-US" altLang="en-US" smtClean="0"/>
              <a:t>Review/Discussion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GB" altLang="en-US" smtClean="0"/>
              <a:t>Object Destruction in Java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8305800" cy="5867400"/>
          </a:xfrm>
        </p:spPr>
        <p:txBody>
          <a:bodyPr/>
          <a:lstStyle/>
          <a:p>
            <a:r>
              <a:rPr lang="en-GB" altLang="en-US" smtClean="0"/>
              <a:t> Object destruction in Java is implicit an done via a garbage collector.</a:t>
            </a:r>
          </a:p>
          <a:p>
            <a:pPr lvl="1"/>
            <a:r>
              <a:rPr lang="en-GB" altLang="en-US" smtClean="0"/>
              <a:t>Can be called explicitly via </a:t>
            </a:r>
            <a:r>
              <a:rPr lang="en-GB" altLang="en-US" i="1" smtClean="0">
                <a:solidFill>
                  <a:srgbClr val="FF0000"/>
                </a:solidFill>
              </a:rPr>
              <a:t>System.gc()</a:t>
            </a:r>
          </a:p>
          <a:p>
            <a:r>
              <a:rPr lang="en-GB" altLang="en-US" smtClean="0"/>
              <a:t>A special method finalize is called immediately before garbage collection.</a:t>
            </a:r>
          </a:p>
          <a:p>
            <a:pPr lvl="1"/>
            <a:r>
              <a:rPr lang="en-GB" altLang="en-US" smtClean="0"/>
              <a:t>Method in class Object, that can be redefined.</a:t>
            </a:r>
          </a:p>
          <a:p>
            <a:pPr lvl="1"/>
            <a:r>
              <a:rPr lang="en-GB" altLang="en-US" smtClean="0"/>
              <a:t>Takes no parameters and returns void.</a:t>
            </a:r>
          </a:p>
          <a:p>
            <a:pPr lvl="1"/>
            <a:r>
              <a:rPr lang="en-GB" altLang="en-US" smtClean="0"/>
              <a:t>Used for releasing resources, e.g., close file handles.</a:t>
            </a:r>
          </a:p>
          <a:p>
            <a:pPr lvl="1"/>
            <a:r>
              <a:rPr lang="en-GB" altLang="en-US" smtClean="0"/>
              <a:t>Rarely necessary, e.g., “dead-conditions” for error detection purposes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701675" y="-30163"/>
            <a:ext cx="7772400" cy="1143001"/>
          </a:xfrm>
        </p:spPr>
        <p:txBody>
          <a:bodyPr/>
          <a:lstStyle/>
          <a:p>
            <a:r>
              <a:rPr lang="en-GB" altLang="en-US" smtClean="0"/>
              <a:t>Objects and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12838"/>
            <a:ext cx="8305800" cy="3611562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dirty="0" smtClean="0"/>
              <a:t>Variables of non-primitive types that are </a:t>
            </a:r>
            <a:r>
              <a:rPr lang="en-GB" dirty="0" smtClean="0">
                <a:solidFill>
                  <a:srgbClr val="FF0000"/>
                </a:solidFill>
              </a:rPr>
              <a:t>not initialized</a:t>
            </a:r>
            <a:r>
              <a:rPr lang="en-GB" dirty="0" smtClean="0"/>
              <a:t> have the special value </a:t>
            </a:r>
            <a:r>
              <a:rPr lang="en-GB" b="1" dirty="0" smtClean="0">
                <a:solidFill>
                  <a:srgbClr val="FF0000"/>
                </a:solidFill>
              </a:rPr>
              <a:t>null</a:t>
            </a:r>
            <a:r>
              <a:rPr lang="en-GB" dirty="0" smtClean="0"/>
              <a:t>.</a:t>
            </a:r>
          </a:p>
          <a:p>
            <a:pPr lvl="1">
              <a:defRPr/>
            </a:pPr>
            <a:r>
              <a:rPr lang="en-GB" dirty="0" smtClean="0"/>
              <a:t>Test: var1 == null</a:t>
            </a:r>
          </a:p>
          <a:p>
            <a:pPr lvl="1">
              <a:defRPr/>
            </a:pPr>
            <a:r>
              <a:rPr lang="en-GB" dirty="0" smtClean="0"/>
              <a:t>Assignment: var2 = null</a:t>
            </a:r>
          </a:p>
          <a:p>
            <a:pPr>
              <a:defRPr/>
            </a:pPr>
            <a:r>
              <a:rPr lang="en-GB" dirty="0" smtClean="0"/>
              <a:t>Object have identity but no name,</a:t>
            </a:r>
          </a:p>
          <a:p>
            <a:pPr lvl="1">
              <a:defRPr/>
            </a:pPr>
            <a:r>
              <a:rPr lang="en-GB" dirty="0" smtClean="0"/>
              <a:t>i.e., not possible to identify an object O1 by the name of the variable referring to O1.</a:t>
            </a:r>
          </a:p>
          <a:p>
            <a:pPr>
              <a:defRPr/>
            </a:pPr>
            <a:r>
              <a:rPr lang="en-GB" dirty="0" smtClean="0"/>
              <a:t>Aliasing: Many variables referring to the same object</a:t>
            </a:r>
            <a:endParaRPr lang="en-GB" dirty="0"/>
          </a:p>
        </p:txBody>
      </p:sp>
      <p:pic>
        <p:nvPicPr>
          <p:cNvPr id="2970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4851400"/>
            <a:ext cx="7696200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 altLang="en-US" smtClean="0"/>
              <a:t>Constructors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57150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GB" dirty="0" smtClean="0"/>
              <a:t>A constructor is a special method where the instance variables of a newly created object are initialized with “reasonable” start values.</a:t>
            </a:r>
          </a:p>
          <a:p>
            <a:pPr>
              <a:defRPr/>
            </a:pPr>
            <a:r>
              <a:rPr lang="en-GB" dirty="0" smtClean="0"/>
              <a:t>A class must have a constructor</a:t>
            </a:r>
          </a:p>
          <a:p>
            <a:pPr lvl="1">
              <a:defRPr/>
            </a:pPr>
            <a:r>
              <a:rPr lang="en-GB" dirty="0" smtClean="0"/>
              <a:t>A default is provided implicitly (no-</a:t>
            </a:r>
            <a:r>
              <a:rPr lang="en-GB" dirty="0" err="1" smtClean="0"/>
              <a:t>arg</a:t>
            </a:r>
            <a:r>
              <a:rPr lang="en-GB" dirty="0" smtClean="0"/>
              <a:t> constructor).</a:t>
            </a:r>
          </a:p>
          <a:p>
            <a:pPr>
              <a:defRPr/>
            </a:pPr>
            <a:r>
              <a:rPr lang="en-GB" dirty="0" smtClean="0"/>
              <a:t>A constructor must have the same name as the class.</a:t>
            </a:r>
          </a:p>
          <a:p>
            <a:pPr>
              <a:defRPr/>
            </a:pPr>
            <a:r>
              <a:rPr lang="en-GB" dirty="0" smtClean="0"/>
              <a:t>A constructor has no return value.</a:t>
            </a:r>
          </a:p>
          <a:p>
            <a:pPr lvl="1">
              <a:defRPr/>
            </a:pPr>
            <a:r>
              <a:rPr lang="en-GB" dirty="0" smtClean="0"/>
              <a:t>That's why it is as special method</a:t>
            </a:r>
          </a:p>
          <a:p>
            <a:pPr>
              <a:defRPr/>
            </a:pPr>
            <a:r>
              <a:rPr lang="en-GB" dirty="0" smtClean="0"/>
              <a:t>A constructor can be overloaded.</a:t>
            </a:r>
          </a:p>
          <a:p>
            <a:pPr>
              <a:defRPr/>
            </a:pPr>
            <a:r>
              <a:rPr lang="en-GB" dirty="0" smtClean="0"/>
              <a:t>A constructor can call other methods (but not vice-versa).</a:t>
            </a:r>
          </a:p>
          <a:p>
            <a:pPr>
              <a:defRPr/>
            </a:pPr>
            <a:r>
              <a:rPr lang="en-GB" dirty="0" smtClean="0"/>
              <a:t>A constructor can call other constructors (via this)</a:t>
            </a:r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85800" y="198438"/>
            <a:ext cx="7772400" cy="1143000"/>
          </a:xfrm>
        </p:spPr>
        <p:txBody>
          <a:bodyPr/>
          <a:lstStyle/>
          <a:p>
            <a:r>
              <a:rPr lang="en-GB" altLang="en-US" smtClean="0"/>
              <a:t>Constructors in Java,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153400" cy="16764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GB" dirty="0"/>
              <a:t>Every class should have a programmer defined constructor, </a:t>
            </a:r>
            <a:r>
              <a:rPr lang="en-GB" dirty="0" smtClean="0"/>
              <a:t>that </a:t>
            </a:r>
            <a:r>
              <a:rPr lang="en-GB" b="1" dirty="0" smtClean="0">
                <a:solidFill>
                  <a:srgbClr val="FF0000"/>
                </a:solidFill>
              </a:rPr>
              <a:t>explicitly</a:t>
            </a:r>
            <a:r>
              <a:rPr lang="en-GB" dirty="0" smtClean="0"/>
              <a:t> </a:t>
            </a:r>
            <a:r>
              <a:rPr lang="en-GB" dirty="0"/>
              <a:t>guarantees </a:t>
            </a:r>
            <a:r>
              <a:rPr lang="en-GB" dirty="0">
                <a:solidFill>
                  <a:srgbClr val="FF0000"/>
                </a:solidFill>
              </a:rPr>
              <a:t>correct</a:t>
            </a:r>
            <a:r>
              <a:rPr lang="en-GB" dirty="0"/>
              <a:t> initialization of new objects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3174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65388"/>
            <a:ext cx="6929438" cy="437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610600" cy="1143000"/>
          </a:xfrm>
        </p:spPr>
        <p:txBody>
          <a:bodyPr/>
          <a:lstStyle/>
          <a:p>
            <a:r>
              <a:rPr lang="en-GB" altLang="en-US" smtClean="0"/>
              <a:t>Constructors and Cloning in Java</a:t>
            </a:r>
          </a:p>
        </p:txBody>
      </p:sp>
      <p:pic>
        <p:nvPicPr>
          <p:cNvPr id="3277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8" y="1295400"/>
            <a:ext cx="7985125" cy="534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Constructor Initialization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3379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8392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33825"/>
            <a:ext cx="594360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Constructor vs. Method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altLang="en-US" smtClean="0"/>
              <a:t>Constructor vs.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486400"/>
          </a:xfrm>
        </p:spPr>
        <p:txBody>
          <a:bodyPr>
            <a:normAutofit fontScale="85000" lnSpcReduction="20000"/>
          </a:bodyPr>
          <a:lstStyle/>
          <a:p>
            <a:pPr marL="0" indent="0">
              <a:buFontTx/>
              <a:buNone/>
              <a:defRPr/>
            </a:pPr>
            <a:r>
              <a:rPr lang="en-GB" b="1" dirty="0" smtClean="0">
                <a:solidFill>
                  <a:srgbClr val="FF0000"/>
                </a:solidFill>
              </a:rPr>
              <a:t>Similarities</a:t>
            </a:r>
          </a:p>
          <a:p>
            <a:pPr>
              <a:defRPr/>
            </a:pPr>
            <a:r>
              <a:rPr lang="en-GB" dirty="0" smtClean="0"/>
              <a:t>Can take arguments</a:t>
            </a:r>
          </a:p>
          <a:p>
            <a:pPr lvl="1">
              <a:defRPr/>
            </a:pPr>
            <a:r>
              <a:rPr lang="en-GB" dirty="0" smtClean="0"/>
              <a:t>all pass-by-value</a:t>
            </a:r>
          </a:p>
          <a:p>
            <a:pPr>
              <a:defRPr/>
            </a:pPr>
            <a:r>
              <a:rPr lang="en-GB" dirty="0" smtClean="0"/>
              <a:t>Can be overloaded</a:t>
            </a:r>
          </a:p>
          <a:p>
            <a:pPr>
              <a:defRPr/>
            </a:pPr>
            <a:r>
              <a:rPr lang="en-GB" dirty="0" smtClean="0"/>
              <a:t>Access modifiers can be specified (e.g., private or public)</a:t>
            </a:r>
          </a:p>
          <a:p>
            <a:pPr>
              <a:defRPr/>
            </a:pPr>
            <a:r>
              <a:rPr lang="en-GB" dirty="0" smtClean="0"/>
              <a:t>Can be final (covered later)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0" y="1066800"/>
            <a:ext cx="4572000" cy="5638800"/>
          </a:xfrm>
        </p:spPr>
        <p:txBody>
          <a:bodyPr>
            <a:normAutofit fontScale="85000" lnSpcReduction="20000"/>
          </a:bodyPr>
          <a:lstStyle/>
          <a:p>
            <a:pPr marL="0" indent="0">
              <a:buFontTx/>
              <a:buNone/>
              <a:defRPr/>
            </a:pPr>
            <a:r>
              <a:rPr lang="en-GB" b="1" dirty="0" err="1" smtClean="0">
                <a:solidFill>
                  <a:srgbClr val="FF0000"/>
                </a:solidFill>
              </a:rPr>
              <a:t>Dissimilarties</a:t>
            </a:r>
            <a:endParaRPr lang="en-GB" b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GB" dirty="0" smtClean="0"/>
              <a:t>Has </a:t>
            </a:r>
            <a:r>
              <a:rPr lang="en-GB" dirty="0"/>
              <a:t>fixed name (same as </a:t>
            </a:r>
            <a:r>
              <a:rPr lang="en-GB" dirty="0" smtClean="0"/>
              <a:t>the class)</a:t>
            </a:r>
            <a:endParaRPr lang="en-GB" dirty="0"/>
          </a:p>
          <a:p>
            <a:pPr>
              <a:defRPr/>
            </a:pPr>
            <a:r>
              <a:rPr lang="en-GB" dirty="0" smtClean="0"/>
              <a:t>No </a:t>
            </a:r>
            <a:r>
              <a:rPr lang="en-GB" dirty="0"/>
              <a:t>return </a:t>
            </a:r>
            <a:r>
              <a:rPr lang="en-GB" dirty="0" smtClean="0"/>
              <a:t>value</a:t>
            </a:r>
            <a:endParaRPr lang="en-GB" dirty="0"/>
          </a:p>
          <a:p>
            <a:pPr lvl="1">
              <a:defRPr/>
            </a:pPr>
            <a:r>
              <a:rPr lang="en-GB" dirty="0" smtClean="0"/>
              <a:t>“returns</a:t>
            </a:r>
            <a:r>
              <a:rPr lang="en-GB" dirty="0"/>
              <a:t>” a reference to </a:t>
            </a:r>
            <a:r>
              <a:rPr lang="en-GB" dirty="0" smtClean="0"/>
              <a:t>object</a:t>
            </a:r>
            <a:endParaRPr lang="en-GB" dirty="0"/>
          </a:p>
          <a:p>
            <a:pPr>
              <a:defRPr/>
            </a:pPr>
            <a:r>
              <a:rPr lang="en-GB" dirty="0" smtClean="0"/>
              <a:t>Special </a:t>
            </a:r>
            <a:r>
              <a:rPr lang="en-GB" dirty="0"/>
              <a:t>call via new </a:t>
            </a:r>
            <a:r>
              <a:rPr lang="en-GB" dirty="0" smtClean="0"/>
              <a:t>operator</a:t>
            </a:r>
            <a:endParaRPr lang="en-GB" dirty="0"/>
          </a:p>
          <a:p>
            <a:pPr lvl="1">
              <a:defRPr/>
            </a:pPr>
            <a:r>
              <a:rPr lang="en-GB" dirty="0" smtClean="0"/>
              <a:t>new </a:t>
            </a:r>
            <a:r>
              <a:rPr lang="en-GB" dirty="0"/>
              <a:t>Car</a:t>
            </a:r>
            <a:r>
              <a:rPr lang="en-GB" dirty="0" smtClean="0"/>
              <a:t>()</a:t>
            </a:r>
            <a:endParaRPr lang="en-GB" dirty="0"/>
          </a:p>
          <a:p>
            <a:pPr lvl="1">
              <a:defRPr/>
            </a:pPr>
            <a:r>
              <a:rPr lang="en-GB" dirty="0" smtClean="0"/>
              <a:t>Cannot </a:t>
            </a:r>
            <a:r>
              <a:rPr lang="en-GB" dirty="0"/>
              <a:t>be called by </a:t>
            </a:r>
            <a:r>
              <a:rPr lang="en-GB" dirty="0" smtClean="0"/>
              <a:t>methods</a:t>
            </a:r>
            <a:endParaRPr lang="en-GB" dirty="0"/>
          </a:p>
          <a:p>
            <a:pPr>
              <a:defRPr/>
            </a:pPr>
            <a:r>
              <a:rPr lang="en-GB" dirty="0" smtClean="0"/>
              <a:t>Default </a:t>
            </a:r>
            <a:r>
              <a:rPr lang="en-GB" dirty="0"/>
              <a:t>constructor can by</a:t>
            </a:r>
            <a:br>
              <a:rPr lang="en-GB" dirty="0"/>
            </a:br>
            <a:r>
              <a:rPr lang="en-GB" dirty="0"/>
              <a:t>synthesised by the </a:t>
            </a:r>
            <a:r>
              <a:rPr lang="en-GB" dirty="0" smtClean="0"/>
              <a:t>system</a:t>
            </a:r>
            <a:endParaRPr lang="en-GB" dirty="0"/>
          </a:p>
          <a:p>
            <a:pPr>
              <a:defRPr/>
            </a:pPr>
            <a:r>
              <a:rPr lang="en-GB" dirty="0" smtClean="0"/>
              <a:t>Cannot </a:t>
            </a:r>
            <a:r>
              <a:rPr lang="en-GB" dirty="0"/>
              <a:t>be declared </a:t>
            </a:r>
            <a:r>
              <a:rPr lang="en-GB" dirty="0" smtClean="0"/>
              <a:t>static</a:t>
            </a:r>
            <a:endParaRPr lang="en-GB" dirty="0"/>
          </a:p>
          <a:p>
            <a:pPr lvl="1">
              <a:defRPr/>
            </a:pPr>
            <a:r>
              <a:rPr lang="en-GB" dirty="0" smtClean="0"/>
              <a:t>it </a:t>
            </a:r>
            <a:r>
              <a:rPr lang="en-GB" dirty="0"/>
              <a:t>is in fact a static method</a:t>
            </a:r>
            <a:r>
              <a:rPr lang="en-GB" dirty="0" smtClean="0"/>
              <a:t>!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458200" cy="1143000"/>
          </a:xfrm>
        </p:spPr>
        <p:txBody>
          <a:bodyPr/>
          <a:lstStyle/>
          <a:p>
            <a:r>
              <a:rPr lang="fr-FR" altLang="en-US" smtClean="0"/>
              <a:t>Object Destruction in Java, cont.</a:t>
            </a:r>
            <a:endParaRPr lang="en-GB" altLang="en-US" smtClean="0"/>
          </a:p>
        </p:txBody>
      </p:sp>
      <p:pic>
        <p:nvPicPr>
          <p:cNvPr id="3686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8001000" cy="543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 altLang="en-US" smtClean="0"/>
              <a:t>Value vs.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56388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GB" dirty="0" smtClean="0"/>
              <a:t>A value is a data element without identity that cannot change state.</a:t>
            </a:r>
          </a:p>
          <a:p>
            <a:pPr>
              <a:defRPr/>
            </a:pPr>
            <a:r>
              <a:rPr lang="en-GB" dirty="0" smtClean="0"/>
              <a:t>An </a:t>
            </a:r>
            <a:r>
              <a:rPr lang="en-GB" dirty="0" smtClean="0">
                <a:solidFill>
                  <a:srgbClr val="FF0000"/>
                </a:solidFill>
              </a:rPr>
              <a:t>object is an encapsulated</a:t>
            </a:r>
            <a:r>
              <a:rPr lang="en-GB" dirty="0" smtClean="0"/>
              <a:t> data element with identity, state, and </a:t>
            </a:r>
            <a:r>
              <a:rPr lang="en-GB" dirty="0" err="1" smtClean="0"/>
              <a:t>behavior</a:t>
            </a:r>
            <a:r>
              <a:rPr lang="en-GB" dirty="0" smtClean="0"/>
              <a:t>.</a:t>
            </a:r>
          </a:p>
          <a:p>
            <a:pPr>
              <a:defRPr/>
            </a:pPr>
            <a:r>
              <a:rPr lang="en-GB" dirty="0" smtClean="0"/>
              <a:t>An object can behave like value (or record). Is it a good idea?</a:t>
            </a:r>
          </a:p>
          <a:p>
            <a:pPr>
              <a:defRPr/>
            </a:pPr>
            <a:r>
              <a:rPr lang="en-GB" dirty="0" smtClean="0">
                <a:solidFill>
                  <a:srgbClr val="FF0000"/>
                </a:solidFill>
              </a:rPr>
              <a:t>Values in Java are of the primitive type byte, short, </a:t>
            </a:r>
            <a:r>
              <a:rPr lang="en-GB" dirty="0" err="1" smtClean="0">
                <a:solidFill>
                  <a:srgbClr val="FF0000"/>
                </a:solidFill>
              </a:rPr>
              <a:t>int</a:t>
            </a:r>
            <a:r>
              <a:rPr lang="en-GB" dirty="0" smtClean="0">
                <a:solidFill>
                  <a:srgbClr val="FF0000"/>
                </a:solidFill>
              </a:rPr>
              <a:t>, long, float, double, </a:t>
            </a:r>
            <a:r>
              <a:rPr lang="en-GB" dirty="0" err="1" smtClean="0">
                <a:solidFill>
                  <a:srgbClr val="FF0000"/>
                </a:solidFill>
              </a:rPr>
              <a:t>boolean</a:t>
            </a:r>
            <a:r>
              <a:rPr lang="en-GB" dirty="0" smtClean="0">
                <a:solidFill>
                  <a:srgbClr val="FF0000"/>
                </a:solidFill>
              </a:rPr>
              <a:t>, and char</a:t>
            </a:r>
          </a:p>
          <a:p>
            <a:pPr>
              <a:defRPr/>
            </a:pPr>
            <a:r>
              <a:rPr lang="en-GB" dirty="0" smtClean="0"/>
              <a:t>Wrapper classes exists in Java for make the primitive type act as objects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Submissions/Quizzes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5410200" cy="4114800"/>
          </a:xfrm>
        </p:spPr>
        <p:txBody>
          <a:bodyPr/>
          <a:lstStyle/>
          <a:p>
            <a:r>
              <a:rPr lang="en-GB" altLang="en-US" smtClean="0"/>
              <a:t>Course material (</a:t>
            </a:r>
            <a:r>
              <a:rPr lang="en-GB" altLang="en-US" smtClean="0">
                <a:solidFill>
                  <a:srgbClr val="00B050"/>
                </a:solidFill>
              </a:rPr>
              <a:t>Public</a:t>
            </a:r>
            <a:r>
              <a:rPr lang="en-GB" altLang="en-US" smtClean="0"/>
              <a:t>)</a:t>
            </a:r>
          </a:p>
          <a:p>
            <a:pPr lvl="1"/>
            <a:r>
              <a:rPr lang="en-GB" altLang="en-US" smtClean="0">
                <a:hlinkClick r:id="rId2"/>
              </a:rPr>
              <a:t>https://zjnu2017.github.io/</a:t>
            </a:r>
            <a:endParaRPr lang="en-GB" altLang="en-US" smtClean="0"/>
          </a:p>
          <a:p>
            <a:r>
              <a:rPr lang="en-GB" altLang="en-US" smtClean="0"/>
              <a:t>Submissions/Quizzes (Graded/</a:t>
            </a:r>
            <a:r>
              <a:rPr lang="en-GB" altLang="en-US" smtClean="0">
                <a:solidFill>
                  <a:srgbClr val="00B050"/>
                </a:solidFill>
              </a:rPr>
              <a:t>Private</a:t>
            </a:r>
            <a:r>
              <a:rPr lang="en-GB" altLang="en-US" smtClean="0"/>
              <a:t>)</a:t>
            </a:r>
          </a:p>
          <a:p>
            <a:pPr lvl="1"/>
            <a:r>
              <a:rPr lang="en-GB" altLang="en-US" smtClean="0">
                <a:hlinkClick r:id="rId3"/>
              </a:rPr>
              <a:t>www.zjnu.xyz</a:t>
            </a:r>
            <a:endParaRPr lang="en-GB" altLang="en-US" smtClean="0"/>
          </a:p>
          <a:p>
            <a:pPr lvl="1"/>
            <a:r>
              <a:rPr lang="en-GB" altLang="en-US" smtClean="0"/>
              <a:t>(Login – Student No)</a:t>
            </a:r>
          </a:p>
          <a:p>
            <a:pPr lvl="1"/>
            <a:r>
              <a:rPr lang="en-GB" altLang="en-US" smtClean="0"/>
              <a:t>Password Emailed</a:t>
            </a:r>
          </a:p>
        </p:txBody>
      </p:sp>
      <p:pic>
        <p:nvPicPr>
          <p:cNvPr id="11268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63" y="2492375"/>
            <a:ext cx="28194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63" y="4518025"/>
            <a:ext cx="274320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677863" y="76200"/>
            <a:ext cx="7772400" cy="1143000"/>
          </a:xfrm>
        </p:spPr>
        <p:txBody>
          <a:bodyPr/>
          <a:lstStyle/>
          <a:p>
            <a:r>
              <a:rPr lang="en-GB" altLang="en-US" smtClean="0"/>
              <a:t>Strings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229600" cy="54864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GB" dirty="0" smtClean="0"/>
              <a:t>Strings in Java are of the class </a:t>
            </a:r>
            <a:r>
              <a:rPr lang="en-GB" i="1" dirty="0" smtClean="0">
                <a:solidFill>
                  <a:srgbClr val="FF0000"/>
                </a:solidFill>
              </a:rPr>
              <a:t>String</a:t>
            </a:r>
            <a:r>
              <a:rPr lang="en-GB" dirty="0" smtClean="0"/>
              <a:t>.</a:t>
            </a:r>
          </a:p>
          <a:p>
            <a:pPr>
              <a:defRPr/>
            </a:pPr>
            <a:r>
              <a:rPr lang="en-GB" dirty="0" smtClean="0"/>
              <a:t>Objects of class </a:t>
            </a:r>
            <a:r>
              <a:rPr lang="en-GB" i="1" dirty="0" smtClean="0">
                <a:solidFill>
                  <a:srgbClr val="FF0000"/>
                </a:solidFill>
              </a:rPr>
              <a:t>String</a:t>
            </a:r>
            <a:r>
              <a:rPr lang="en-GB" dirty="0" smtClean="0"/>
              <a:t> behave like values.</a:t>
            </a:r>
          </a:p>
          <a:p>
            <a:pPr>
              <a:defRPr/>
            </a:pPr>
            <a:r>
              <a:rPr lang="en-GB" dirty="0" smtClean="0"/>
              <a:t>Characteristics of Strings</a:t>
            </a:r>
          </a:p>
          <a:p>
            <a:pPr lvl="1">
              <a:defRPr/>
            </a:pPr>
            <a:r>
              <a:rPr lang="en-GB" dirty="0" smtClean="0"/>
              <a:t>The notation "fly" instantiates the class String and initialize it with the values "f"', "l", and "y".</a:t>
            </a:r>
          </a:p>
          <a:p>
            <a:pPr lvl="1">
              <a:defRPr/>
            </a:pPr>
            <a:r>
              <a:rPr lang="en-GB" dirty="0" smtClean="0"/>
              <a:t>The class </a:t>
            </a:r>
            <a:r>
              <a:rPr lang="en-GB" i="1" dirty="0" smtClean="0">
                <a:solidFill>
                  <a:srgbClr val="FF0000"/>
                </a:solidFill>
              </a:rPr>
              <a:t>String</a:t>
            </a:r>
            <a:r>
              <a:rPr lang="en-GB" dirty="0" smtClean="0"/>
              <a:t> has many different constructors.</a:t>
            </a:r>
          </a:p>
          <a:p>
            <a:pPr lvl="1">
              <a:defRPr/>
            </a:pPr>
            <a:r>
              <a:rPr lang="en-GB" dirty="0" smtClean="0"/>
              <a:t>Values in a string cannot be modified (use </a:t>
            </a:r>
            <a:r>
              <a:rPr lang="en-GB" i="1" dirty="0" err="1" smtClean="0">
                <a:solidFill>
                  <a:srgbClr val="FF0000"/>
                </a:solidFill>
              </a:rPr>
              <a:t>StringBuffer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instead).</a:t>
            </a:r>
          </a:p>
          <a:p>
            <a:pPr lvl="1">
              <a:defRPr/>
            </a:pPr>
            <a:r>
              <a:rPr lang="en-GB" dirty="0" smtClean="0"/>
              <a:t>Class </a:t>
            </a:r>
            <a:r>
              <a:rPr lang="en-GB" i="1" dirty="0" smtClean="0">
                <a:solidFill>
                  <a:srgbClr val="FF0000"/>
                </a:solidFill>
              </a:rPr>
              <a:t>String</a:t>
            </a:r>
            <a:r>
              <a:rPr lang="en-GB" dirty="0" smtClean="0"/>
              <a:t> redefines the method </a:t>
            </a:r>
            <a:r>
              <a:rPr lang="en-GB" i="1" dirty="0" smtClean="0">
                <a:solidFill>
                  <a:srgbClr val="FF0000"/>
                </a:solidFill>
              </a:rPr>
              <a:t>equals</a:t>
            </a:r>
            <a:r>
              <a:rPr lang="en-GB" dirty="0" smtClean="0"/>
              <a:t>() from class Object</a:t>
            </a:r>
            <a:endParaRPr lang="en-GB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 altLang="en-US" smtClean="0"/>
              <a:t>Equality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8229600" cy="55626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GB" dirty="0" smtClean="0"/>
              <a:t>How to determine if values are equal?</a:t>
            </a:r>
          </a:p>
          <a:p>
            <a:pPr>
              <a:defRPr/>
            </a:pPr>
            <a:r>
              <a:rPr lang="en-GB" dirty="0" smtClean="0"/>
              <a:t>Reference Equality</a:t>
            </a:r>
          </a:p>
          <a:p>
            <a:pPr lvl="1">
              <a:defRPr/>
            </a:pPr>
            <a:r>
              <a:rPr lang="en-GB" dirty="0" smtClean="0"/>
              <a:t>Returns whether a and b </a:t>
            </a:r>
            <a:r>
              <a:rPr lang="en-GB" dirty="0" smtClean="0">
                <a:solidFill>
                  <a:srgbClr val="FF0000"/>
                </a:solidFill>
              </a:rPr>
              <a:t>points to the same object</a:t>
            </a:r>
            <a:r>
              <a:rPr lang="en-GB" dirty="0" smtClean="0"/>
              <a:t>.</a:t>
            </a:r>
          </a:p>
          <a:p>
            <a:pPr>
              <a:defRPr/>
            </a:pPr>
            <a:r>
              <a:rPr lang="en-GB" dirty="0" smtClean="0"/>
              <a:t>Shallow Equality</a:t>
            </a:r>
          </a:p>
          <a:p>
            <a:pPr lvl="1">
              <a:defRPr/>
            </a:pPr>
            <a:r>
              <a:rPr lang="en-GB" dirty="0" smtClean="0"/>
              <a:t>Returns whether a and b are </a:t>
            </a:r>
            <a:r>
              <a:rPr lang="en-GB" dirty="0" smtClean="0">
                <a:solidFill>
                  <a:srgbClr val="FF0000"/>
                </a:solidFill>
              </a:rPr>
              <a:t>structurally similar</a:t>
            </a:r>
            <a:r>
              <a:rPr lang="en-GB" dirty="0" smtClean="0"/>
              <a:t>.</a:t>
            </a:r>
          </a:p>
          <a:p>
            <a:pPr lvl="1">
              <a:defRPr/>
            </a:pPr>
            <a:r>
              <a:rPr lang="en-GB" dirty="0" smtClean="0"/>
              <a:t>One level of objects are compared.</a:t>
            </a:r>
          </a:p>
          <a:p>
            <a:pPr>
              <a:defRPr/>
            </a:pPr>
            <a:r>
              <a:rPr lang="en-GB" dirty="0" smtClean="0"/>
              <a:t>Deep Equality</a:t>
            </a:r>
          </a:p>
          <a:p>
            <a:pPr lvl="1">
              <a:defRPr/>
            </a:pPr>
            <a:r>
              <a:rPr lang="en-GB" dirty="0" smtClean="0"/>
              <a:t>Returns where a and b have object-networks that are structurally similar.</a:t>
            </a:r>
          </a:p>
          <a:p>
            <a:pPr lvl="1">
              <a:defRPr/>
            </a:pPr>
            <a:r>
              <a:rPr lang="en-GB" dirty="0" smtClean="0">
                <a:solidFill>
                  <a:srgbClr val="FF0000"/>
                </a:solidFill>
              </a:rPr>
              <a:t>Multiple level of objects </a:t>
            </a:r>
            <a:r>
              <a:rPr lang="en-GB" dirty="0" smtClean="0"/>
              <a:t>are compared recursively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657225" y="0"/>
            <a:ext cx="7772400" cy="1143000"/>
          </a:xfrm>
        </p:spPr>
        <p:txBody>
          <a:bodyPr/>
          <a:lstStyle/>
          <a:p>
            <a:r>
              <a:rPr lang="en-GB" altLang="en-US" smtClean="0"/>
              <a:t>Equality Examples</a:t>
            </a:r>
          </a:p>
        </p:txBody>
      </p:sp>
      <p:pic>
        <p:nvPicPr>
          <p:cNvPr id="4096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295400"/>
            <a:ext cx="7974012" cy="535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altLang="en-US" smtClean="0"/>
              <a:t>Equality Examples, cont.</a:t>
            </a:r>
            <a:br>
              <a:rPr lang="en-GB" altLang="en-US" smtClean="0"/>
            </a:br>
            <a:endParaRPr lang="en-GB" altLang="en-US" smtClean="0"/>
          </a:p>
        </p:txBody>
      </p:sp>
      <p:pic>
        <p:nvPicPr>
          <p:cNvPr id="4198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8275"/>
            <a:ext cx="914400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 altLang="en-US" smtClean="0"/>
              <a:t>Types of Equality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8305800" cy="58674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dirty="0" smtClean="0"/>
              <a:t>==</a:t>
            </a:r>
          </a:p>
          <a:p>
            <a:pPr lvl="1">
              <a:defRPr/>
            </a:pPr>
            <a:r>
              <a:rPr lang="en-GB" dirty="0" smtClean="0"/>
              <a:t>Equality on </a:t>
            </a:r>
            <a:r>
              <a:rPr lang="en-GB" dirty="0" smtClean="0">
                <a:solidFill>
                  <a:srgbClr val="FF0000"/>
                </a:solidFill>
              </a:rPr>
              <a:t>primitive data types</a:t>
            </a:r>
          </a:p>
          <a:p>
            <a:pPr lvl="2">
              <a:defRPr/>
            </a:pPr>
            <a:r>
              <a:rPr lang="en-GB" dirty="0" smtClean="0"/>
              <a:t>8 == 7</a:t>
            </a:r>
          </a:p>
          <a:p>
            <a:pPr lvl="2">
              <a:defRPr/>
            </a:pPr>
            <a:r>
              <a:rPr lang="en-GB" dirty="0" smtClean="0"/>
              <a:t>'b' == 'c'</a:t>
            </a:r>
          </a:p>
          <a:p>
            <a:pPr lvl="1">
              <a:defRPr/>
            </a:pPr>
            <a:r>
              <a:rPr lang="en-GB" dirty="0" smtClean="0"/>
              <a:t>Reference equality on </a:t>
            </a:r>
            <a:r>
              <a:rPr lang="en-GB" dirty="0" smtClean="0">
                <a:solidFill>
                  <a:srgbClr val="FF0000"/>
                </a:solidFill>
              </a:rPr>
              <a:t>object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FF0000"/>
                </a:solidFill>
              </a:rPr>
              <a:t>references</a:t>
            </a:r>
          </a:p>
          <a:p>
            <a:pPr lvl="2">
              <a:defRPr/>
            </a:pPr>
            <a:r>
              <a:rPr lang="en-GB" dirty="0" err="1" smtClean="0"/>
              <a:t>onePoint</a:t>
            </a:r>
            <a:r>
              <a:rPr lang="en-GB" dirty="0" smtClean="0"/>
              <a:t> == </a:t>
            </a:r>
            <a:r>
              <a:rPr lang="en-GB" dirty="0" err="1" smtClean="0"/>
              <a:t>anotherPoint</a:t>
            </a:r>
            <a:endParaRPr lang="en-GB" dirty="0" smtClean="0"/>
          </a:p>
          <a:p>
            <a:pPr lvl="1">
              <a:defRPr/>
            </a:pPr>
            <a:r>
              <a:rPr lang="en-GB" dirty="0" smtClean="0">
                <a:solidFill>
                  <a:srgbClr val="FF0000"/>
                </a:solidFill>
              </a:rPr>
              <a:t>Strings</a:t>
            </a:r>
            <a:r>
              <a:rPr lang="en-GB" dirty="0" smtClean="0"/>
              <a:t> are special</a:t>
            </a:r>
          </a:p>
          <a:p>
            <a:pPr lvl="2">
              <a:defRPr/>
            </a:pPr>
            <a:r>
              <a:rPr lang="en-GB" dirty="0" smtClean="0"/>
              <a:t>String s1 = "hello"; String s2 = "hello";</a:t>
            </a:r>
          </a:p>
          <a:p>
            <a:pPr lvl="2">
              <a:defRPr/>
            </a:pPr>
            <a:r>
              <a:rPr lang="en-GB" dirty="0" smtClean="0"/>
              <a:t>if (s1 == s2){</a:t>
            </a:r>
          </a:p>
          <a:p>
            <a:pPr marL="1371600" lvl="3" indent="0">
              <a:buFontTx/>
              <a:buNone/>
              <a:defRPr/>
            </a:pPr>
            <a:r>
              <a:rPr lang="en-GB" dirty="0" err="1" smtClean="0"/>
              <a:t>System.out.println</a:t>
            </a:r>
            <a:r>
              <a:rPr lang="en-GB" dirty="0" smtClean="0"/>
              <a:t>(s1 + " equals" + s2);}</a:t>
            </a:r>
          </a:p>
          <a:p>
            <a:pPr>
              <a:defRPr/>
            </a:pPr>
            <a:r>
              <a:rPr lang="en-GB" i="1" dirty="0" smtClean="0">
                <a:solidFill>
                  <a:srgbClr val="FF0000"/>
                </a:solidFill>
              </a:rPr>
              <a:t>equals</a:t>
            </a:r>
          </a:p>
          <a:p>
            <a:pPr lvl="1">
              <a:defRPr/>
            </a:pPr>
            <a:r>
              <a:rPr lang="en-GB" dirty="0" smtClean="0"/>
              <a:t>Method on the class </a:t>
            </a:r>
            <a:r>
              <a:rPr lang="en-GB" i="1" dirty="0" err="1" smtClean="0">
                <a:solidFill>
                  <a:srgbClr val="FF0000"/>
                </a:solidFill>
              </a:rPr>
              <a:t>java.lang.Object</a:t>
            </a:r>
            <a:endParaRPr lang="en-GB" i="1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GB" dirty="0" smtClean="0"/>
              <a:t>Default works like reference equality.</a:t>
            </a:r>
          </a:p>
          <a:p>
            <a:pPr lvl="1">
              <a:defRPr/>
            </a:pPr>
            <a:r>
              <a:rPr lang="en-GB" dirty="0" smtClean="0"/>
              <a:t>Can be refined in subclass</a:t>
            </a:r>
          </a:p>
          <a:p>
            <a:pPr>
              <a:defRPr/>
            </a:pPr>
            <a:r>
              <a:rPr lang="en-GB" dirty="0" err="1" smtClean="0"/>
              <a:t>onePoint.equals</a:t>
            </a:r>
            <a:r>
              <a:rPr lang="en-GB" dirty="0" smtClean="0"/>
              <a:t>(</a:t>
            </a:r>
            <a:r>
              <a:rPr lang="en-GB" dirty="0" err="1" smtClean="0"/>
              <a:t>anotherPoint</a:t>
            </a:r>
            <a:r>
              <a:rPr lang="en-GB" dirty="0" smtClean="0"/>
              <a:t>)</a:t>
            </a:r>
            <a:endParaRPr lang="en-GB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85800" y="-12700"/>
            <a:ext cx="7772400" cy="1143000"/>
          </a:xfrm>
        </p:spPr>
        <p:txBody>
          <a:bodyPr/>
          <a:lstStyle/>
          <a:p>
            <a:r>
              <a:rPr lang="en-GB" altLang="en-US" smtClean="0"/>
              <a:t>equals example</a:t>
            </a:r>
          </a:p>
        </p:txBody>
      </p:sp>
      <p:pic>
        <p:nvPicPr>
          <p:cNvPr id="4403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7848600" cy="508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924800" cy="4267200"/>
          </a:xfrm>
        </p:spPr>
        <p:txBody>
          <a:bodyPr/>
          <a:lstStyle/>
          <a:p>
            <a:r>
              <a:rPr lang="en-GB" altLang="en-US" smtClean="0"/>
              <a:t>Overview Essential OOP Java Principles</a:t>
            </a:r>
          </a:p>
          <a:p>
            <a:r>
              <a:rPr lang="en-GB" altLang="en-US" smtClean="0"/>
              <a:t>Instance variables, Strings, …</a:t>
            </a:r>
          </a:p>
          <a:p>
            <a:r>
              <a:rPr lang="en-GB" altLang="en-US" smtClean="0"/>
              <a:t>Methods, Overloading</a:t>
            </a:r>
          </a:p>
          <a:p>
            <a:r>
              <a:rPr lang="en-GB" altLang="en-US" smtClean="0"/>
              <a:t>Initialization</a:t>
            </a:r>
          </a:p>
          <a:p>
            <a:r>
              <a:rPr lang="en-GB" altLang="en-US" smtClean="0"/>
              <a:t>Garbage collection</a:t>
            </a:r>
          </a:p>
          <a:p>
            <a:r>
              <a:rPr lang="en-GB" altLang="en-US" smtClean="0"/>
              <a:t>Equality</a:t>
            </a:r>
          </a:p>
          <a:p>
            <a:r>
              <a:rPr lang="en-GB" altLang="en-US" smtClean="0"/>
              <a:t>Working with Classes &amp;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altLang="en-US" smtClean="0"/>
              <a:t>Today’s Practical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077200" cy="5257800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GB" b="1" dirty="0" smtClean="0"/>
              <a:t>Programming Exercises (Book): </a:t>
            </a:r>
          </a:p>
          <a:p>
            <a:pPr lvl="1">
              <a:defRPr/>
            </a:pPr>
            <a:r>
              <a:rPr lang="en-GB" b="1" dirty="0" smtClean="0"/>
              <a:t>9.1 to 9.4, </a:t>
            </a:r>
          </a:p>
          <a:p>
            <a:pPr lvl="1">
              <a:defRPr/>
            </a:pPr>
            <a:r>
              <a:rPr lang="en-GB" b="1" dirty="0" smtClean="0"/>
              <a:t>10.1 to 10.5</a:t>
            </a:r>
          </a:p>
          <a:p>
            <a:pPr lvl="1">
              <a:defRPr/>
            </a:pPr>
            <a:r>
              <a:rPr lang="en-GB" b="1" dirty="0" smtClean="0"/>
              <a:t>(</a:t>
            </a:r>
            <a:r>
              <a:rPr lang="en-GB" b="1" smtClean="0"/>
              <a:t>Only code not UML)</a:t>
            </a:r>
            <a:endParaRPr lang="en-GB" b="1" dirty="0" smtClean="0"/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Upload single .zip file containing all your java files (only java files).</a:t>
            </a:r>
          </a:p>
          <a:p>
            <a:pPr lvl="1">
              <a:defRPr/>
            </a:pPr>
            <a:r>
              <a:rPr lang="en-GB" dirty="0" smtClean="0">
                <a:hlinkClick r:id="rId2"/>
              </a:rPr>
              <a:t>www.zjnu.xyz</a:t>
            </a:r>
            <a:endParaRPr lang="en-GB" dirty="0" smtClean="0"/>
          </a:p>
          <a:p>
            <a:pPr lvl="1">
              <a:defRPr/>
            </a:pPr>
            <a:r>
              <a:rPr lang="en-GB" dirty="0" smtClean="0"/>
              <a:t>zip file name should be your student number, e.g., 29392929.zip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Remember to comment your code, name/student number at the top of files.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Separate file for each exercise</a:t>
            </a:r>
          </a:p>
          <a:p>
            <a:pPr lvl="1">
              <a:defRPr/>
            </a:pPr>
            <a:r>
              <a:rPr lang="en-GB" dirty="0" smtClean="0"/>
              <a:t>ch9_1.java, ch9_2.java, …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Example contents of your submission: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File: 23902390.zip</a:t>
            </a:r>
          </a:p>
          <a:p>
            <a:pPr lvl="1">
              <a:defRPr/>
            </a:pPr>
            <a:r>
              <a:rPr lang="en-GB" dirty="0" smtClean="0"/>
              <a:t>ch9_1.java</a:t>
            </a:r>
          </a:p>
          <a:p>
            <a:pPr lvl="1">
              <a:defRPr/>
            </a:pPr>
            <a:r>
              <a:rPr lang="en-GB" dirty="0" smtClean="0"/>
              <a:t>ch9_2.java</a:t>
            </a:r>
          </a:p>
          <a:p>
            <a:pPr lvl="1">
              <a:defRPr/>
            </a:pPr>
            <a:r>
              <a:rPr lang="en-GB" dirty="0" smtClean="0"/>
              <a:t>…</a:t>
            </a:r>
            <a:endParaRPr lang="en-GB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Read Chapters 8, 9, 10</a:t>
            </a:r>
          </a:p>
          <a:p>
            <a:r>
              <a:rPr lang="en-GB" altLang="en-US" smtClean="0"/>
              <a:t>Review Slides</a:t>
            </a:r>
          </a:p>
          <a:p>
            <a:r>
              <a:rPr lang="en-GB" altLang="en-US" smtClean="0"/>
              <a:t>Work through Java Exercises</a:t>
            </a:r>
          </a:p>
          <a:p>
            <a:r>
              <a:rPr lang="en-GB" altLang="en-US" smtClean="0"/>
              <a:t>Complete Quizzes </a:t>
            </a:r>
          </a:p>
          <a:p>
            <a:pPr lvl="1"/>
            <a:r>
              <a:rPr lang="en-GB" altLang="en-US" smtClean="0"/>
              <a:t>Online (</a:t>
            </a:r>
            <a:r>
              <a:rPr lang="en-GB" altLang="en-US" smtClean="0">
                <a:hlinkClick r:id="rId2"/>
              </a:rPr>
              <a:t>www.zjnu.xyz</a:t>
            </a:r>
            <a:r>
              <a:rPr lang="en-GB" altLang="en-US" smtClean="0"/>
              <a:t>)</a:t>
            </a:r>
          </a:p>
          <a:p>
            <a:pPr lvl="1"/>
            <a:r>
              <a:rPr lang="en-GB" altLang="en-US" smtClean="0"/>
              <a:t>Contribute to your final mark and help prepare you for the final exam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Online Quizzes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 smtClean="0"/>
              <a:t>Take the quizzes as many times as you want</a:t>
            </a:r>
          </a:p>
          <a:p>
            <a:pPr>
              <a:defRPr/>
            </a:pPr>
            <a:r>
              <a:rPr lang="en-GB" dirty="0" smtClean="0"/>
              <a:t>Opportunity to `improve’ learn from mistakes (instead of a single pass/fail)</a:t>
            </a:r>
          </a:p>
          <a:p>
            <a:pPr>
              <a:defRPr/>
            </a:pPr>
            <a:r>
              <a:rPr lang="en-GB" dirty="0" smtClean="0"/>
              <a:t>Quizzes contribute to your final mark</a:t>
            </a:r>
          </a:p>
          <a:p>
            <a:pPr>
              <a:defRPr/>
            </a:pPr>
            <a:r>
              <a:rPr lang="en-GB" dirty="0" smtClean="0"/>
              <a:t>10-20 multiple choice questions added each week</a:t>
            </a:r>
          </a:p>
          <a:p>
            <a:pPr>
              <a:defRPr/>
            </a:pPr>
            <a:r>
              <a:rPr lang="en-GB" dirty="0" smtClean="0"/>
              <a:t>Straightforward and help prepare for the final exam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Online Lab Submissions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GB" dirty="0" smtClean="0"/>
              <a:t>Each weekly lab submission should be submitted online </a:t>
            </a:r>
          </a:p>
          <a:p>
            <a:pPr>
              <a:defRPr/>
            </a:pPr>
            <a:r>
              <a:rPr lang="en-GB" dirty="0" smtClean="0"/>
              <a:t>Single .zip, .java files from the chapters</a:t>
            </a:r>
          </a:p>
          <a:p>
            <a:pPr>
              <a:defRPr/>
            </a:pPr>
            <a:r>
              <a:rPr lang="en-GB" dirty="0" smtClean="0"/>
              <a:t>Enables you extra time </a:t>
            </a:r>
          </a:p>
          <a:p>
            <a:pPr lvl="1">
              <a:defRPr/>
            </a:pPr>
            <a:r>
              <a:rPr lang="en-GB" dirty="0" smtClean="0"/>
              <a:t>(e.g., if you require more time than the lab provides – submit up until midnight same day)</a:t>
            </a:r>
          </a:p>
          <a:p>
            <a:pPr>
              <a:defRPr/>
            </a:pPr>
            <a:r>
              <a:rPr lang="en-GB" dirty="0" smtClean="0"/>
              <a:t>Lets me provide regular feedback, guidance and comments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Now…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Review Core Java Concepts</a:t>
            </a:r>
          </a:p>
          <a:p>
            <a:pPr lvl="1"/>
            <a:r>
              <a:rPr lang="en-US" altLang="en-US" smtClean="0"/>
              <a:t>Classes, Methods, Overloading, Object Creation, Equality, ...</a:t>
            </a:r>
            <a:endParaRPr lang="en-GB" altLang="en-US" smtClean="0"/>
          </a:p>
          <a:p>
            <a:r>
              <a:rPr lang="en-GB" altLang="en-US" smtClean="0"/>
              <a:t>Object Orientation Principles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altLang="en-US" smtClean="0"/>
              <a:t>Arrays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06488"/>
            <a:ext cx="8296275" cy="4427537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/>
              <a:t>Not pointers like in </a:t>
            </a:r>
            <a:r>
              <a:rPr lang="en-GB" dirty="0" smtClean="0"/>
              <a:t>C,</a:t>
            </a:r>
            <a:endParaRPr lang="en-GB" dirty="0"/>
          </a:p>
          <a:p>
            <a:pPr>
              <a:defRPr/>
            </a:pPr>
            <a:r>
              <a:rPr lang="en-GB" dirty="0" smtClean="0"/>
              <a:t>Bounds </a:t>
            </a:r>
            <a:r>
              <a:rPr lang="en-GB" dirty="0"/>
              <a:t>checking at </a:t>
            </a:r>
            <a:r>
              <a:rPr lang="en-GB" dirty="0" smtClean="0"/>
              <a:t>run-time</a:t>
            </a:r>
            <a:endParaRPr lang="en-GB" dirty="0"/>
          </a:p>
          <a:p>
            <a:pPr>
              <a:defRPr/>
            </a:pPr>
            <a:r>
              <a:rPr lang="en-GB" i="1" dirty="0" err="1" smtClean="0">
                <a:solidFill>
                  <a:srgbClr val="FF0000"/>
                </a:solidFill>
              </a:rPr>
              <a:t>int</a:t>
            </a:r>
            <a:r>
              <a:rPr lang="en-GB" i="1" dirty="0">
                <a:solidFill>
                  <a:srgbClr val="FF0000"/>
                </a:solidFill>
              </a:rPr>
              <a:t>[] numbers; // </a:t>
            </a:r>
            <a:r>
              <a:rPr lang="en-GB" i="1" dirty="0" smtClean="0">
                <a:solidFill>
                  <a:srgbClr val="FF0000"/>
                </a:solidFill>
              </a:rPr>
              <a:t>equivalent</a:t>
            </a:r>
          </a:p>
          <a:p>
            <a:pPr>
              <a:defRPr/>
            </a:pPr>
            <a:r>
              <a:rPr lang="en-GB" i="1" dirty="0" err="1" smtClean="0">
                <a:solidFill>
                  <a:srgbClr val="FF0000"/>
                </a:solidFill>
              </a:rPr>
              <a:t>int</a:t>
            </a:r>
            <a:r>
              <a:rPr lang="en-GB" i="1" dirty="0" smtClean="0">
                <a:solidFill>
                  <a:srgbClr val="FF0000"/>
                </a:solidFill>
              </a:rPr>
              <a:t> </a:t>
            </a:r>
            <a:r>
              <a:rPr lang="en-GB" i="1" dirty="0">
                <a:solidFill>
                  <a:srgbClr val="FF0000"/>
                </a:solidFill>
              </a:rPr>
              <a:t>number</a:t>
            </a:r>
            <a:r>
              <a:rPr lang="en-GB" i="1" dirty="0" smtClean="0">
                <a:solidFill>
                  <a:srgbClr val="FF0000"/>
                </a:solidFill>
              </a:rPr>
              <a:t>[];</a:t>
            </a:r>
            <a:endParaRPr lang="en-GB" i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GB" i="1" dirty="0" err="1" smtClean="0">
                <a:solidFill>
                  <a:srgbClr val="FF0000"/>
                </a:solidFill>
              </a:rPr>
              <a:t>int</a:t>
            </a:r>
            <a:r>
              <a:rPr lang="en-GB" i="1" dirty="0">
                <a:solidFill>
                  <a:srgbClr val="FF0000"/>
                </a:solidFill>
              </a:rPr>
              <a:t>[] numbers = {1, 2, 3, 4, 5, 6, 7</a:t>
            </a:r>
            <a:r>
              <a:rPr lang="en-GB" i="1" dirty="0" smtClean="0">
                <a:solidFill>
                  <a:srgbClr val="FF0000"/>
                </a:solidFill>
              </a:rPr>
              <a:t>};</a:t>
            </a:r>
            <a:endParaRPr lang="en-GB" i="1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GB" dirty="0" smtClean="0"/>
              <a:t>The </a:t>
            </a:r>
            <a:r>
              <a:rPr lang="en-GB" dirty="0"/>
              <a:t>size is fixed at </a:t>
            </a:r>
            <a:r>
              <a:rPr lang="en-GB" dirty="0" smtClean="0"/>
              <a:t>compile-time!</a:t>
            </a:r>
            <a:endParaRPr lang="en-GB" dirty="0"/>
          </a:p>
          <a:p>
            <a:pPr>
              <a:defRPr/>
            </a:pPr>
            <a:r>
              <a:rPr lang="en-GB" i="1" dirty="0" err="1" smtClean="0">
                <a:solidFill>
                  <a:srgbClr val="FF0000"/>
                </a:solidFill>
              </a:rPr>
              <a:t>int</a:t>
            </a:r>
            <a:r>
              <a:rPr lang="en-GB" i="1" dirty="0">
                <a:solidFill>
                  <a:srgbClr val="FF0000"/>
                </a:solidFill>
              </a:rPr>
              <a:t>[] numbers = new Integer[</a:t>
            </a:r>
            <a:r>
              <a:rPr lang="en-GB" i="1" dirty="0" err="1">
                <a:solidFill>
                  <a:srgbClr val="FF0000"/>
                </a:solidFill>
              </a:rPr>
              <a:t>getSize</a:t>
            </a:r>
            <a:r>
              <a:rPr lang="en-GB" i="1" dirty="0" smtClean="0">
                <a:solidFill>
                  <a:srgbClr val="FF0000"/>
                </a:solidFill>
              </a:rPr>
              <a:t>()];</a:t>
            </a:r>
            <a:endParaRPr lang="en-GB" i="1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GB" dirty="0" smtClean="0"/>
              <a:t>The </a:t>
            </a:r>
            <a:r>
              <a:rPr lang="en-GB" dirty="0"/>
              <a:t>size is fixed at </a:t>
            </a:r>
            <a:r>
              <a:rPr lang="en-GB" dirty="0" smtClean="0"/>
              <a:t>run-time!</a:t>
            </a:r>
            <a:endParaRPr lang="en-GB" dirty="0"/>
          </a:p>
          <a:p>
            <a:pPr lvl="1">
              <a:defRPr/>
            </a:pPr>
            <a:r>
              <a:rPr lang="en-GB" dirty="0" smtClean="0"/>
              <a:t>Cannot </a:t>
            </a:r>
            <a:r>
              <a:rPr lang="en-GB" dirty="0"/>
              <a:t>be </a:t>
            </a:r>
            <a:r>
              <a:rPr lang="en-GB" dirty="0" smtClean="0"/>
              <a:t>resized</a:t>
            </a:r>
            <a:endParaRPr lang="en-GB" dirty="0"/>
          </a:p>
        </p:txBody>
      </p:sp>
      <p:pic>
        <p:nvPicPr>
          <p:cNvPr id="1536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86400"/>
            <a:ext cx="81438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altLang="en-US" smtClean="0"/>
              <a:t>Classes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03325"/>
            <a:ext cx="8153400" cy="19208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GB" dirty="0"/>
              <a:t>A class encapsulates a set of </a:t>
            </a:r>
            <a:r>
              <a:rPr lang="en-GB" dirty="0" smtClean="0"/>
              <a:t>properties</a:t>
            </a:r>
            <a:endParaRPr lang="en-GB" dirty="0"/>
          </a:p>
          <a:p>
            <a:pPr lvl="1">
              <a:defRPr/>
            </a:pPr>
            <a:r>
              <a:rPr lang="en-GB" dirty="0" smtClean="0"/>
              <a:t>Some </a:t>
            </a:r>
            <a:r>
              <a:rPr lang="en-GB" dirty="0"/>
              <a:t>properties are </a:t>
            </a:r>
            <a:r>
              <a:rPr lang="en-GB" dirty="0" smtClean="0"/>
              <a:t>hidden</a:t>
            </a:r>
            <a:endParaRPr lang="en-GB" dirty="0"/>
          </a:p>
          <a:p>
            <a:pPr lvl="1">
              <a:defRPr/>
            </a:pPr>
            <a:r>
              <a:rPr lang="en-GB" dirty="0" smtClean="0"/>
              <a:t>The </a:t>
            </a:r>
            <a:r>
              <a:rPr lang="en-GB" dirty="0"/>
              <a:t>remaining properties are the interface of the class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1638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7000"/>
            <a:ext cx="7239000" cy="407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55638" y="0"/>
            <a:ext cx="7772400" cy="1143000"/>
          </a:xfrm>
        </p:spPr>
        <p:txBody>
          <a:bodyPr/>
          <a:lstStyle/>
          <a:p>
            <a:r>
              <a:rPr lang="en-GB" altLang="en-US" smtClean="0"/>
              <a:t>Example of a Class</a:t>
            </a:r>
          </a:p>
        </p:txBody>
      </p:sp>
      <p:pic>
        <p:nvPicPr>
          <p:cNvPr id="1741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049338"/>
            <a:ext cx="6850062" cy="577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</TotalTime>
  <Words>1438</Words>
  <Application>Microsoft Office PowerPoint</Application>
  <PresentationFormat>On-screen Show (4:3)</PresentationFormat>
  <Paragraphs>227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Times New Roman</vt:lpstr>
      <vt:lpstr>Arial</vt:lpstr>
      <vt:lpstr>Wingdings 3</vt:lpstr>
      <vt:lpstr>Default Design</vt:lpstr>
      <vt:lpstr>Classes &amp; Objects</vt:lpstr>
      <vt:lpstr>Outline</vt:lpstr>
      <vt:lpstr>Submissions/Quizzes</vt:lpstr>
      <vt:lpstr>Online Quizzes</vt:lpstr>
      <vt:lpstr>Online Lab Submissions</vt:lpstr>
      <vt:lpstr>Now…</vt:lpstr>
      <vt:lpstr>Arrays in Java</vt:lpstr>
      <vt:lpstr>Classes in Java</vt:lpstr>
      <vt:lpstr>Example of a Class</vt:lpstr>
      <vt:lpstr>Instance Variables</vt:lpstr>
      <vt:lpstr>Methods in Java</vt:lpstr>
      <vt:lpstr>Methods in Java, cont.</vt:lpstr>
      <vt:lpstr>Methods in Java, Example</vt:lpstr>
      <vt:lpstr>Methods in Java, Example, cont.</vt:lpstr>
      <vt:lpstr>PowerPoint Presentation</vt:lpstr>
      <vt:lpstr>Scope</vt:lpstr>
      <vt:lpstr>Object Creation in General</vt:lpstr>
      <vt:lpstr>Object Destruction in General</vt:lpstr>
      <vt:lpstr>Object Creation in Java</vt:lpstr>
      <vt:lpstr>Object Destruction in Java</vt:lpstr>
      <vt:lpstr>Objects and References</vt:lpstr>
      <vt:lpstr>Constructors in Java</vt:lpstr>
      <vt:lpstr>Constructors in Java, cont.</vt:lpstr>
      <vt:lpstr>Constructors and Cloning in Java</vt:lpstr>
      <vt:lpstr>Constructor Initialization</vt:lpstr>
      <vt:lpstr>Constructor vs. Method</vt:lpstr>
      <vt:lpstr>Constructor vs. Method</vt:lpstr>
      <vt:lpstr>Object Destruction in Java, cont.</vt:lpstr>
      <vt:lpstr>Value vs. Object</vt:lpstr>
      <vt:lpstr>Strings in Java</vt:lpstr>
      <vt:lpstr>Equality</vt:lpstr>
      <vt:lpstr>Equality Examples</vt:lpstr>
      <vt:lpstr>Equality Examples, cont. </vt:lpstr>
      <vt:lpstr>Types of Equality in Java</vt:lpstr>
      <vt:lpstr>equals example</vt:lpstr>
      <vt:lpstr>Summary</vt:lpstr>
      <vt:lpstr>Today’s Practical</vt:lpstr>
      <vt:lpstr>This Week</vt:lpstr>
      <vt:lpstr>Questions/Discussion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141</cp:revision>
  <dcterms:created xsi:type="dcterms:W3CDTF">1601-01-01T00:00:00Z</dcterms:created>
  <dcterms:modified xsi:type="dcterms:W3CDTF">2017-10-28T07:18:09Z</dcterms:modified>
</cp:coreProperties>
</file>