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67" r:id="rId2"/>
    <p:sldId id="274" r:id="rId3"/>
    <p:sldId id="276" r:id="rId4"/>
    <p:sldId id="278" r:id="rId5"/>
    <p:sldId id="285" r:id="rId6"/>
    <p:sldId id="287" r:id="rId7"/>
    <p:sldId id="286" r:id="rId8"/>
    <p:sldId id="311" r:id="rId9"/>
    <p:sldId id="312" r:id="rId10"/>
    <p:sldId id="288" r:id="rId11"/>
    <p:sldId id="289" r:id="rId12"/>
    <p:sldId id="291" r:id="rId13"/>
    <p:sldId id="280" r:id="rId14"/>
    <p:sldId id="295" r:id="rId15"/>
    <p:sldId id="293" r:id="rId16"/>
    <p:sldId id="296" r:id="rId17"/>
    <p:sldId id="297" r:id="rId18"/>
    <p:sldId id="313" r:id="rId19"/>
    <p:sldId id="314" r:id="rId20"/>
    <p:sldId id="298" r:id="rId21"/>
    <p:sldId id="299" r:id="rId22"/>
    <p:sldId id="300" r:id="rId23"/>
    <p:sldId id="301" r:id="rId24"/>
    <p:sldId id="302" r:id="rId25"/>
    <p:sldId id="315" r:id="rId26"/>
    <p:sldId id="316" r:id="rId27"/>
    <p:sldId id="303" r:id="rId28"/>
    <p:sldId id="304" r:id="rId29"/>
    <p:sldId id="294" r:id="rId30"/>
    <p:sldId id="336" r:id="rId31"/>
    <p:sldId id="337" r:id="rId32"/>
    <p:sldId id="305" r:id="rId33"/>
    <p:sldId id="338" r:id="rId34"/>
    <p:sldId id="339" r:id="rId35"/>
    <p:sldId id="306" r:id="rId36"/>
    <p:sldId id="307" r:id="rId37"/>
    <p:sldId id="309" r:id="rId38"/>
    <p:sldId id="310" r:id="rId39"/>
    <p:sldId id="317" r:id="rId40"/>
    <p:sldId id="318" r:id="rId41"/>
    <p:sldId id="319" r:id="rId42"/>
    <p:sldId id="320" r:id="rId43"/>
    <p:sldId id="321" r:id="rId44"/>
    <p:sldId id="322" r:id="rId45"/>
    <p:sldId id="323" r:id="rId46"/>
    <p:sldId id="340" r:id="rId47"/>
    <p:sldId id="341" r:id="rId48"/>
    <p:sldId id="324" r:id="rId49"/>
    <p:sldId id="325" r:id="rId50"/>
    <p:sldId id="326" r:id="rId51"/>
    <p:sldId id="327" r:id="rId52"/>
    <p:sldId id="328" r:id="rId53"/>
    <p:sldId id="329" r:id="rId54"/>
    <p:sldId id="330" r:id="rId55"/>
    <p:sldId id="331" r:id="rId56"/>
    <p:sldId id="332" r:id="rId57"/>
    <p:sldId id="333" r:id="rId58"/>
    <p:sldId id="334" r:id="rId59"/>
    <p:sldId id="335" r:id="rId60"/>
    <p:sldId id="272" r:id="rId61"/>
    <p:sldId id="277" r:id="rId62"/>
    <p:sldId id="275" r:id="rId63"/>
    <p:sldId id="268" r:id="rId6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2D33"/>
    <a:srgbClr val="000000"/>
    <a:srgbClr val="B8BBBF"/>
    <a:srgbClr val="8BBABE"/>
    <a:srgbClr val="394E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2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ltLang="en-US"/>
          </a:p>
        </p:txBody>
      </p:sp>
      <p:sp>
        <p:nvSpPr>
          <p:cNvPr id="819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92E3485-E8EF-41D0-A5B3-6D0A889944CC}" type="slidenum">
              <a:rPr lang="en-US" altLang="en-US"/>
              <a:pPr>
                <a:defRPr/>
              </a:pPr>
              <a:t>‹#›</a:t>
            </a:fld>
            <a:endParaRPr lang="en-US" altLang="en-US"/>
          </a:p>
        </p:txBody>
      </p:sp>
    </p:spTree>
    <p:extLst>
      <p:ext uri="{BB962C8B-B14F-4D97-AF65-F5344CB8AC3E}">
        <p14:creationId xmlns:p14="http://schemas.microsoft.com/office/powerpoint/2010/main" val="15046906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p14="http://schemas.microsoft.com/office/powerpoint/2010/main" val="186492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D98381A7-92E3-4FCE-8E47-DF53E1428BCE}" type="datetime1">
              <a:rPr lang="en-US" altLang="en-US"/>
              <a:pPr>
                <a:defRPr/>
              </a:pPr>
              <a:t>10/28/2017</a:t>
            </a:fld>
            <a:endParaRPr lang="en-US" altLang="en-US"/>
          </a:p>
        </p:txBody>
      </p:sp>
      <p:sp>
        <p:nvSpPr>
          <p:cNvPr id="5" name="Footer Placeholder 4"/>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6" name="Slide Number Placeholder 5"/>
          <p:cNvSpPr>
            <a:spLocks noGrp="1"/>
          </p:cNvSpPr>
          <p:nvPr>
            <p:ph type="sldNum" sz="quarter" idx="12"/>
          </p:nvPr>
        </p:nvSpPr>
        <p:spPr>
          <a:xfrm>
            <a:off x="3962400" y="6553200"/>
            <a:ext cx="1295400" cy="228600"/>
          </a:xfrm>
          <a:prstGeom prst="rect">
            <a:avLst/>
          </a:prstGeom>
        </p:spPr>
        <p:txBody>
          <a:bodyPr/>
          <a:lstStyle>
            <a:lvl1pPr eaLnBrk="1" hangingPunct="1">
              <a:defRPr/>
            </a:lvl1pPr>
          </a:lstStyle>
          <a:p>
            <a:pPr>
              <a:defRPr/>
            </a:pPr>
            <a:fld id="{F7949607-7C4B-4170-80EF-3F80BF9B7787}" type="slidenum">
              <a:rPr lang="en-US" altLang="en-US"/>
              <a:pPr>
                <a:defRPr/>
              </a:pPr>
              <a:t>‹#›</a:t>
            </a:fld>
            <a:endParaRPr lang="en-US" altLang="en-US"/>
          </a:p>
        </p:txBody>
      </p:sp>
    </p:spTree>
    <p:extLst>
      <p:ext uri="{BB962C8B-B14F-4D97-AF65-F5344CB8AC3E}">
        <p14:creationId xmlns:p14="http://schemas.microsoft.com/office/powerpoint/2010/main" val="3524583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A29D17B9-E047-4A56-8AF3-41AE2222A049}" type="datetime1">
              <a:rPr lang="en-US" altLang="en-US"/>
              <a:pPr>
                <a:defRPr/>
              </a:pPr>
              <a:t>10/28/2017</a:t>
            </a:fld>
            <a:endParaRPr lang="en-US" altLang="en-US"/>
          </a:p>
        </p:txBody>
      </p:sp>
      <p:sp>
        <p:nvSpPr>
          <p:cNvPr id="5" name="Footer Placeholder 4"/>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6" name="Slide Number Placeholder 5"/>
          <p:cNvSpPr>
            <a:spLocks noGrp="1"/>
          </p:cNvSpPr>
          <p:nvPr>
            <p:ph type="sldNum" sz="quarter" idx="12"/>
          </p:nvPr>
        </p:nvSpPr>
        <p:spPr>
          <a:xfrm>
            <a:off x="3962400" y="6553200"/>
            <a:ext cx="1295400" cy="228600"/>
          </a:xfrm>
          <a:prstGeom prst="rect">
            <a:avLst/>
          </a:prstGeom>
        </p:spPr>
        <p:txBody>
          <a:bodyPr/>
          <a:lstStyle>
            <a:lvl1pPr eaLnBrk="1" hangingPunct="1">
              <a:defRPr/>
            </a:lvl1pPr>
          </a:lstStyle>
          <a:p>
            <a:pPr>
              <a:defRPr/>
            </a:pPr>
            <a:fld id="{509D2AB2-234D-4AD1-A656-55650909AA59}" type="slidenum">
              <a:rPr lang="en-US" altLang="en-US"/>
              <a:pPr>
                <a:defRPr/>
              </a:pPr>
              <a:t>‹#›</a:t>
            </a:fld>
            <a:endParaRPr lang="en-US" altLang="en-US"/>
          </a:p>
        </p:txBody>
      </p:sp>
    </p:spTree>
    <p:extLst>
      <p:ext uri="{BB962C8B-B14F-4D97-AF65-F5344CB8AC3E}">
        <p14:creationId xmlns:p14="http://schemas.microsoft.com/office/powerpoint/2010/main" val="2236738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6119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25573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6150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6120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4DF35B98-1865-4927-ACB9-9857C530D282}" type="datetime1">
              <a:rPr lang="en-US" altLang="en-US"/>
              <a:pPr>
                <a:defRPr/>
              </a:pPr>
              <a:t>10/28/2017</a:t>
            </a:fld>
            <a:endParaRPr lang="en-US" altLang="en-US"/>
          </a:p>
        </p:txBody>
      </p:sp>
      <p:sp>
        <p:nvSpPr>
          <p:cNvPr id="4" name="Footer Placeholder 3"/>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5" name="Slide Number Placeholder 4"/>
          <p:cNvSpPr>
            <a:spLocks noGrp="1"/>
          </p:cNvSpPr>
          <p:nvPr>
            <p:ph type="sldNum" sz="quarter" idx="12"/>
          </p:nvPr>
        </p:nvSpPr>
        <p:spPr>
          <a:xfrm>
            <a:off x="3962400" y="6553200"/>
            <a:ext cx="1295400" cy="228600"/>
          </a:xfrm>
          <a:prstGeom prst="rect">
            <a:avLst/>
          </a:prstGeom>
        </p:spPr>
        <p:txBody>
          <a:bodyPr/>
          <a:lstStyle>
            <a:lvl1pPr eaLnBrk="1" hangingPunct="1">
              <a:defRPr/>
            </a:lvl1pPr>
          </a:lstStyle>
          <a:p>
            <a:pPr>
              <a:defRPr/>
            </a:pPr>
            <a:fld id="{D0C2EA9F-AD97-4182-BA10-57E5428141D0}" type="slidenum">
              <a:rPr lang="en-US" altLang="en-US"/>
              <a:pPr>
                <a:defRPr/>
              </a:pPr>
              <a:t>‹#›</a:t>
            </a:fld>
            <a:endParaRPr lang="en-US" altLang="en-US"/>
          </a:p>
        </p:txBody>
      </p:sp>
    </p:spTree>
    <p:extLst>
      <p:ext uri="{BB962C8B-B14F-4D97-AF65-F5344CB8AC3E}">
        <p14:creationId xmlns:p14="http://schemas.microsoft.com/office/powerpoint/2010/main" val="1016416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E24C98C5-7AD3-4380-8FED-D62E65818710}" type="datetime1">
              <a:rPr lang="en-US" altLang="en-US"/>
              <a:pPr>
                <a:defRPr/>
              </a:pPr>
              <a:t>10/28/2017</a:t>
            </a:fld>
            <a:endParaRPr lang="en-US" altLang="en-US"/>
          </a:p>
        </p:txBody>
      </p:sp>
      <p:sp>
        <p:nvSpPr>
          <p:cNvPr id="3" name="Footer Placeholder 2"/>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4" name="Slide Number Placeholder 3"/>
          <p:cNvSpPr>
            <a:spLocks noGrp="1"/>
          </p:cNvSpPr>
          <p:nvPr>
            <p:ph type="sldNum" sz="quarter" idx="12"/>
          </p:nvPr>
        </p:nvSpPr>
        <p:spPr>
          <a:xfrm>
            <a:off x="3962400" y="6553200"/>
            <a:ext cx="1295400" cy="228600"/>
          </a:xfrm>
          <a:prstGeom prst="rect">
            <a:avLst/>
          </a:prstGeom>
        </p:spPr>
        <p:txBody>
          <a:bodyPr/>
          <a:lstStyle>
            <a:lvl1pPr eaLnBrk="1" hangingPunct="1">
              <a:defRPr/>
            </a:lvl1pPr>
          </a:lstStyle>
          <a:p>
            <a:pPr>
              <a:defRPr/>
            </a:pPr>
            <a:fld id="{D5C4072B-2A6A-4B32-8CC6-90E4B9405E29}" type="slidenum">
              <a:rPr lang="en-US" altLang="en-US"/>
              <a:pPr>
                <a:defRPr/>
              </a:pPr>
              <a:t>‹#›</a:t>
            </a:fld>
            <a:endParaRPr lang="en-US" altLang="en-US"/>
          </a:p>
        </p:txBody>
      </p:sp>
    </p:spTree>
    <p:extLst>
      <p:ext uri="{BB962C8B-B14F-4D97-AF65-F5344CB8AC3E}">
        <p14:creationId xmlns:p14="http://schemas.microsoft.com/office/powerpoint/2010/main" val="937835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C2AF1799-A5CE-40FF-8CA5-DCBDEA23B7BD}" type="datetime1">
              <a:rPr lang="en-US" altLang="en-US"/>
              <a:pPr>
                <a:defRPr/>
              </a:pPr>
              <a:t>10/28/2017</a:t>
            </a:fld>
            <a:endParaRPr lang="en-US" altLang="en-US"/>
          </a:p>
        </p:txBody>
      </p:sp>
      <p:sp>
        <p:nvSpPr>
          <p:cNvPr id="6" name="Footer Placeholder 5"/>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7" name="Slide Number Placeholder 6"/>
          <p:cNvSpPr>
            <a:spLocks noGrp="1"/>
          </p:cNvSpPr>
          <p:nvPr>
            <p:ph type="sldNum" sz="quarter" idx="12"/>
          </p:nvPr>
        </p:nvSpPr>
        <p:spPr>
          <a:xfrm>
            <a:off x="3962400" y="6553200"/>
            <a:ext cx="1295400" cy="228600"/>
          </a:xfrm>
          <a:prstGeom prst="rect">
            <a:avLst/>
          </a:prstGeom>
        </p:spPr>
        <p:txBody>
          <a:bodyPr/>
          <a:lstStyle>
            <a:lvl1pPr eaLnBrk="1" hangingPunct="1">
              <a:defRPr/>
            </a:lvl1pPr>
          </a:lstStyle>
          <a:p>
            <a:pPr>
              <a:defRPr/>
            </a:pPr>
            <a:fld id="{8A8DFAC5-6548-4FC4-BF15-C3417431F652}" type="slidenum">
              <a:rPr lang="en-US" altLang="en-US"/>
              <a:pPr>
                <a:defRPr/>
              </a:pPr>
              <a:t>‹#›</a:t>
            </a:fld>
            <a:endParaRPr lang="en-US" altLang="en-US"/>
          </a:p>
        </p:txBody>
      </p:sp>
    </p:spTree>
    <p:extLst>
      <p:ext uri="{BB962C8B-B14F-4D97-AF65-F5344CB8AC3E}">
        <p14:creationId xmlns:p14="http://schemas.microsoft.com/office/powerpoint/2010/main" val="3318972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A1FD28BD-4320-499C-A225-5AF9D7A06786}" type="datetime1">
              <a:rPr lang="en-US" altLang="en-US"/>
              <a:pPr>
                <a:defRPr/>
              </a:pPr>
              <a:t>10/28/2017</a:t>
            </a:fld>
            <a:endParaRPr lang="en-US" altLang="en-US"/>
          </a:p>
        </p:txBody>
      </p:sp>
      <p:sp>
        <p:nvSpPr>
          <p:cNvPr id="6" name="Footer Placeholder 5"/>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7" name="Slide Number Placeholder 6"/>
          <p:cNvSpPr>
            <a:spLocks noGrp="1"/>
          </p:cNvSpPr>
          <p:nvPr>
            <p:ph type="sldNum" sz="quarter" idx="12"/>
          </p:nvPr>
        </p:nvSpPr>
        <p:spPr>
          <a:xfrm>
            <a:off x="3962400" y="6553200"/>
            <a:ext cx="1295400" cy="228600"/>
          </a:xfrm>
          <a:prstGeom prst="rect">
            <a:avLst/>
          </a:prstGeom>
        </p:spPr>
        <p:txBody>
          <a:bodyPr/>
          <a:lstStyle>
            <a:lvl1pPr eaLnBrk="1" hangingPunct="1">
              <a:defRPr/>
            </a:lvl1pPr>
          </a:lstStyle>
          <a:p>
            <a:pPr>
              <a:defRPr/>
            </a:pPr>
            <a:fld id="{CD28DB1F-D633-437D-940D-C3237083BE73}" type="slidenum">
              <a:rPr lang="en-US" altLang="en-US"/>
              <a:pPr>
                <a:defRPr/>
              </a:pPr>
              <a:t>‹#›</a:t>
            </a:fld>
            <a:endParaRPr lang="en-US" altLang="en-US"/>
          </a:p>
        </p:txBody>
      </p:sp>
    </p:spTree>
    <p:extLst>
      <p:ext uri="{BB962C8B-B14F-4D97-AF65-F5344CB8AC3E}">
        <p14:creationId xmlns:p14="http://schemas.microsoft.com/office/powerpoint/2010/main" val="2568201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dk2" tx1="lt1" bg2="dk1" tx2="lt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Lst>
  <p:hf hdr="0" dt="0"/>
  <p:txStyles>
    <p:titleStyle>
      <a:lvl1pPr algn="ctr" rtl="0" eaLnBrk="0" fontAlgn="base" hangingPunct="0">
        <a:spcBef>
          <a:spcPct val="0"/>
        </a:spcBef>
        <a:spcAft>
          <a:spcPct val="0"/>
        </a:spcAft>
        <a:defRPr sz="4400" kern="1200">
          <a:solidFill>
            <a:srgbClr val="000000"/>
          </a:solidFill>
          <a:latin typeface="+mj-lt"/>
          <a:ea typeface="+mj-ea"/>
          <a:cs typeface="+mj-cs"/>
        </a:defRPr>
      </a:lvl1pPr>
      <a:lvl2pPr algn="ctr" rtl="0" eaLnBrk="0" fontAlgn="base" hangingPunct="0">
        <a:spcBef>
          <a:spcPct val="0"/>
        </a:spcBef>
        <a:spcAft>
          <a:spcPct val="0"/>
        </a:spcAft>
        <a:defRPr sz="4400">
          <a:solidFill>
            <a:srgbClr val="000000"/>
          </a:solidFill>
          <a:latin typeface="Arial" panose="020B0604020202020204" pitchFamily="34" charset="0"/>
        </a:defRPr>
      </a:lvl2pPr>
      <a:lvl3pPr algn="ctr" rtl="0" eaLnBrk="0" fontAlgn="base" hangingPunct="0">
        <a:spcBef>
          <a:spcPct val="0"/>
        </a:spcBef>
        <a:spcAft>
          <a:spcPct val="0"/>
        </a:spcAft>
        <a:defRPr sz="4400">
          <a:solidFill>
            <a:srgbClr val="000000"/>
          </a:solidFill>
          <a:latin typeface="Arial" panose="020B0604020202020204" pitchFamily="34" charset="0"/>
        </a:defRPr>
      </a:lvl3pPr>
      <a:lvl4pPr algn="ctr" rtl="0" eaLnBrk="0" fontAlgn="base" hangingPunct="0">
        <a:spcBef>
          <a:spcPct val="0"/>
        </a:spcBef>
        <a:spcAft>
          <a:spcPct val="0"/>
        </a:spcAft>
        <a:defRPr sz="4400">
          <a:solidFill>
            <a:srgbClr val="000000"/>
          </a:solidFill>
          <a:latin typeface="Arial" panose="020B0604020202020204" pitchFamily="34" charset="0"/>
        </a:defRPr>
      </a:lvl4pPr>
      <a:lvl5pPr algn="ctr" rtl="0" eaLnBrk="0" fontAlgn="base" hangingPunct="0">
        <a:spcBef>
          <a:spcPct val="0"/>
        </a:spcBef>
        <a:spcAft>
          <a:spcPct val="0"/>
        </a:spcAft>
        <a:defRPr sz="4400">
          <a:solidFill>
            <a:srgbClr val="000000"/>
          </a:solidFill>
          <a:latin typeface="Arial" panose="020B0604020202020204" pitchFamily="34" charset="0"/>
        </a:defRPr>
      </a:lvl5pPr>
      <a:lvl6pPr marL="457200" algn="ctr" rtl="0" fontAlgn="base">
        <a:spcBef>
          <a:spcPct val="0"/>
        </a:spcBef>
        <a:spcAft>
          <a:spcPct val="0"/>
        </a:spcAft>
        <a:defRPr sz="4400">
          <a:solidFill>
            <a:srgbClr val="B8BBBF"/>
          </a:solidFill>
          <a:latin typeface="Arial" panose="020B0604020202020204" pitchFamily="34" charset="0"/>
        </a:defRPr>
      </a:lvl6pPr>
      <a:lvl7pPr marL="914400" algn="ctr" rtl="0" fontAlgn="base">
        <a:spcBef>
          <a:spcPct val="0"/>
        </a:spcBef>
        <a:spcAft>
          <a:spcPct val="0"/>
        </a:spcAft>
        <a:defRPr sz="4400">
          <a:solidFill>
            <a:srgbClr val="B8BBBF"/>
          </a:solidFill>
          <a:latin typeface="Arial" panose="020B0604020202020204" pitchFamily="34" charset="0"/>
        </a:defRPr>
      </a:lvl7pPr>
      <a:lvl8pPr marL="1371600" algn="ctr" rtl="0" fontAlgn="base">
        <a:spcBef>
          <a:spcPct val="0"/>
        </a:spcBef>
        <a:spcAft>
          <a:spcPct val="0"/>
        </a:spcAft>
        <a:defRPr sz="4400">
          <a:solidFill>
            <a:srgbClr val="B8BBBF"/>
          </a:solidFill>
          <a:latin typeface="Arial" panose="020B0604020202020204" pitchFamily="34" charset="0"/>
        </a:defRPr>
      </a:lvl8pPr>
      <a:lvl9pPr marL="1828800" algn="ctr" rtl="0" fontAlgn="base">
        <a:spcBef>
          <a:spcPct val="0"/>
        </a:spcBef>
        <a:spcAft>
          <a:spcPct val="0"/>
        </a:spcAft>
        <a:defRPr sz="4400">
          <a:solidFill>
            <a:srgbClr val="B8BBBF"/>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3"/>
        </a:buBlip>
        <a:defRPr sz="3200" kern="1200">
          <a:solidFill>
            <a:srgbClr val="000000"/>
          </a:solidFill>
          <a:latin typeface="+mn-lt"/>
          <a:ea typeface="+mn-ea"/>
          <a:cs typeface="+mn-cs"/>
        </a:defRPr>
      </a:lvl1pPr>
      <a:lvl2pPr marL="742950" indent="-285750" algn="l" rtl="0" eaLnBrk="0" fontAlgn="base" hangingPunct="0">
        <a:spcBef>
          <a:spcPct val="20000"/>
        </a:spcBef>
        <a:spcAft>
          <a:spcPct val="0"/>
        </a:spcAft>
        <a:buFont typeface="Wingdings 3" panose="05040102010807070707" pitchFamily="18" charset="2"/>
        <a:buChar char="w"/>
        <a:defRPr sz="28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rgbClr val="000000"/>
          </a:solidFill>
          <a:latin typeface="+mn-lt"/>
          <a:ea typeface="+mn-ea"/>
          <a:cs typeface="+mn-cs"/>
        </a:defRPr>
      </a:lvl3pPr>
      <a:lvl4pPr marL="1600200" indent="-228600" algn="l" rtl="0" eaLnBrk="0" fontAlgn="base" hangingPunct="0">
        <a:spcBef>
          <a:spcPct val="20000"/>
        </a:spcBef>
        <a:spcAft>
          <a:spcPct val="0"/>
        </a:spcAft>
        <a:buChar char="–"/>
        <a:defRPr sz="2000" kern="1200">
          <a:solidFill>
            <a:srgbClr val="000000"/>
          </a:solidFill>
          <a:latin typeface="+mn-lt"/>
          <a:ea typeface="+mn-ea"/>
          <a:cs typeface="+mn-cs"/>
        </a:defRPr>
      </a:lvl4pPr>
      <a:lvl5pPr marL="2057400" indent="-228600" algn="l" rtl="0" eaLnBrk="0" fontAlgn="base" hangingPunct="0">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www.zjnu.xyz/"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p:txBody>
          <a:bodyPr/>
          <a:lstStyle/>
          <a:p>
            <a:pPr eaLnBrk="1" hangingPunct="1"/>
            <a:r>
              <a:rPr lang="en-GB" altLang="en-US" smtClean="0"/>
              <a:t>Inheritance and Interfaces</a:t>
            </a:r>
          </a:p>
        </p:txBody>
      </p:sp>
      <p:sp>
        <p:nvSpPr>
          <p:cNvPr id="9219" name="Subtitle 2"/>
          <p:cNvSpPr>
            <a:spLocks noGrp="1"/>
          </p:cNvSpPr>
          <p:nvPr>
            <p:ph type="subTitle" idx="1"/>
          </p:nvPr>
        </p:nvSpPr>
        <p:spPr/>
        <p:txBody>
          <a:bodyPr/>
          <a:lstStyle/>
          <a:p>
            <a:pPr eaLnBrk="1" hangingPunct="1"/>
            <a:r>
              <a:rPr lang="en-GB" altLang="en-US" smtClean="0"/>
              <a:t>Object Orientated Programming in Java</a:t>
            </a:r>
          </a:p>
        </p:txBody>
      </p:sp>
      <p:sp>
        <p:nvSpPr>
          <p:cNvPr id="9220" name="TextBox 2"/>
          <p:cNvSpPr txBox="1">
            <a:spLocks noChangeArrowheads="1"/>
          </p:cNvSpPr>
          <p:nvPr/>
        </p:nvSpPr>
        <p:spPr bwMode="auto">
          <a:xfrm>
            <a:off x="3124200" y="4572000"/>
            <a:ext cx="2771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rgbClr val="000000"/>
                </a:solidFill>
                <a:latin typeface="Arial" panose="020B0604020202020204" pitchFamily="34" charset="0"/>
              </a:defRPr>
            </a:lvl1pPr>
            <a:lvl2pPr marL="742950" indent="-285750">
              <a:spcBef>
                <a:spcPct val="20000"/>
              </a:spcBef>
              <a:buFont typeface="Wingdings 3" panose="05040102010807070707" pitchFamily="18" charset="2"/>
              <a:buChar char="w"/>
              <a:defRPr sz="2800">
                <a:solidFill>
                  <a:srgbClr val="000000"/>
                </a:solidFill>
                <a:latin typeface="Arial" panose="020B0604020202020204" pitchFamily="34" charset="0"/>
              </a:defRPr>
            </a:lvl2pPr>
            <a:lvl3pPr marL="1143000" indent="-228600">
              <a:spcBef>
                <a:spcPct val="20000"/>
              </a:spcBef>
              <a:buChar char="•"/>
              <a:defRPr sz="2400">
                <a:solidFill>
                  <a:srgbClr val="000000"/>
                </a:solidFill>
                <a:latin typeface="Arial" panose="020B0604020202020204" pitchFamily="34" charset="0"/>
              </a:defRPr>
            </a:lvl3pPr>
            <a:lvl4pPr marL="1600200" indent="-228600">
              <a:spcBef>
                <a:spcPct val="20000"/>
              </a:spcBef>
              <a:buChar char="–"/>
              <a:defRPr sz="2000">
                <a:solidFill>
                  <a:srgbClr val="000000"/>
                </a:solidFill>
                <a:latin typeface="Arial" panose="020B0604020202020204" pitchFamily="34" charset="0"/>
              </a:defRPr>
            </a:lvl4pPr>
            <a:lvl5pPr marL="2057400" indent="-228600">
              <a:spcBef>
                <a:spcPct val="20000"/>
              </a:spcBef>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defRPr>
            </a:lvl9pPr>
          </a:lstStyle>
          <a:p>
            <a:pPr>
              <a:spcBef>
                <a:spcPct val="0"/>
              </a:spcBef>
              <a:buFontTx/>
              <a:buNone/>
            </a:pPr>
            <a:r>
              <a:rPr lang="en-GB" altLang="en-US" sz="2400">
                <a:solidFill>
                  <a:schemeClr val="bg2"/>
                </a:solidFill>
                <a:latin typeface="Times New Roman" panose="02020603050405020304" pitchFamily="18" charset="0"/>
              </a:rPr>
              <a:t>Benjamin Kenwright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85800" y="304800"/>
            <a:ext cx="7772400" cy="1143000"/>
          </a:xfrm>
        </p:spPr>
        <p:txBody>
          <a:bodyPr/>
          <a:lstStyle/>
          <a:p>
            <a:r>
              <a:rPr lang="en-GB" altLang="en-US" smtClean="0"/>
              <a:t>Composition vs. Inheritance</a:t>
            </a:r>
          </a:p>
        </p:txBody>
      </p:sp>
      <p:pic>
        <p:nvPicPr>
          <p:cNvPr id="184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00200"/>
            <a:ext cx="6896100"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85800" y="685800"/>
            <a:ext cx="7772400" cy="1143000"/>
          </a:xfrm>
        </p:spPr>
        <p:txBody>
          <a:bodyPr/>
          <a:lstStyle/>
          <a:p>
            <a:r>
              <a:rPr lang="en-GB" altLang="en-US" smtClean="0"/>
              <a:t>Inheritance in Java</a:t>
            </a:r>
            <a:br>
              <a:rPr lang="en-GB" altLang="en-US" smtClean="0"/>
            </a:br>
            <a:r>
              <a:rPr lang="en-GB" altLang="en-US" smtClean="0"/>
              <a:t>(Syntax)</a:t>
            </a:r>
          </a:p>
        </p:txBody>
      </p:sp>
      <p:pic>
        <p:nvPicPr>
          <p:cNvPr id="1945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0"/>
            <a:ext cx="5824538"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85800" y="76200"/>
            <a:ext cx="7772400" cy="1143000"/>
          </a:xfrm>
        </p:spPr>
        <p:txBody>
          <a:bodyPr/>
          <a:lstStyle/>
          <a:p>
            <a:r>
              <a:rPr lang="en-GB" altLang="en-US" smtClean="0"/>
              <a:t>Inheritance Example</a:t>
            </a:r>
          </a:p>
        </p:txBody>
      </p:sp>
      <p:pic>
        <p:nvPicPr>
          <p:cNvPr id="2048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8077200" cy="515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altLang="en-US" smtClean="0"/>
              <a:t>Instantiating and Initialization</a:t>
            </a:r>
          </a:p>
        </p:txBody>
      </p:sp>
      <p:sp>
        <p:nvSpPr>
          <p:cNvPr id="21507" name="Content Placeholder 2"/>
          <p:cNvSpPr>
            <a:spLocks noGrp="1"/>
          </p:cNvSpPr>
          <p:nvPr>
            <p:ph idx="1"/>
          </p:nvPr>
        </p:nvSpPr>
        <p:spPr>
          <a:xfrm>
            <a:off x="685800" y="1981200"/>
            <a:ext cx="8229600" cy="4114800"/>
          </a:xfrm>
        </p:spPr>
        <p:txBody>
          <a:bodyPr/>
          <a:lstStyle/>
          <a:p>
            <a:r>
              <a:rPr lang="en-GB" altLang="en-US" smtClean="0"/>
              <a:t>The </a:t>
            </a:r>
            <a:r>
              <a:rPr lang="en-GB" altLang="en-US" smtClean="0">
                <a:solidFill>
                  <a:srgbClr val="FF0000"/>
                </a:solidFill>
              </a:rPr>
              <a:t>Square</a:t>
            </a:r>
            <a:r>
              <a:rPr lang="en-GB" altLang="en-US" smtClean="0"/>
              <a:t>, that inherits from </a:t>
            </a:r>
            <a:r>
              <a:rPr lang="en-GB" altLang="en-US" smtClean="0">
                <a:solidFill>
                  <a:srgbClr val="FF0000"/>
                </a:solidFill>
              </a:rPr>
              <a:t>Rectangle</a:t>
            </a:r>
            <a:r>
              <a:rPr lang="en-GB" altLang="en-US" smtClean="0"/>
              <a:t>, that inherits from </a:t>
            </a:r>
            <a:r>
              <a:rPr lang="en-GB" altLang="en-US" smtClean="0">
                <a:solidFill>
                  <a:srgbClr val="FF0000"/>
                </a:solidFill>
              </a:rPr>
              <a:t>Shape</a:t>
            </a:r>
            <a:r>
              <a:rPr lang="en-GB" altLang="en-US" smtClean="0"/>
              <a:t> is instantiated as a </a:t>
            </a:r>
            <a:r>
              <a:rPr lang="en-GB" altLang="en-US" smtClean="0">
                <a:solidFill>
                  <a:srgbClr val="FF0000"/>
                </a:solidFill>
              </a:rPr>
              <a:t>single object</a:t>
            </a:r>
            <a:r>
              <a:rPr lang="en-GB" altLang="en-US" smtClean="0"/>
              <a:t>, with properties from the three classes Square, Rectangle, and Shape</a:t>
            </a:r>
          </a:p>
        </p:txBody>
      </p:sp>
      <p:pic>
        <p:nvPicPr>
          <p:cNvPr id="2150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683125"/>
            <a:ext cx="550545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61175" y="4114800"/>
            <a:ext cx="148590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85800" y="0"/>
            <a:ext cx="7772400" cy="1143000"/>
          </a:xfrm>
        </p:spPr>
        <p:txBody>
          <a:bodyPr/>
          <a:lstStyle/>
          <a:p>
            <a:r>
              <a:rPr lang="en-GB" altLang="en-US" smtClean="0"/>
              <a:t>Inheritance and Constructors</a:t>
            </a:r>
          </a:p>
        </p:txBody>
      </p:sp>
      <p:sp>
        <p:nvSpPr>
          <p:cNvPr id="3" name="Content Placeholder 2"/>
          <p:cNvSpPr>
            <a:spLocks noGrp="1"/>
          </p:cNvSpPr>
          <p:nvPr>
            <p:ph idx="1"/>
          </p:nvPr>
        </p:nvSpPr>
        <p:spPr>
          <a:xfrm>
            <a:off x="457200" y="1066800"/>
            <a:ext cx="8534400" cy="2695575"/>
          </a:xfrm>
        </p:spPr>
        <p:txBody>
          <a:bodyPr>
            <a:normAutofit fontScale="85000" lnSpcReduction="20000"/>
          </a:bodyPr>
          <a:lstStyle/>
          <a:p>
            <a:pPr>
              <a:defRPr/>
            </a:pPr>
            <a:r>
              <a:rPr lang="en-GB" dirty="0" smtClean="0"/>
              <a:t>Constructors are </a:t>
            </a:r>
            <a:r>
              <a:rPr lang="en-GB" dirty="0" smtClean="0">
                <a:solidFill>
                  <a:srgbClr val="FF0000"/>
                </a:solidFill>
              </a:rPr>
              <a:t>not </a:t>
            </a:r>
            <a:r>
              <a:rPr lang="en-GB" dirty="0" smtClean="0"/>
              <a:t>inherited</a:t>
            </a:r>
          </a:p>
          <a:p>
            <a:pPr>
              <a:defRPr/>
            </a:pPr>
            <a:r>
              <a:rPr lang="en-GB" dirty="0" smtClean="0"/>
              <a:t>A constructor in a subclass must initialize variables in the class and variables in the superclass</a:t>
            </a:r>
          </a:p>
          <a:p>
            <a:pPr lvl="1">
              <a:defRPr/>
            </a:pPr>
            <a:r>
              <a:rPr lang="en-GB" dirty="0" smtClean="0"/>
              <a:t>What about private fields in the superclass?</a:t>
            </a:r>
          </a:p>
          <a:p>
            <a:pPr>
              <a:defRPr/>
            </a:pPr>
            <a:r>
              <a:rPr lang="en-GB" dirty="0" smtClean="0"/>
              <a:t>It is possible to call the superclass' constructor in a subclass</a:t>
            </a:r>
          </a:p>
          <a:p>
            <a:pPr lvl="1">
              <a:defRPr/>
            </a:pPr>
            <a:r>
              <a:rPr lang="en-GB" dirty="0" smtClean="0"/>
              <a:t>Default superclass constructor called if exists</a:t>
            </a:r>
            <a:endParaRPr lang="en-GB" dirty="0"/>
          </a:p>
        </p:txBody>
      </p:sp>
      <p:pic>
        <p:nvPicPr>
          <p:cNvPr id="2253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3886200"/>
            <a:ext cx="6210300"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04800" y="381000"/>
            <a:ext cx="8534400" cy="1143000"/>
          </a:xfrm>
        </p:spPr>
        <p:txBody>
          <a:bodyPr/>
          <a:lstStyle/>
          <a:p>
            <a:r>
              <a:rPr lang="en-GB" altLang="en-US" smtClean="0"/>
              <a:t>Order of Instantiation and Initialization</a:t>
            </a:r>
          </a:p>
        </p:txBody>
      </p:sp>
      <p:sp>
        <p:nvSpPr>
          <p:cNvPr id="3" name="Content Placeholder 2"/>
          <p:cNvSpPr>
            <a:spLocks noGrp="1"/>
          </p:cNvSpPr>
          <p:nvPr>
            <p:ph idx="1"/>
          </p:nvPr>
        </p:nvSpPr>
        <p:spPr>
          <a:xfrm>
            <a:off x="304800" y="1981200"/>
            <a:ext cx="8534400" cy="4495800"/>
          </a:xfrm>
        </p:spPr>
        <p:txBody>
          <a:bodyPr>
            <a:normAutofit fontScale="92500" lnSpcReduction="20000"/>
          </a:bodyPr>
          <a:lstStyle/>
          <a:p>
            <a:pPr>
              <a:defRPr/>
            </a:pPr>
            <a:r>
              <a:rPr lang="en-GB" dirty="0" smtClean="0"/>
              <a:t>The storage allocated for the object is initialized to binary zero before anything else happens</a:t>
            </a:r>
          </a:p>
          <a:p>
            <a:pPr>
              <a:defRPr/>
            </a:pPr>
            <a:r>
              <a:rPr lang="en-GB" dirty="0" smtClean="0"/>
              <a:t>Static initialization in the base class then the derived classes</a:t>
            </a:r>
          </a:p>
          <a:p>
            <a:pPr>
              <a:defRPr/>
            </a:pPr>
            <a:r>
              <a:rPr lang="en-GB" dirty="0" smtClean="0"/>
              <a:t>The base-class constructor is called</a:t>
            </a:r>
            <a:r>
              <a:rPr lang="en-GB" dirty="0"/>
              <a:t> </a:t>
            </a:r>
            <a:r>
              <a:rPr lang="en-GB" dirty="0" smtClean="0"/>
              <a:t>(all the way up to Object)</a:t>
            </a:r>
          </a:p>
          <a:p>
            <a:pPr>
              <a:defRPr/>
            </a:pPr>
            <a:r>
              <a:rPr lang="en-GB" dirty="0" smtClean="0"/>
              <a:t>Member initializers are called in the order of declaration</a:t>
            </a:r>
          </a:p>
          <a:p>
            <a:pPr>
              <a:defRPr/>
            </a:pPr>
            <a:r>
              <a:rPr lang="en-GB" dirty="0" smtClean="0"/>
              <a:t>The body of the derived-class constructor is called</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altLang="en-US" smtClean="0"/>
              <a:t>Inheritance and Constructors, cont.</a:t>
            </a:r>
          </a:p>
        </p:txBody>
      </p:sp>
      <p:pic>
        <p:nvPicPr>
          <p:cNvPr id="2457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0613" y="1981200"/>
            <a:ext cx="696277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smtClean="0"/>
              <a:t>Interface to Subclasses </a:t>
            </a:r>
            <a:br>
              <a:rPr lang="en-GB" altLang="en-US" smtClean="0"/>
            </a:br>
            <a:r>
              <a:rPr lang="en-GB" altLang="en-US" smtClean="0"/>
              <a:t>and Clients</a:t>
            </a:r>
          </a:p>
        </p:txBody>
      </p:sp>
      <p:sp>
        <p:nvSpPr>
          <p:cNvPr id="25603" name="Content Placeholder 2"/>
          <p:cNvSpPr>
            <a:spLocks noGrp="1"/>
          </p:cNvSpPr>
          <p:nvPr>
            <p:ph idx="1"/>
          </p:nvPr>
        </p:nvSpPr>
        <p:spPr>
          <a:xfrm>
            <a:off x="457200" y="2159000"/>
            <a:ext cx="4876800" cy="4724400"/>
          </a:xfrm>
        </p:spPr>
        <p:txBody>
          <a:bodyPr/>
          <a:lstStyle/>
          <a:p>
            <a:pPr marL="514350" indent="-514350">
              <a:lnSpc>
                <a:spcPct val="90000"/>
              </a:lnSpc>
              <a:buFontTx/>
              <a:buAutoNum type="arabicPeriod"/>
            </a:pPr>
            <a:r>
              <a:rPr lang="en-GB" altLang="en-US" smtClean="0"/>
              <a:t>The properties of C3 that clients can use</a:t>
            </a:r>
          </a:p>
          <a:p>
            <a:pPr marL="514350" indent="-514350">
              <a:lnSpc>
                <a:spcPct val="90000"/>
              </a:lnSpc>
              <a:buFontTx/>
              <a:buAutoNum type="arabicPeriod"/>
            </a:pPr>
            <a:r>
              <a:rPr lang="en-GB" altLang="en-US" smtClean="0"/>
              <a:t>The properties of C3 that C4 can use</a:t>
            </a:r>
          </a:p>
          <a:p>
            <a:pPr marL="514350" indent="-514350">
              <a:lnSpc>
                <a:spcPct val="90000"/>
              </a:lnSpc>
              <a:buFontTx/>
              <a:buAutoNum type="arabicPeriod"/>
            </a:pPr>
            <a:r>
              <a:rPr lang="en-GB" altLang="en-US" smtClean="0"/>
              <a:t>The properties of C4 that clients can use</a:t>
            </a:r>
          </a:p>
          <a:p>
            <a:pPr marL="514350" indent="-514350">
              <a:lnSpc>
                <a:spcPct val="90000"/>
              </a:lnSpc>
              <a:buFontTx/>
              <a:buAutoNum type="arabicPeriod"/>
            </a:pPr>
            <a:r>
              <a:rPr lang="en-GB" altLang="en-US" smtClean="0"/>
              <a:t>The properties of C4 that subclasses of C4 can use</a:t>
            </a:r>
          </a:p>
        </p:txBody>
      </p:sp>
      <p:pic>
        <p:nvPicPr>
          <p:cNvPr id="2560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981200"/>
            <a:ext cx="33528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altLang="en-US" smtClean="0"/>
              <a:t>Question</a:t>
            </a:r>
          </a:p>
        </p:txBody>
      </p:sp>
      <p:sp>
        <p:nvSpPr>
          <p:cNvPr id="3" name="Content Placeholder 2"/>
          <p:cNvSpPr>
            <a:spLocks noGrp="1"/>
          </p:cNvSpPr>
          <p:nvPr>
            <p:ph idx="1"/>
          </p:nvPr>
        </p:nvSpPr>
        <p:spPr/>
        <p:txBody>
          <a:bodyPr/>
          <a:lstStyle/>
          <a:p>
            <a:pPr>
              <a:defRPr/>
            </a:pPr>
            <a:r>
              <a:rPr lang="en-GB" dirty="0" smtClean="0"/>
              <a:t>All methods are inherited including the constructors?</a:t>
            </a:r>
          </a:p>
          <a:p>
            <a:pPr>
              <a:defRPr/>
            </a:pPr>
            <a:endParaRPr lang="en-GB" dirty="0"/>
          </a:p>
          <a:p>
            <a:pPr marL="514350" indent="-514350">
              <a:buFontTx/>
              <a:buAutoNum type="alphaLcParenR"/>
              <a:defRPr/>
            </a:pPr>
            <a:r>
              <a:rPr lang="en-GB" dirty="0" smtClean="0"/>
              <a:t>True</a:t>
            </a:r>
          </a:p>
          <a:p>
            <a:pPr marL="514350" indent="-514350">
              <a:buFontTx/>
              <a:buAutoNum type="alphaLcParenR"/>
              <a:defRPr/>
            </a:pPr>
            <a:r>
              <a:rPr lang="en-GB" dirty="0" smtClean="0"/>
              <a:t>False</a:t>
            </a:r>
          </a:p>
          <a:p>
            <a:pPr>
              <a:defRPr/>
            </a:pP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altLang="en-US" smtClean="0"/>
              <a:t>Answer</a:t>
            </a:r>
          </a:p>
        </p:txBody>
      </p:sp>
      <p:sp>
        <p:nvSpPr>
          <p:cNvPr id="3" name="Content Placeholder 2"/>
          <p:cNvSpPr>
            <a:spLocks noGrp="1"/>
          </p:cNvSpPr>
          <p:nvPr>
            <p:ph idx="1"/>
          </p:nvPr>
        </p:nvSpPr>
        <p:spPr/>
        <p:txBody>
          <a:bodyPr/>
          <a:lstStyle/>
          <a:p>
            <a:pPr>
              <a:defRPr/>
            </a:pPr>
            <a:r>
              <a:rPr lang="en-GB" dirty="0" smtClean="0"/>
              <a:t>b) False</a:t>
            </a:r>
          </a:p>
          <a:p>
            <a:pPr>
              <a:defRPr/>
            </a:pPr>
            <a:endParaRPr lang="en-GB" dirty="0"/>
          </a:p>
          <a:p>
            <a:pPr marL="0" indent="0">
              <a:buFontTx/>
              <a:buNone/>
              <a:defRPr/>
            </a:pPr>
            <a:r>
              <a:rPr lang="en-GB" dirty="0" smtClean="0"/>
              <a:t>Constructors are </a:t>
            </a:r>
            <a:r>
              <a:rPr lang="en-GB" dirty="0" smtClean="0">
                <a:solidFill>
                  <a:srgbClr val="FF0000"/>
                </a:solidFill>
              </a:rPr>
              <a:t>not </a:t>
            </a:r>
            <a:r>
              <a:rPr lang="en-GB" dirty="0" smtClean="0"/>
              <a:t>inherited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Outline</a:t>
            </a:r>
          </a:p>
        </p:txBody>
      </p:sp>
      <p:sp>
        <p:nvSpPr>
          <p:cNvPr id="10243" name="Rectangle 3"/>
          <p:cNvSpPr>
            <a:spLocks noGrp="1" noChangeArrowheads="1"/>
          </p:cNvSpPr>
          <p:nvPr>
            <p:ph idx="1"/>
          </p:nvPr>
        </p:nvSpPr>
        <p:spPr>
          <a:xfrm>
            <a:off x="685800" y="1981200"/>
            <a:ext cx="7772400" cy="4572000"/>
          </a:xfrm>
        </p:spPr>
        <p:txBody>
          <a:bodyPr/>
          <a:lstStyle/>
          <a:p>
            <a:pPr eaLnBrk="1" hangingPunct="1"/>
            <a:r>
              <a:rPr lang="en-US" altLang="en-US" smtClean="0"/>
              <a:t>Review</a:t>
            </a:r>
          </a:p>
          <a:p>
            <a:pPr eaLnBrk="1" hangingPunct="1"/>
            <a:r>
              <a:rPr lang="en-US" altLang="en-US" smtClean="0"/>
              <a:t>What is Inheritance?</a:t>
            </a:r>
          </a:p>
          <a:p>
            <a:pPr eaLnBrk="1" hangingPunct="1"/>
            <a:r>
              <a:rPr lang="en-US" altLang="en-US" smtClean="0"/>
              <a:t>Why we need Inheritance?</a:t>
            </a:r>
          </a:p>
          <a:p>
            <a:pPr lvl="1" eaLnBrk="1" hangingPunct="1"/>
            <a:r>
              <a:rPr lang="en-US" altLang="en-US" smtClean="0"/>
              <a:t>Syntax, Formatting, ..</a:t>
            </a:r>
          </a:p>
          <a:p>
            <a:pPr eaLnBrk="1" hangingPunct="1"/>
            <a:r>
              <a:rPr lang="en-US" altLang="en-US" smtClean="0"/>
              <a:t>What is an Interface?</a:t>
            </a:r>
          </a:p>
          <a:p>
            <a:pPr eaLnBrk="1" hangingPunct="1"/>
            <a:r>
              <a:rPr lang="en-US" altLang="en-US" smtClean="0"/>
              <a:t>Today’s Practical</a:t>
            </a:r>
          </a:p>
          <a:p>
            <a:pPr eaLnBrk="1" hangingPunct="1"/>
            <a:r>
              <a:rPr lang="en-US" altLang="en-US" smtClean="0"/>
              <a:t>Review/Discussion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GB" altLang="en-US" smtClean="0"/>
              <a:t>“Protected” Revisited</a:t>
            </a:r>
          </a:p>
        </p:txBody>
      </p:sp>
      <p:sp>
        <p:nvSpPr>
          <p:cNvPr id="3" name="Content Placeholder 2"/>
          <p:cNvSpPr>
            <a:spLocks noGrp="1"/>
          </p:cNvSpPr>
          <p:nvPr>
            <p:ph idx="1"/>
          </p:nvPr>
        </p:nvSpPr>
        <p:spPr>
          <a:xfrm>
            <a:off x="685800" y="1981200"/>
            <a:ext cx="8305800" cy="4572000"/>
          </a:xfrm>
        </p:spPr>
        <p:txBody>
          <a:bodyPr>
            <a:normAutofit fontScale="92500"/>
          </a:bodyPr>
          <a:lstStyle/>
          <a:p>
            <a:pPr>
              <a:defRPr/>
            </a:pPr>
            <a:r>
              <a:rPr lang="en-GB" dirty="0" smtClean="0"/>
              <a:t>It must be possible for a subclass to access properties in a superclass</a:t>
            </a:r>
          </a:p>
          <a:p>
            <a:pPr lvl="1">
              <a:defRPr/>
            </a:pPr>
            <a:r>
              <a:rPr lang="en-GB" dirty="0" smtClean="0">
                <a:solidFill>
                  <a:srgbClr val="FF0000"/>
                </a:solidFill>
              </a:rPr>
              <a:t>private</a:t>
            </a:r>
            <a:r>
              <a:rPr lang="en-GB" dirty="0" smtClean="0"/>
              <a:t> will not do, it is to restrictive</a:t>
            </a:r>
          </a:p>
          <a:p>
            <a:pPr lvl="1">
              <a:defRPr/>
            </a:pPr>
            <a:r>
              <a:rPr lang="en-GB" dirty="0" smtClean="0">
                <a:solidFill>
                  <a:srgbClr val="FF0000"/>
                </a:solidFill>
              </a:rPr>
              <a:t>public</a:t>
            </a:r>
            <a:r>
              <a:rPr lang="en-GB" dirty="0" smtClean="0"/>
              <a:t> will not do, it is to generous</a:t>
            </a:r>
          </a:p>
          <a:p>
            <a:pPr>
              <a:defRPr/>
            </a:pPr>
            <a:r>
              <a:rPr lang="en-GB" dirty="0" smtClean="0"/>
              <a:t>A </a:t>
            </a:r>
            <a:r>
              <a:rPr lang="en-GB" dirty="0" smtClean="0">
                <a:solidFill>
                  <a:srgbClr val="FF0000"/>
                </a:solidFill>
              </a:rPr>
              <a:t>protected</a:t>
            </a:r>
            <a:r>
              <a:rPr lang="en-GB" dirty="0" smtClean="0"/>
              <a:t> variable or method in a class can be accessed by subclasses but not by clients</a:t>
            </a:r>
          </a:p>
          <a:p>
            <a:pPr>
              <a:defRPr/>
            </a:pPr>
            <a:r>
              <a:rPr lang="en-GB" dirty="0" smtClean="0"/>
              <a:t>Change access modifiers when inheriting</a:t>
            </a:r>
          </a:p>
          <a:p>
            <a:pPr lvl="1">
              <a:defRPr/>
            </a:pPr>
            <a:r>
              <a:rPr lang="en-GB" dirty="0" smtClean="0"/>
              <a:t>Properties can be made “more public”</a:t>
            </a:r>
          </a:p>
          <a:p>
            <a:pPr lvl="1">
              <a:defRPr/>
            </a:pPr>
            <a:r>
              <a:rPr lang="en-GB" dirty="0" smtClean="0"/>
              <a:t>Properties cannot be made “more private”</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altLang="en-US" smtClean="0"/>
              <a:t>“Protected” Revisited</a:t>
            </a:r>
          </a:p>
        </p:txBody>
      </p:sp>
      <p:pic>
        <p:nvPicPr>
          <p:cNvPr id="2969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200" y="1752600"/>
            <a:ext cx="7496175"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85800" y="381000"/>
            <a:ext cx="7772400" cy="1143000"/>
          </a:xfrm>
        </p:spPr>
        <p:txBody>
          <a:bodyPr/>
          <a:lstStyle/>
          <a:p>
            <a:r>
              <a:rPr lang="en-GB" altLang="en-US" smtClean="0"/>
              <a:t>“Protected” Example</a:t>
            </a:r>
          </a:p>
        </p:txBody>
      </p:sp>
      <p:pic>
        <p:nvPicPr>
          <p:cNvPr id="3072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88035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85800" y="0"/>
            <a:ext cx="7772400" cy="1143000"/>
          </a:xfrm>
        </p:spPr>
        <p:txBody>
          <a:bodyPr/>
          <a:lstStyle/>
          <a:p>
            <a:r>
              <a:rPr lang="en-GB" altLang="en-US" smtClean="0"/>
              <a:t>Class Hierarchies in General</a:t>
            </a:r>
          </a:p>
        </p:txBody>
      </p:sp>
      <p:sp>
        <p:nvSpPr>
          <p:cNvPr id="3" name="Content Placeholder 2"/>
          <p:cNvSpPr>
            <a:spLocks noGrp="1"/>
          </p:cNvSpPr>
          <p:nvPr>
            <p:ph idx="1"/>
          </p:nvPr>
        </p:nvSpPr>
        <p:spPr>
          <a:xfrm>
            <a:off x="381000" y="1328738"/>
            <a:ext cx="8382000" cy="3276600"/>
          </a:xfrm>
        </p:spPr>
        <p:txBody>
          <a:bodyPr>
            <a:normAutofit fontScale="92500" lnSpcReduction="20000"/>
          </a:bodyPr>
          <a:lstStyle/>
          <a:p>
            <a:pPr>
              <a:defRPr/>
            </a:pPr>
            <a:r>
              <a:rPr lang="en-GB" dirty="0" smtClean="0"/>
              <a:t>Class hierarchy: a set of classes related by inheritance</a:t>
            </a:r>
          </a:p>
          <a:p>
            <a:pPr>
              <a:defRPr/>
            </a:pPr>
            <a:r>
              <a:rPr lang="en-GB" dirty="0" smtClean="0"/>
              <a:t>Possibilities with inheritance</a:t>
            </a:r>
          </a:p>
          <a:p>
            <a:pPr lvl="1">
              <a:defRPr/>
            </a:pPr>
            <a:r>
              <a:rPr lang="en-GB" dirty="0" smtClean="0">
                <a:solidFill>
                  <a:srgbClr val="FF0000"/>
                </a:solidFill>
              </a:rPr>
              <a:t>Cycles</a:t>
            </a:r>
            <a:r>
              <a:rPr lang="en-GB" dirty="0" smtClean="0"/>
              <a:t> in the inheritance hierarchy is </a:t>
            </a:r>
            <a:r>
              <a:rPr lang="en-GB" dirty="0" smtClean="0">
                <a:solidFill>
                  <a:srgbClr val="FF0000"/>
                </a:solidFill>
              </a:rPr>
              <a:t>not allowed</a:t>
            </a:r>
          </a:p>
          <a:p>
            <a:pPr lvl="1">
              <a:defRPr/>
            </a:pPr>
            <a:r>
              <a:rPr lang="en-GB" dirty="0" smtClean="0"/>
              <a:t>Inheritance from multiple superclass may be allowed</a:t>
            </a:r>
          </a:p>
          <a:p>
            <a:pPr lvl="1">
              <a:defRPr/>
            </a:pPr>
            <a:r>
              <a:rPr lang="en-GB" dirty="0" smtClean="0"/>
              <a:t>Inheritance from the same superclass more than once may be allowed</a:t>
            </a:r>
            <a:endParaRPr lang="en-GB" dirty="0"/>
          </a:p>
        </p:txBody>
      </p:sp>
      <p:pic>
        <p:nvPicPr>
          <p:cNvPr id="3174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1113" y="4724400"/>
            <a:ext cx="658177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09600" y="76200"/>
            <a:ext cx="7772400" cy="1143000"/>
          </a:xfrm>
        </p:spPr>
        <p:txBody>
          <a:bodyPr/>
          <a:lstStyle/>
          <a:p>
            <a:r>
              <a:rPr lang="en-GB" altLang="en-US" smtClean="0"/>
              <a:t>Class Hierarchies in Java</a:t>
            </a:r>
          </a:p>
        </p:txBody>
      </p:sp>
      <p:sp>
        <p:nvSpPr>
          <p:cNvPr id="3" name="Content Placeholder 2"/>
          <p:cNvSpPr>
            <a:spLocks noGrp="1"/>
          </p:cNvSpPr>
          <p:nvPr>
            <p:ph idx="1"/>
          </p:nvPr>
        </p:nvSpPr>
        <p:spPr>
          <a:xfrm>
            <a:off x="762000" y="1371600"/>
            <a:ext cx="8077200" cy="2971800"/>
          </a:xfrm>
        </p:spPr>
        <p:txBody>
          <a:bodyPr>
            <a:normAutofit lnSpcReduction="10000"/>
          </a:bodyPr>
          <a:lstStyle/>
          <a:p>
            <a:pPr>
              <a:defRPr/>
            </a:pPr>
            <a:r>
              <a:rPr lang="en-GB" dirty="0" smtClean="0"/>
              <a:t>Class Object is the root of the inheritance hierarchy in Java</a:t>
            </a:r>
          </a:p>
          <a:p>
            <a:pPr>
              <a:defRPr/>
            </a:pPr>
            <a:r>
              <a:rPr lang="en-GB" dirty="0" smtClean="0"/>
              <a:t>If no superclass is specified a class inherits implicitly from Object</a:t>
            </a:r>
          </a:p>
          <a:p>
            <a:pPr>
              <a:defRPr/>
            </a:pPr>
            <a:r>
              <a:rPr lang="en-GB" dirty="0" smtClean="0"/>
              <a:t>If a superclass is specified explicitly the subclass will inherit Object</a:t>
            </a:r>
            <a:endParaRPr lang="en-GB" dirty="0"/>
          </a:p>
        </p:txBody>
      </p:sp>
      <p:pic>
        <p:nvPicPr>
          <p:cNvPr id="327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495800"/>
            <a:ext cx="5762625"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GB" altLang="en-US" smtClean="0"/>
              <a:t>Question</a:t>
            </a:r>
          </a:p>
        </p:txBody>
      </p:sp>
      <p:sp>
        <p:nvSpPr>
          <p:cNvPr id="3" name="Content Placeholder 2"/>
          <p:cNvSpPr>
            <a:spLocks noGrp="1"/>
          </p:cNvSpPr>
          <p:nvPr>
            <p:ph idx="1"/>
          </p:nvPr>
        </p:nvSpPr>
        <p:spPr>
          <a:xfrm>
            <a:off x="685800" y="1981200"/>
            <a:ext cx="8153400" cy="4114800"/>
          </a:xfrm>
        </p:spPr>
        <p:txBody>
          <a:bodyPr/>
          <a:lstStyle/>
          <a:p>
            <a:pPr>
              <a:defRPr/>
            </a:pPr>
            <a:r>
              <a:rPr lang="en-GB" dirty="0" smtClean="0"/>
              <a:t>A protected variable or method in a class cannot be accessed by subclasses but not by clients</a:t>
            </a:r>
          </a:p>
          <a:p>
            <a:pPr>
              <a:defRPr/>
            </a:pPr>
            <a:endParaRPr lang="en-GB" dirty="0"/>
          </a:p>
          <a:p>
            <a:pPr marL="514350" indent="-514350">
              <a:buFontTx/>
              <a:buAutoNum type="alphaLcParenR"/>
              <a:defRPr/>
            </a:pPr>
            <a:r>
              <a:rPr lang="en-GB" dirty="0" smtClean="0"/>
              <a:t>True</a:t>
            </a:r>
          </a:p>
          <a:p>
            <a:pPr marL="514350" indent="-514350">
              <a:buFontTx/>
              <a:buAutoNum type="alphaLcParenR"/>
              <a:defRPr/>
            </a:pPr>
            <a:r>
              <a:rPr lang="en-GB" dirty="0" smtClean="0"/>
              <a:t>False</a:t>
            </a:r>
          </a:p>
          <a:p>
            <a:pPr>
              <a:defRPr/>
            </a:pP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GB" altLang="en-US" smtClean="0"/>
              <a:t>Answer</a:t>
            </a:r>
          </a:p>
        </p:txBody>
      </p:sp>
      <p:sp>
        <p:nvSpPr>
          <p:cNvPr id="3" name="Content Placeholder 2"/>
          <p:cNvSpPr>
            <a:spLocks noGrp="1"/>
          </p:cNvSpPr>
          <p:nvPr>
            <p:ph idx="1"/>
          </p:nvPr>
        </p:nvSpPr>
        <p:spPr/>
        <p:txBody>
          <a:bodyPr/>
          <a:lstStyle/>
          <a:p>
            <a:pPr>
              <a:defRPr/>
            </a:pPr>
            <a:r>
              <a:rPr lang="en-GB" dirty="0" smtClean="0"/>
              <a:t>False</a:t>
            </a:r>
          </a:p>
          <a:p>
            <a:pPr>
              <a:defRPr/>
            </a:pPr>
            <a:endParaRPr lang="en-GB" dirty="0"/>
          </a:p>
          <a:p>
            <a:pPr marL="0" indent="0">
              <a:buFontTx/>
              <a:buNone/>
              <a:defRPr/>
            </a:pPr>
            <a:r>
              <a:rPr lang="en-GB" dirty="0" smtClean="0"/>
              <a:t>A </a:t>
            </a:r>
            <a:r>
              <a:rPr lang="en-GB" dirty="0" smtClean="0">
                <a:solidFill>
                  <a:srgbClr val="FF0000"/>
                </a:solidFill>
              </a:rPr>
              <a:t>protected</a:t>
            </a:r>
            <a:r>
              <a:rPr lang="en-GB" dirty="0" smtClean="0"/>
              <a:t> variable or method in a class </a:t>
            </a:r>
            <a:r>
              <a:rPr lang="en-GB" b="1" u="sng" dirty="0" smtClean="0">
                <a:solidFill>
                  <a:srgbClr val="E62D33"/>
                </a:solidFill>
              </a:rPr>
              <a:t>can</a:t>
            </a:r>
            <a:r>
              <a:rPr lang="en-GB" dirty="0" smtClean="0"/>
              <a:t> be accessed by subclasses but not by clients</a:t>
            </a:r>
          </a:p>
          <a:p>
            <a:pPr marL="0" indent="0">
              <a:buFontTx/>
              <a:buNone/>
              <a:defRPr/>
            </a:pP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85800" y="0"/>
            <a:ext cx="7772400" cy="1143000"/>
          </a:xfrm>
        </p:spPr>
        <p:txBody>
          <a:bodyPr/>
          <a:lstStyle/>
          <a:p>
            <a:r>
              <a:rPr lang="en-GB" altLang="en-US" smtClean="0"/>
              <a:t>Method/Variable Redefinition</a:t>
            </a:r>
          </a:p>
        </p:txBody>
      </p:sp>
      <p:sp>
        <p:nvSpPr>
          <p:cNvPr id="3" name="Content Placeholder 2"/>
          <p:cNvSpPr>
            <a:spLocks noGrp="1"/>
          </p:cNvSpPr>
          <p:nvPr>
            <p:ph idx="1"/>
          </p:nvPr>
        </p:nvSpPr>
        <p:spPr>
          <a:xfrm>
            <a:off x="457200" y="1219200"/>
            <a:ext cx="8534400" cy="5410200"/>
          </a:xfrm>
        </p:spPr>
        <p:txBody>
          <a:bodyPr>
            <a:normAutofit fontScale="92500"/>
          </a:bodyPr>
          <a:lstStyle/>
          <a:p>
            <a:pPr>
              <a:defRPr/>
            </a:pPr>
            <a:r>
              <a:rPr lang="en-GB" dirty="0" smtClean="0">
                <a:solidFill>
                  <a:srgbClr val="FF0000"/>
                </a:solidFill>
              </a:rPr>
              <a:t>Redefinition</a:t>
            </a:r>
            <a:r>
              <a:rPr lang="en-GB" dirty="0" smtClean="0"/>
              <a:t>: A method/variable in a subclass has the same name as a method/variable in the superclass</a:t>
            </a:r>
          </a:p>
          <a:p>
            <a:pPr>
              <a:defRPr/>
            </a:pPr>
            <a:r>
              <a:rPr lang="en-GB" dirty="0" smtClean="0"/>
              <a:t>Redefinition should </a:t>
            </a:r>
            <a:r>
              <a:rPr lang="en-GB" dirty="0" smtClean="0">
                <a:solidFill>
                  <a:srgbClr val="FF0000"/>
                </a:solidFill>
              </a:rPr>
              <a:t>change the implementation </a:t>
            </a:r>
            <a:r>
              <a:rPr lang="en-GB" dirty="0" smtClean="0"/>
              <a:t>of a method, </a:t>
            </a:r>
            <a:r>
              <a:rPr lang="en-GB" dirty="0" smtClean="0">
                <a:solidFill>
                  <a:srgbClr val="FF0000"/>
                </a:solidFill>
              </a:rPr>
              <a:t>not its semantics</a:t>
            </a:r>
          </a:p>
          <a:p>
            <a:pPr>
              <a:defRPr/>
            </a:pPr>
            <a:r>
              <a:rPr lang="en-GB" dirty="0" smtClean="0"/>
              <a:t>Redefinition in Java class B inherits from class A if</a:t>
            </a:r>
          </a:p>
          <a:p>
            <a:pPr lvl="1">
              <a:defRPr/>
            </a:pPr>
            <a:r>
              <a:rPr lang="en-GB" dirty="0" smtClean="0"/>
              <a:t>Method: Both versions of the method is available in instances of B. Can be accessed in B via </a:t>
            </a:r>
            <a:r>
              <a:rPr lang="en-GB" dirty="0" smtClean="0">
                <a:solidFill>
                  <a:srgbClr val="FF0000"/>
                </a:solidFill>
              </a:rPr>
              <a:t>super</a:t>
            </a:r>
            <a:endParaRPr lang="en-GB" dirty="0" smtClean="0"/>
          </a:p>
          <a:p>
            <a:pPr lvl="1">
              <a:defRPr/>
            </a:pPr>
            <a:r>
              <a:rPr lang="en-GB" dirty="0" smtClean="0"/>
              <a:t>Variable: Both versions of the variable is available in instances of B. Can be accessed in B via </a:t>
            </a:r>
            <a:r>
              <a:rPr lang="en-GB" dirty="0" smtClean="0">
                <a:solidFill>
                  <a:srgbClr val="FF0000"/>
                </a:solidFill>
              </a:rPr>
              <a:t>super</a:t>
            </a:r>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762000" y="76200"/>
            <a:ext cx="7772400" cy="1143000"/>
          </a:xfrm>
        </p:spPr>
        <p:txBody>
          <a:bodyPr/>
          <a:lstStyle/>
          <a:p>
            <a:r>
              <a:rPr lang="en-GB" altLang="en-US" smtClean="0"/>
              <a:t>Upcasting</a:t>
            </a:r>
          </a:p>
        </p:txBody>
      </p:sp>
      <p:sp>
        <p:nvSpPr>
          <p:cNvPr id="36867" name="Content Placeholder 2"/>
          <p:cNvSpPr>
            <a:spLocks noGrp="1"/>
          </p:cNvSpPr>
          <p:nvPr>
            <p:ph idx="1"/>
          </p:nvPr>
        </p:nvSpPr>
        <p:spPr>
          <a:xfrm>
            <a:off x="609600" y="1371600"/>
            <a:ext cx="8305800" cy="4724400"/>
          </a:xfrm>
        </p:spPr>
        <p:txBody>
          <a:bodyPr/>
          <a:lstStyle/>
          <a:p>
            <a:r>
              <a:rPr lang="en-GB" altLang="en-US" smtClean="0"/>
              <a:t>Treat a subclass as its superclass</a:t>
            </a:r>
          </a:p>
          <a:p>
            <a:endParaRPr lang="en-GB" altLang="en-US" smtClean="0"/>
          </a:p>
          <a:p>
            <a:endParaRPr lang="en-GB" altLang="en-US" smtClean="0"/>
          </a:p>
          <a:p>
            <a:endParaRPr lang="en-GB" altLang="en-US" smtClean="0"/>
          </a:p>
          <a:p>
            <a:endParaRPr lang="en-GB" altLang="en-US" smtClean="0"/>
          </a:p>
          <a:p>
            <a:endParaRPr lang="en-GB" altLang="en-US" smtClean="0"/>
          </a:p>
          <a:p>
            <a:endParaRPr lang="en-GB" altLang="en-US" smtClean="0"/>
          </a:p>
          <a:p>
            <a:r>
              <a:rPr lang="en-GB" altLang="en-US" smtClean="0"/>
              <a:t>Central feature in object-oriented program</a:t>
            </a:r>
          </a:p>
        </p:txBody>
      </p:sp>
      <p:pic>
        <p:nvPicPr>
          <p:cNvPr id="3686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57400"/>
            <a:ext cx="72898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0"/>
            <a:ext cx="7772400" cy="1143000"/>
          </a:xfrm>
        </p:spPr>
        <p:txBody>
          <a:bodyPr/>
          <a:lstStyle/>
          <a:p>
            <a:r>
              <a:rPr lang="en-GB" altLang="en-US" smtClean="0"/>
              <a:t>The </a:t>
            </a:r>
            <a:r>
              <a:rPr lang="en-GB" altLang="en-US" smtClean="0">
                <a:solidFill>
                  <a:srgbClr val="FF0000"/>
                </a:solidFill>
              </a:rPr>
              <a:t>final</a:t>
            </a:r>
            <a:r>
              <a:rPr lang="en-GB" altLang="en-US" smtClean="0"/>
              <a:t> Keyword</a:t>
            </a:r>
          </a:p>
        </p:txBody>
      </p:sp>
      <p:sp>
        <p:nvSpPr>
          <p:cNvPr id="3" name="Content Placeholder 2"/>
          <p:cNvSpPr>
            <a:spLocks noGrp="1"/>
          </p:cNvSpPr>
          <p:nvPr>
            <p:ph idx="1"/>
          </p:nvPr>
        </p:nvSpPr>
        <p:spPr>
          <a:xfrm>
            <a:off x="685800" y="1371600"/>
            <a:ext cx="8001000" cy="5257800"/>
          </a:xfrm>
        </p:spPr>
        <p:txBody>
          <a:bodyPr>
            <a:normAutofit fontScale="92500" lnSpcReduction="20000"/>
          </a:bodyPr>
          <a:lstStyle/>
          <a:p>
            <a:pPr>
              <a:defRPr/>
            </a:pPr>
            <a:r>
              <a:rPr lang="en-GB" dirty="0" smtClean="0"/>
              <a:t>Fields</a:t>
            </a:r>
          </a:p>
          <a:p>
            <a:pPr lvl="1">
              <a:defRPr/>
            </a:pPr>
            <a:r>
              <a:rPr lang="en-GB" dirty="0" smtClean="0"/>
              <a:t>Compile time constant (very useful) </a:t>
            </a:r>
          </a:p>
          <a:p>
            <a:pPr marL="914400" lvl="2" indent="0">
              <a:buFontTx/>
              <a:buNone/>
              <a:defRPr/>
            </a:pPr>
            <a:r>
              <a:rPr lang="en-GB" dirty="0" smtClean="0">
                <a:solidFill>
                  <a:schemeClr val="bg1"/>
                </a:solidFill>
              </a:rPr>
              <a:t>final static double PI = 3.14</a:t>
            </a:r>
          </a:p>
          <a:p>
            <a:pPr lvl="1">
              <a:defRPr/>
            </a:pPr>
            <a:r>
              <a:rPr lang="en-GB" dirty="0" smtClean="0"/>
              <a:t>Run-time constant (useful) </a:t>
            </a:r>
          </a:p>
          <a:p>
            <a:pPr marL="457200" lvl="1" indent="0">
              <a:buFont typeface="Wingdings 3" panose="05040102010807070707" pitchFamily="18" charset="2"/>
              <a:buNone/>
              <a:defRPr/>
            </a:pPr>
            <a:r>
              <a:rPr lang="en-GB" dirty="0">
                <a:solidFill>
                  <a:schemeClr val="bg1"/>
                </a:solidFill>
              </a:rPr>
              <a:t>	</a:t>
            </a:r>
            <a:r>
              <a:rPr lang="en-GB" sz="2200" dirty="0" smtClean="0">
                <a:solidFill>
                  <a:schemeClr val="bg1"/>
                </a:solidFill>
              </a:rPr>
              <a:t>final </a:t>
            </a:r>
            <a:r>
              <a:rPr lang="en-GB" sz="2200" dirty="0" err="1" smtClean="0">
                <a:solidFill>
                  <a:schemeClr val="bg1"/>
                </a:solidFill>
              </a:rPr>
              <a:t>int</a:t>
            </a:r>
            <a:r>
              <a:rPr lang="en-GB" sz="2200" dirty="0" smtClean="0">
                <a:solidFill>
                  <a:schemeClr val="bg1"/>
                </a:solidFill>
              </a:rPr>
              <a:t> RAND = (</a:t>
            </a:r>
            <a:r>
              <a:rPr lang="en-GB" sz="2200" dirty="0" err="1" smtClean="0">
                <a:solidFill>
                  <a:schemeClr val="bg1"/>
                </a:solidFill>
              </a:rPr>
              <a:t>int</a:t>
            </a:r>
            <a:r>
              <a:rPr lang="en-GB" sz="2200" dirty="0" smtClean="0">
                <a:solidFill>
                  <a:schemeClr val="bg1"/>
                </a:solidFill>
              </a:rPr>
              <a:t>) </a:t>
            </a:r>
            <a:r>
              <a:rPr lang="en-GB" sz="2200" dirty="0" err="1" smtClean="0">
                <a:solidFill>
                  <a:schemeClr val="bg1"/>
                </a:solidFill>
              </a:rPr>
              <a:t>Math.random</a:t>
            </a:r>
            <a:r>
              <a:rPr lang="en-GB" sz="2200" dirty="0" smtClean="0">
                <a:solidFill>
                  <a:schemeClr val="bg1"/>
                </a:solidFill>
              </a:rPr>
              <a:t> * 10</a:t>
            </a:r>
          </a:p>
          <a:p>
            <a:pPr>
              <a:defRPr/>
            </a:pPr>
            <a:r>
              <a:rPr lang="en-GB" dirty="0" smtClean="0"/>
              <a:t>Arguments (not very useful) </a:t>
            </a:r>
          </a:p>
          <a:p>
            <a:pPr marL="914400" lvl="2" indent="0">
              <a:buFontTx/>
              <a:buNone/>
              <a:defRPr/>
            </a:pPr>
            <a:r>
              <a:rPr lang="en-GB" dirty="0" smtClean="0">
                <a:solidFill>
                  <a:schemeClr val="bg1"/>
                </a:solidFill>
              </a:rPr>
              <a:t>double foo (final </a:t>
            </a:r>
            <a:r>
              <a:rPr lang="en-GB" dirty="0" err="1" smtClean="0">
                <a:solidFill>
                  <a:schemeClr val="bg1"/>
                </a:solidFill>
              </a:rPr>
              <a:t>int</a:t>
            </a:r>
            <a:r>
              <a:rPr lang="en-GB" dirty="0" smtClean="0">
                <a:solidFill>
                  <a:schemeClr val="bg1"/>
                </a:solidFill>
              </a:rPr>
              <a:t> </a:t>
            </a:r>
            <a:r>
              <a:rPr lang="en-GB" dirty="0" err="1" smtClean="0">
                <a:solidFill>
                  <a:schemeClr val="bg1"/>
                </a:solidFill>
              </a:rPr>
              <a:t>i</a:t>
            </a:r>
            <a:r>
              <a:rPr lang="en-GB" dirty="0" smtClean="0">
                <a:solidFill>
                  <a:schemeClr val="bg1"/>
                </a:solidFill>
              </a:rPr>
              <a:t>)</a:t>
            </a:r>
          </a:p>
          <a:p>
            <a:pPr>
              <a:defRPr/>
            </a:pPr>
            <a:r>
              <a:rPr lang="en-GB" dirty="0" smtClean="0"/>
              <a:t>Methods</a:t>
            </a:r>
          </a:p>
          <a:p>
            <a:pPr lvl="1">
              <a:defRPr/>
            </a:pPr>
            <a:r>
              <a:rPr lang="en-GB" dirty="0" smtClean="0"/>
              <a:t>Prevents overwriting in a subclass (use this very carefully)</a:t>
            </a:r>
          </a:p>
          <a:p>
            <a:pPr lvl="1">
              <a:defRPr/>
            </a:pPr>
            <a:r>
              <a:rPr lang="en-GB" dirty="0" smtClean="0"/>
              <a:t>Private methods are implicitly final</a:t>
            </a:r>
          </a:p>
          <a:p>
            <a:pPr>
              <a:defRPr/>
            </a:pPr>
            <a:r>
              <a:rPr lang="en-GB" dirty="0" smtClean="0"/>
              <a:t>Final class (use this very carefully)</a:t>
            </a:r>
          </a:p>
          <a:p>
            <a:pPr lvl="1">
              <a:defRPr/>
            </a:pPr>
            <a:r>
              <a:rPr lang="en-GB" u="sng" dirty="0" smtClean="0">
                <a:solidFill>
                  <a:srgbClr val="FF0000"/>
                </a:solidFill>
              </a:rPr>
              <a:t>Cannot inherit from the class</a:t>
            </a:r>
            <a:endParaRPr lang="en-GB" u="sng"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85800" y="304800"/>
            <a:ext cx="7772400" cy="1143000"/>
          </a:xfrm>
        </p:spPr>
        <p:txBody>
          <a:bodyPr/>
          <a:lstStyle/>
          <a:p>
            <a:r>
              <a:rPr lang="en-GB" altLang="en-US" smtClean="0"/>
              <a:t>Inheritance</a:t>
            </a:r>
          </a:p>
        </p:txBody>
      </p:sp>
      <p:sp>
        <p:nvSpPr>
          <p:cNvPr id="11267" name="Content Placeholder 2"/>
          <p:cNvSpPr>
            <a:spLocks noGrp="1"/>
          </p:cNvSpPr>
          <p:nvPr>
            <p:ph idx="1"/>
          </p:nvPr>
        </p:nvSpPr>
        <p:spPr>
          <a:xfrm>
            <a:off x="685800" y="1752600"/>
            <a:ext cx="7848600" cy="4724400"/>
          </a:xfrm>
        </p:spPr>
        <p:txBody>
          <a:bodyPr/>
          <a:lstStyle/>
          <a:p>
            <a:r>
              <a:rPr lang="en-GB" altLang="en-US" smtClean="0"/>
              <a:t>Reuse</a:t>
            </a:r>
          </a:p>
          <a:p>
            <a:r>
              <a:rPr lang="en-GB" altLang="en-US" smtClean="0"/>
              <a:t>Inheritance and methods</a:t>
            </a:r>
          </a:p>
          <a:p>
            <a:r>
              <a:rPr lang="en-GB" altLang="en-US" smtClean="0"/>
              <a:t>Method redefinition</a:t>
            </a:r>
          </a:p>
          <a:p>
            <a:r>
              <a:rPr lang="en-GB" altLang="en-US" smtClean="0"/>
              <a:t>The </a:t>
            </a:r>
            <a:r>
              <a:rPr lang="en-GB" altLang="en-US" smtClean="0">
                <a:solidFill>
                  <a:srgbClr val="FF0000"/>
                </a:solidFill>
              </a:rPr>
              <a:t>final</a:t>
            </a:r>
            <a:r>
              <a:rPr lang="en-GB" altLang="en-US" smtClean="0"/>
              <a:t> keyword</a:t>
            </a:r>
          </a:p>
          <a:p>
            <a:r>
              <a:rPr lang="en-GB" altLang="en-US" smtClean="0"/>
              <a:t>Comparison of inheritance with other approaches and examples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GB" altLang="en-US" smtClean="0"/>
              <a:t>Question</a:t>
            </a:r>
          </a:p>
        </p:txBody>
      </p:sp>
      <p:sp>
        <p:nvSpPr>
          <p:cNvPr id="3" name="Content Placeholder 2"/>
          <p:cNvSpPr>
            <a:spLocks noGrp="1"/>
          </p:cNvSpPr>
          <p:nvPr>
            <p:ph idx="1"/>
          </p:nvPr>
        </p:nvSpPr>
        <p:spPr/>
        <p:txBody>
          <a:bodyPr/>
          <a:lstStyle/>
          <a:p>
            <a:pPr>
              <a:defRPr/>
            </a:pPr>
            <a:r>
              <a:rPr lang="en-GB" dirty="0" smtClean="0"/>
              <a:t>Which of these keywords can be used to prevent inheritance of a class?</a:t>
            </a:r>
          </a:p>
          <a:p>
            <a:pPr>
              <a:defRPr/>
            </a:pPr>
            <a:endParaRPr lang="en-GB" dirty="0" smtClean="0"/>
          </a:p>
          <a:p>
            <a:pPr marL="0" indent="0">
              <a:buFontTx/>
              <a:buNone/>
              <a:defRPr/>
            </a:pPr>
            <a:r>
              <a:rPr lang="en-GB" dirty="0" smtClean="0"/>
              <a:t>a) super </a:t>
            </a:r>
          </a:p>
          <a:p>
            <a:pPr marL="0" indent="0">
              <a:buFontTx/>
              <a:buNone/>
              <a:defRPr/>
            </a:pPr>
            <a:r>
              <a:rPr lang="en-GB" dirty="0" smtClean="0"/>
              <a:t>b) constant </a:t>
            </a:r>
          </a:p>
          <a:p>
            <a:pPr marL="0" indent="0">
              <a:buFontTx/>
              <a:buNone/>
              <a:defRPr/>
            </a:pPr>
            <a:r>
              <a:rPr lang="en-GB" dirty="0" smtClean="0"/>
              <a:t>c) Class </a:t>
            </a:r>
          </a:p>
          <a:p>
            <a:pPr marL="0" indent="0">
              <a:buFontTx/>
              <a:buNone/>
              <a:defRPr/>
            </a:pPr>
            <a:r>
              <a:rPr lang="en-GB" dirty="0" smtClean="0"/>
              <a:t>d) final </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GB" altLang="en-US" smtClean="0"/>
              <a:t>Answer</a:t>
            </a:r>
          </a:p>
        </p:txBody>
      </p:sp>
      <p:sp>
        <p:nvSpPr>
          <p:cNvPr id="39939" name="Content Placeholder 2"/>
          <p:cNvSpPr>
            <a:spLocks noGrp="1"/>
          </p:cNvSpPr>
          <p:nvPr>
            <p:ph idx="1"/>
          </p:nvPr>
        </p:nvSpPr>
        <p:spPr/>
        <p:txBody>
          <a:bodyPr/>
          <a:lstStyle/>
          <a:p>
            <a:r>
              <a:rPr lang="en-GB" altLang="en-US" smtClean="0"/>
              <a:t>d) final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09600" y="152400"/>
            <a:ext cx="7772400" cy="1143000"/>
          </a:xfrm>
        </p:spPr>
        <p:txBody>
          <a:bodyPr/>
          <a:lstStyle/>
          <a:p>
            <a:r>
              <a:rPr lang="en-GB" altLang="en-US" smtClean="0"/>
              <a:t>Review</a:t>
            </a:r>
          </a:p>
        </p:txBody>
      </p:sp>
      <p:sp>
        <p:nvSpPr>
          <p:cNvPr id="3" name="Content Placeholder 2"/>
          <p:cNvSpPr>
            <a:spLocks noGrp="1"/>
          </p:cNvSpPr>
          <p:nvPr>
            <p:ph idx="1"/>
          </p:nvPr>
        </p:nvSpPr>
        <p:spPr>
          <a:xfrm>
            <a:off x="685800" y="1295400"/>
            <a:ext cx="7772400" cy="5334000"/>
          </a:xfrm>
        </p:spPr>
        <p:txBody>
          <a:bodyPr>
            <a:normAutofit fontScale="85000" lnSpcReduction="10000"/>
          </a:bodyPr>
          <a:lstStyle/>
          <a:p>
            <a:pPr>
              <a:defRPr/>
            </a:pPr>
            <a:r>
              <a:rPr lang="en-GB" dirty="0" smtClean="0"/>
              <a:t>Reuse</a:t>
            </a:r>
          </a:p>
          <a:p>
            <a:pPr lvl="1">
              <a:defRPr/>
            </a:pPr>
            <a:r>
              <a:rPr lang="en-GB" dirty="0" smtClean="0"/>
              <a:t>Use composition when ever possible more flexible and easier to understand than inheritance</a:t>
            </a:r>
          </a:p>
          <a:p>
            <a:pPr>
              <a:defRPr/>
            </a:pPr>
            <a:r>
              <a:rPr lang="en-GB" dirty="0" smtClean="0"/>
              <a:t>Java supports specialization and extension via inheritance</a:t>
            </a:r>
          </a:p>
          <a:p>
            <a:pPr lvl="1">
              <a:defRPr/>
            </a:pPr>
            <a:r>
              <a:rPr lang="en-GB" dirty="0" smtClean="0"/>
              <a:t>Specialization and extension can be combined.</a:t>
            </a:r>
          </a:p>
          <a:p>
            <a:pPr>
              <a:defRPr/>
            </a:pPr>
            <a:r>
              <a:rPr lang="en-GB" dirty="0" smtClean="0"/>
              <a:t>A subclass automatically gets the fields and method from the superclass</a:t>
            </a:r>
          </a:p>
          <a:p>
            <a:pPr lvl="1">
              <a:defRPr/>
            </a:pPr>
            <a:r>
              <a:rPr lang="en-GB" dirty="0" smtClean="0"/>
              <a:t>They can be redefined in the subclass</a:t>
            </a:r>
          </a:p>
          <a:p>
            <a:pPr>
              <a:defRPr/>
            </a:pPr>
            <a:r>
              <a:rPr lang="en-GB" dirty="0" smtClean="0"/>
              <a:t>Java supports </a:t>
            </a:r>
            <a:r>
              <a:rPr lang="en-GB" dirty="0" smtClean="0">
                <a:solidFill>
                  <a:srgbClr val="E62D33"/>
                </a:solidFill>
              </a:rPr>
              <a:t>single inheritance</a:t>
            </a:r>
            <a:r>
              <a:rPr lang="en-GB" dirty="0" smtClean="0"/>
              <a:t>, all have Object as superclass</a:t>
            </a:r>
          </a:p>
          <a:p>
            <a:pPr>
              <a:defRPr/>
            </a:pPr>
            <a:r>
              <a:rPr lang="en-GB" dirty="0" smtClean="0"/>
              <a:t>Designing good reusable classes is (very) hard!</a:t>
            </a:r>
          </a:p>
          <a:p>
            <a:pPr marL="457200" lvl="1" indent="0">
              <a:buFont typeface="Wingdings 3" panose="05040102010807070707" pitchFamily="18" charset="2"/>
              <a:buNone/>
              <a:defRPr/>
            </a:pPr>
            <a:r>
              <a:rPr lang="en-GB" dirty="0" smtClean="0"/>
              <a:t>while(!</a:t>
            </a:r>
            <a:r>
              <a:rPr lang="en-GB" dirty="0" err="1" smtClean="0"/>
              <a:t>goodDesign</a:t>
            </a:r>
            <a:r>
              <a:rPr lang="en-GB" dirty="0" smtClean="0"/>
              <a:t>()){ </a:t>
            </a:r>
            <a:r>
              <a:rPr lang="en-GB" dirty="0" err="1" smtClean="0"/>
              <a:t>reiterateTheDesign</a:t>
            </a:r>
            <a:r>
              <a:rPr lang="en-GB" dirty="0" smtClean="0"/>
              <a:t>(); }</a:t>
            </a: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GB" altLang="en-US" smtClean="0"/>
              <a:t>Question</a:t>
            </a:r>
          </a:p>
        </p:txBody>
      </p:sp>
      <p:sp>
        <p:nvSpPr>
          <p:cNvPr id="3" name="Content Placeholder 2"/>
          <p:cNvSpPr>
            <a:spLocks noGrp="1"/>
          </p:cNvSpPr>
          <p:nvPr>
            <p:ph idx="1"/>
          </p:nvPr>
        </p:nvSpPr>
        <p:spPr/>
        <p:txBody>
          <a:bodyPr/>
          <a:lstStyle/>
          <a:p>
            <a:pPr>
              <a:defRPr/>
            </a:pPr>
            <a:r>
              <a:rPr lang="en-GB" dirty="0" smtClean="0"/>
              <a:t>Which of these classes is a superclass of every class in Java?</a:t>
            </a:r>
          </a:p>
          <a:p>
            <a:pPr>
              <a:defRPr/>
            </a:pPr>
            <a:endParaRPr lang="en-GB" dirty="0" smtClean="0"/>
          </a:p>
          <a:p>
            <a:pPr marL="0" indent="0">
              <a:buFontTx/>
              <a:buNone/>
              <a:defRPr/>
            </a:pPr>
            <a:r>
              <a:rPr lang="en-GB" dirty="0" smtClean="0"/>
              <a:t>a) String class </a:t>
            </a:r>
          </a:p>
          <a:p>
            <a:pPr marL="0" indent="0">
              <a:buFontTx/>
              <a:buNone/>
              <a:defRPr/>
            </a:pPr>
            <a:r>
              <a:rPr lang="en-GB" dirty="0" smtClean="0"/>
              <a:t>b) Object class </a:t>
            </a:r>
          </a:p>
          <a:p>
            <a:pPr marL="0" indent="0">
              <a:buFontTx/>
              <a:buNone/>
              <a:defRPr/>
            </a:pPr>
            <a:r>
              <a:rPr lang="en-GB" dirty="0" smtClean="0"/>
              <a:t>c) Abstract class </a:t>
            </a:r>
          </a:p>
          <a:p>
            <a:pPr marL="0" indent="0">
              <a:buFontTx/>
              <a:buNone/>
              <a:defRPr/>
            </a:pPr>
            <a:r>
              <a:rPr lang="en-GB" dirty="0" smtClean="0"/>
              <a:t>d) </a:t>
            </a:r>
            <a:r>
              <a:rPr lang="en-GB" dirty="0" err="1" smtClean="0"/>
              <a:t>ArrayList</a:t>
            </a:r>
            <a:r>
              <a:rPr lang="en-GB" dirty="0" smtClean="0"/>
              <a:t> class </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GB" altLang="en-US" smtClean="0"/>
              <a:t>Answer</a:t>
            </a:r>
          </a:p>
        </p:txBody>
      </p:sp>
      <p:sp>
        <p:nvSpPr>
          <p:cNvPr id="3" name="Content Placeholder 2"/>
          <p:cNvSpPr>
            <a:spLocks noGrp="1"/>
          </p:cNvSpPr>
          <p:nvPr>
            <p:ph idx="1"/>
          </p:nvPr>
        </p:nvSpPr>
        <p:spPr/>
        <p:txBody>
          <a:bodyPr/>
          <a:lstStyle/>
          <a:p>
            <a:pPr>
              <a:defRPr/>
            </a:pPr>
            <a:r>
              <a:rPr lang="en-GB" dirty="0" smtClean="0"/>
              <a:t>b) Object class </a:t>
            </a:r>
          </a:p>
          <a:p>
            <a:pPr marL="0" indent="0">
              <a:buFontTx/>
              <a:buNone/>
              <a:defRPr/>
            </a:pP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719138" y="152400"/>
            <a:ext cx="7772400" cy="1143000"/>
          </a:xfrm>
        </p:spPr>
        <p:txBody>
          <a:bodyPr/>
          <a:lstStyle/>
          <a:p>
            <a:r>
              <a:rPr lang="en-GB" altLang="en-US" smtClean="0"/>
              <a:t>Method Combination</a:t>
            </a:r>
          </a:p>
        </p:txBody>
      </p:sp>
      <p:sp>
        <p:nvSpPr>
          <p:cNvPr id="3" name="Content Placeholder 2"/>
          <p:cNvSpPr>
            <a:spLocks noGrp="1"/>
          </p:cNvSpPr>
          <p:nvPr>
            <p:ph idx="1"/>
          </p:nvPr>
        </p:nvSpPr>
        <p:spPr>
          <a:xfrm>
            <a:off x="490538" y="1447800"/>
            <a:ext cx="8229600" cy="5334000"/>
          </a:xfrm>
        </p:spPr>
        <p:txBody>
          <a:bodyPr>
            <a:normAutofit fontScale="85000" lnSpcReduction="10000"/>
          </a:bodyPr>
          <a:lstStyle/>
          <a:p>
            <a:pPr>
              <a:defRPr/>
            </a:pPr>
            <a:r>
              <a:rPr lang="en-GB" dirty="0" smtClean="0"/>
              <a:t>It is programmatically controlled</a:t>
            </a:r>
          </a:p>
          <a:p>
            <a:pPr lvl="1">
              <a:defRPr/>
            </a:pPr>
            <a:r>
              <a:rPr lang="en-GB" dirty="0" smtClean="0"/>
              <a:t>Method </a:t>
            </a:r>
            <a:r>
              <a:rPr lang="en-GB" dirty="0" err="1" smtClean="0"/>
              <a:t>doStuff</a:t>
            </a:r>
            <a:r>
              <a:rPr lang="en-GB" dirty="0" smtClean="0"/>
              <a:t> on A controls the activation of </a:t>
            </a:r>
            <a:r>
              <a:rPr lang="en-GB" dirty="0" err="1" smtClean="0"/>
              <a:t>doStuff</a:t>
            </a:r>
            <a:r>
              <a:rPr lang="en-GB" dirty="0" smtClean="0"/>
              <a:t> on B</a:t>
            </a:r>
          </a:p>
          <a:p>
            <a:pPr lvl="1">
              <a:defRPr/>
            </a:pPr>
            <a:r>
              <a:rPr lang="en-GB" dirty="0" smtClean="0"/>
              <a:t>Method </a:t>
            </a:r>
            <a:r>
              <a:rPr lang="en-GB" dirty="0" err="1" smtClean="0"/>
              <a:t>doStuff</a:t>
            </a:r>
            <a:r>
              <a:rPr lang="en-GB" dirty="0" smtClean="0"/>
              <a:t> on B controls the activation of </a:t>
            </a:r>
            <a:r>
              <a:rPr lang="en-GB" dirty="0" err="1" smtClean="0"/>
              <a:t>doStuff</a:t>
            </a:r>
            <a:r>
              <a:rPr lang="en-GB" dirty="0" smtClean="0"/>
              <a:t> on A</a:t>
            </a:r>
          </a:p>
          <a:p>
            <a:pPr lvl="1">
              <a:defRPr/>
            </a:pPr>
            <a:r>
              <a:rPr lang="en-GB" dirty="0" smtClean="0"/>
              <a:t>Imperative method combination</a:t>
            </a:r>
          </a:p>
          <a:p>
            <a:pPr>
              <a:defRPr/>
            </a:pPr>
            <a:r>
              <a:rPr lang="en-GB" dirty="0" smtClean="0"/>
              <a:t>There is an overall framework in the run-time environment that controls the activation of </a:t>
            </a:r>
            <a:r>
              <a:rPr lang="en-GB" dirty="0" err="1" smtClean="0"/>
              <a:t>doStuff</a:t>
            </a:r>
            <a:r>
              <a:rPr lang="en-GB" dirty="0" smtClean="0"/>
              <a:t> on A and B</a:t>
            </a:r>
          </a:p>
          <a:p>
            <a:pPr lvl="1">
              <a:defRPr/>
            </a:pPr>
            <a:r>
              <a:rPr lang="en-GB" dirty="0" err="1" smtClean="0"/>
              <a:t>doStuff</a:t>
            </a:r>
            <a:r>
              <a:rPr lang="en-GB" dirty="0" smtClean="0"/>
              <a:t> on A should not activate </a:t>
            </a:r>
            <a:r>
              <a:rPr lang="en-GB" dirty="0" err="1" smtClean="0"/>
              <a:t>doStuff</a:t>
            </a:r>
            <a:r>
              <a:rPr lang="en-GB" dirty="0" smtClean="0"/>
              <a:t> on B, and vice versa</a:t>
            </a:r>
          </a:p>
          <a:p>
            <a:pPr lvl="1">
              <a:defRPr/>
            </a:pPr>
            <a:r>
              <a:rPr lang="en-GB" dirty="0" smtClean="0"/>
              <a:t>Declarative method combination</a:t>
            </a:r>
          </a:p>
          <a:p>
            <a:pPr>
              <a:defRPr/>
            </a:pPr>
            <a:r>
              <a:rPr lang="en-GB" dirty="0" smtClean="0"/>
              <a:t>Java supports imperative method combination</a:t>
            </a:r>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685800" y="381000"/>
            <a:ext cx="7772400" cy="1143000"/>
          </a:xfrm>
        </p:spPr>
        <p:txBody>
          <a:bodyPr/>
          <a:lstStyle/>
          <a:p>
            <a:r>
              <a:rPr lang="en-GB" altLang="en-US" smtClean="0"/>
              <a:t>Changing Parameter and Return Types</a:t>
            </a:r>
          </a:p>
        </p:txBody>
      </p:sp>
      <p:pic>
        <p:nvPicPr>
          <p:cNvPr id="4505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057400"/>
            <a:ext cx="600075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431800" y="304800"/>
            <a:ext cx="4191000" cy="6629400"/>
          </a:xfrm>
        </p:spPr>
        <p:txBody>
          <a:bodyPr/>
          <a:lstStyle/>
          <a:p>
            <a:pPr marL="0" indent="0">
              <a:buFontTx/>
              <a:buNone/>
            </a:pPr>
            <a:r>
              <a:rPr lang="en-GB" altLang="en-US" sz="1200" b="1" smtClean="0"/>
              <a:t>class S {</a:t>
            </a:r>
          </a:p>
          <a:p>
            <a:pPr marL="0" indent="0">
              <a:buFontTx/>
              <a:buNone/>
            </a:pPr>
            <a:r>
              <a:rPr lang="en-GB" altLang="en-US" sz="1200" b="1" smtClean="0"/>
              <a:t> void sMethod() { System.out.print("sMethod"); }</a:t>
            </a:r>
          </a:p>
          <a:p>
            <a:pPr marL="0" indent="0">
              <a:buFontTx/>
              <a:buNone/>
            </a:pPr>
            <a:r>
              <a:rPr lang="en-GB" altLang="en-US" sz="1200" b="1" smtClean="0"/>
              <a:t>}</a:t>
            </a:r>
          </a:p>
          <a:p>
            <a:pPr marL="0" indent="0">
              <a:buFontTx/>
              <a:buNone/>
            </a:pPr>
            <a:endParaRPr lang="en-GB" altLang="en-US" sz="1200" b="1" smtClean="0"/>
          </a:p>
          <a:p>
            <a:pPr marL="0" indent="0">
              <a:buFontTx/>
              <a:buNone/>
            </a:pPr>
            <a:r>
              <a:rPr lang="en-GB" altLang="en-US" sz="1200" b="1" smtClean="0"/>
              <a:t>class T extends S {</a:t>
            </a:r>
          </a:p>
          <a:p>
            <a:pPr marL="0" indent="0">
              <a:buFontTx/>
              <a:buNone/>
            </a:pPr>
            <a:r>
              <a:rPr lang="en-GB" altLang="en-US" sz="1200" b="1" smtClean="0"/>
              <a:t> void tMethod() { System.out.print("tMethod"); } </a:t>
            </a:r>
          </a:p>
          <a:p>
            <a:pPr marL="0" indent="0">
              <a:buFontTx/>
              <a:buNone/>
            </a:pPr>
            <a:r>
              <a:rPr lang="en-GB" altLang="en-US" sz="1200" b="1" smtClean="0"/>
              <a:t>}</a:t>
            </a:r>
          </a:p>
          <a:p>
            <a:pPr marL="0" indent="0">
              <a:buFontTx/>
              <a:buNone/>
            </a:pPr>
            <a:endParaRPr lang="en-GB" altLang="en-US" sz="1200" b="1" smtClean="0"/>
          </a:p>
          <a:p>
            <a:pPr marL="0" indent="0">
              <a:buFontTx/>
              <a:buNone/>
            </a:pPr>
            <a:r>
              <a:rPr lang="en-GB" altLang="en-US" sz="1200" b="1" smtClean="0"/>
              <a:t>class A {</a:t>
            </a:r>
          </a:p>
          <a:p>
            <a:pPr marL="0" indent="0">
              <a:buFontTx/>
              <a:buNone/>
            </a:pPr>
            <a:r>
              <a:rPr lang="en-GB" altLang="en-US" sz="1200" b="1" smtClean="0"/>
              <a:t>  void doStuff(S x) { System.out.print("doStuff(S x)");  } }</a:t>
            </a:r>
          </a:p>
          <a:p>
            <a:pPr marL="0" indent="0">
              <a:buFontTx/>
              <a:buNone/>
            </a:pPr>
            <a:endParaRPr lang="en-GB" altLang="en-US" sz="1200" b="1" smtClean="0"/>
          </a:p>
          <a:p>
            <a:pPr marL="0" indent="0">
              <a:buFontTx/>
              <a:buNone/>
            </a:pPr>
            <a:r>
              <a:rPr lang="en-GB" altLang="en-US" sz="1200" b="1" smtClean="0"/>
              <a:t>class B extends A {</a:t>
            </a:r>
          </a:p>
          <a:p>
            <a:pPr marL="0" indent="0">
              <a:buFontTx/>
              <a:buNone/>
            </a:pPr>
            <a:r>
              <a:rPr lang="en-GB" altLang="en-US" sz="1200" b="1" smtClean="0"/>
              <a:t> void doStuff( T x ) {</a:t>
            </a:r>
          </a:p>
          <a:p>
            <a:pPr marL="0" indent="0">
              <a:buFontTx/>
              <a:buNone/>
            </a:pPr>
            <a:r>
              <a:rPr lang="en-GB" altLang="en-US" sz="1200" b="1" smtClean="0"/>
              <a:t>         System.out.print("doStuff(T x)");</a:t>
            </a:r>
          </a:p>
          <a:p>
            <a:pPr marL="0" indent="0">
              <a:buFontTx/>
              <a:buNone/>
            </a:pPr>
            <a:r>
              <a:rPr lang="en-GB" altLang="en-US" sz="1200" b="1" smtClean="0"/>
              <a:t>         x.tMethod();</a:t>
            </a:r>
          </a:p>
          <a:p>
            <a:pPr marL="0" indent="0">
              <a:buFontTx/>
              <a:buNone/>
            </a:pPr>
            <a:r>
              <a:rPr lang="en-GB" altLang="en-US" sz="1200" b="1" smtClean="0"/>
              <a:t> } }</a:t>
            </a:r>
          </a:p>
          <a:p>
            <a:pPr marL="0" indent="0">
              <a:buFontTx/>
              <a:buNone/>
            </a:pPr>
            <a:endParaRPr lang="en-GB" altLang="en-US" sz="1200" b="1" smtClean="0"/>
          </a:p>
          <a:p>
            <a:pPr marL="0" indent="0">
              <a:buFontTx/>
              <a:buNone/>
            </a:pPr>
            <a:r>
              <a:rPr lang="en-GB" altLang="en-US" sz="1200" b="1" smtClean="0"/>
              <a:t>class Test</a:t>
            </a:r>
          </a:p>
          <a:p>
            <a:pPr marL="0" indent="0">
              <a:buFontTx/>
              <a:buNone/>
            </a:pPr>
            <a:r>
              <a:rPr lang="en-GB" altLang="en-US" sz="1200" b="1" smtClean="0"/>
              <a:t>{                      public static void main(String[] args) </a:t>
            </a:r>
          </a:p>
          <a:p>
            <a:pPr marL="0" indent="0">
              <a:buFontTx/>
              <a:buNone/>
            </a:pPr>
            <a:r>
              <a:rPr lang="en-GB" altLang="en-US" sz="1200" b="1" smtClean="0"/>
              <a:t>	{ </a:t>
            </a:r>
          </a:p>
          <a:p>
            <a:pPr marL="0" indent="0">
              <a:buFontTx/>
              <a:buNone/>
            </a:pPr>
            <a:r>
              <a:rPr lang="en-GB" altLang="en-US" sz="1200" b="1" smtClean="0"/>
              <a:t>		A a1 = new A();</a:t>
            </a:r>
          </a:p>
          <a:p>
            <a:pPr marL="0" indent="0">
              <a:buFontTx/>
              <a:buNone/>
            </a:pPr>
            <a:r>
              <a:rPr lang="en-GB" altLang="en-US" sz="1200" b="1" smtClean="0"/>
              <a:t>		B b1 = new B();</a:t>
            </a:r>
          </a:p>
          <a:p>
            <a:pPr marL="0" indent="0">
              <a:buFontTx/>
              <a:buNone/>
            </a:pPr>
            <a:r>
              <a:rPr lang="en-GB" altLang="en-US" sz="1200" b="1" smtClean="0"/>
              <a:t>		S s1 = new S();</a:t>
            </a:r>
          </a:p>
          <a:p>
            <a:pPr marL="0" indent="0">
              <a:buFontTx/>
              <a:buNone/>
            </a:pPr>
            <a:endParaRPr lang="en-GB" altLang="en-US" sz="1200" b="1" smtClean="0"/>
          </a:p>
          <a:p>
            <a:pPr marL="0" indent="0">
              <a:buFontTx/>
              <a:buNone/>
            </a:pPr>
            <a:r>
              <a:rPr lang="en-GB" altLang="en-US" sz="1200" b="1" smtClean="0"/>
              <a:t>		a1 = b1;</a:t>
            </a:r>
          </a:p>
          <a:p>
            <a:pPr marL="0" indent="0">
              <a:buFontTx/>
              <a:buNone/>
            </a:pPr>
            <a:r>
              <a:rPr lang="en-GB" altLang="en-US" sz="1200" b="1" smtClean="0"/>
              <a:t>		a1.doStuff( s1 );</a:t>
            </a:r>
          </a:p>
          <a:p>
            <a:pPr marL="0" indent="0">
              <a:buFontTx/>
              <a:buNone/>
            </a:pPr>
            <a:r>
              <a:rPr lang="en-GB" altLang="en-US" sz="1200" b="1" smtClean="0"/>
              <a:t>}   }</a:t>
            </a:r>
          </a:p>
        </p:txBody>
      </p:sp>
      <p:sp>
        <p:nvSpPr>
          <p:cNvPr id="5" name="TextBox 4"/>
          <p:cNvSpPr txBox="1"/>
          <p:nvPr/>
        </p:nvSpPr>
        <p:spPr>
          <a:xfrm>
            <a:off x="4953000" y="457200"/>
            <a:ext cx="3657600" cy="3970338"/>
          </a:xfrm>
          <a:prstGeom prst="rect">
            <a:avLst/>
          </a:prstGeom>
          <a:noFill/>
        </p:spPr>
        <p:txBody>
          <a:bodyPr>
            <a:spAutoFit/>
          </a:bodyPr>
          <a:lstStyle/>
          <a:p>
            <a:pPr algn="ctr">
              <a:defRPr/>
            </a:pPr>
            <a:r>
              <a:rPr lang="en-GB" sz="3600" dirty="0">
                <a:solidFill>
                  <a:schemeClr val="bg2"/>
                </a:solidFill>
              </a:rPr>
              <a:t>Question</a:t>
            </a:r>
          </a:p>
          <a:p>
            <a:pPr>
              <a:defRPr/>
            </a:pPr>
            <a:endParaRPr lang="en-GB" dirty="0">
              <a:solidFill>
                <a:schemeClr val="bg2"/>
              </a:solidFill>
            </a:endParaRPr>
          </a:p>
          <a:p>
            <a:pPr>
              <a:defRPr/>
            </a:pPr>
            <a:r>
              <a:rPr lang="en-GB" dirty="0">
                <a:solidFill>
                  <a:schemeClr val="bg2"/>
                </a:solidFill>
              </a:rPr>
              <a:t>What would the following</a:t>
            </a:r>
          </a:p>
          <a:p>
            <a:pPr>
              <a:defRPr/>
            </a:pPr>
            <a:r>
              <a:rPr lang="en-GB" dirty="0">
                <a:solidFill>
                  <a:schemeClr val="bg2"/>
                </a:solidFill>
              </a:rPr>
              <a:t>program output?</a:t>
            </a:r>
          </a:p>
          <a:p>
            <a:pPr>
              <a:defRPr/>
            </a:pPr>
            <a:endParaRPr lang="en-GB" dirty="0">
              <a:solidFill>
                <a:schemeClr val="bg2"/>
              </a:solidFill>
            </a:endParaRPr>
          </a:p>
          <a:p>
            <a:pPr marL="457200" indent="-457200">
              <a:buFontTx/>
              <a:buAutoNum type="alphaLcParenR"/>
              <a:defRPr/>
            </a:pPr>
            <a:r>
              <a:rPr lang="en-GB" dirty="0">
                <a:solidFill>
                  <a:schemeClr val="bg2"/>
                </a:solidFill>
              </a:rPr>
              <a:t>"</a:t>
            </a:r>
            <a:r>
              <a:rPr lang="en-GB" dirty="0" err="1">
                <a:solidFill>
                  <a:schemeClr val="bg2"/>
                </a:solidFill>
              </a:rPr>
              <a:t>sMethod</a:t>
            </a:r>
            <a:r>
              <a:rPr lang="en-GB" dirty="0">
                <a:solidFill>
                  <a:schemeClr val="bg2"/>
                </a:solidFill>
              </a:rPr>
              <a:t>“</a:t>
            </a:r>
          </a:p>
          <a:p>
            <a:pPr marL="457200" indent="-457200">
              <a:buFontTx/>
              <a:buAutoNum type="alphaLcParenR"/>
              <a:defRPr/>
            </a:pPr>
            <a:r>
              <a:rPr lang="en-GB" dirty="0">
                <a:solidFill>
                  <a:schemeClr val="bg2"/>
                </a:solidFill>
              </a:rPr>
              <a:t>“</a:t>
            </a:r>
            <a:r>
              <a:rPr lang="en-GB" dirty="0" err="1">
                <a:solidFill>
                  <a:schemeClr val="bg2"/>
                </a:solidFill>
              </a:rPr>
              <a:t>tMethod</a:t>
            </a:r>
            <a:r>
              <a:rPr lang="en-GB" dirty="0">
                <a:solidFill>
                  <a:schemeClr val="bg2"/>
                </a:solidFill>
              </a:rPr>
              <a:t>”</a:t>
            </a:r>
          </a:p>
          <a:p>
            <a:pPr marL="457200" indent="-457200">
              <a:buFontTx/>
              <a:buAutoNum type="alphaLcParenR"/>
              <a:defRPr/>
            </a:pPr>
            <a:r>
              <a:rPr lang="en-GB" dirty="0">
                <a:solidFill>
                  <a:schemeClr val="bg2"/>
                </a:solidFill>
              </a:rPr>
              <a:t>“</a:t>
            </a:r>
            <a:r>
              <a:rPr lang="en-GB" dirty="0" err="1">
                <a:solidFill>
                  <a:schemeClr val="bg2"/>
                </a:solidFill>
              </a:rPr>
              <a:t>doStuff</a:t>
            </a:r>
            <a:r>
              <a:rPr lang="en-GB" dirty="0">
                <a:solidFill>
                  <a:schemeClr val="bg2"/>
                </a:solidFill>
              </a:rPr>
              <a:t>(S x)”</a:t>
            </a:r>
          </a:p>
          <a:p>
            <a:pPr marL="457200" indent="-457200">
              <a:buFontTx/>
              <a:buAutoNum type="alphaLcParenR"/>
              <a:defRPr/>
            </a:pPr>
            <a:r>
              <a:rPr lang="en-GB" dirty="0">
                <a:solidFill>
                  <a:schemeClr val="bg2"/>
                </a:solidFill>
              </a:rPr>
              <a:t>“</a:t>
            </a:r>
            <a:r>
              <a:rPr lang="en-GB" dirty="0" err="1">
                <a:solidFill>
                  <a:schemeClr val="bg2"/>
                </a:solidFill>
              </a:rPr>
              <a:t>doStuff</a:t>
            </a:r>
            <a:r>
              <a:rPr lang="en-GB" dirty="0">
                <a:solidFill>
                  <a:schemeClr val="bg2"/>
                </a:solidFill>
              </a:rPr>
              <a:t>(T x)”</a:t>
            </a:r>
          </a:p>
          <a:p>
            <a:pPr marL="457200" indent="-457200">
              <a:buFontTx/>
              <a:buAutoNum type="alphaLcParenR"/>
              <a:defRPr/>
            </a:pPr>
            <a:r>
              <a:rPr lang="en-GB" dirty="0">
                <a:solidFill>
                  <a:schemeClr val="bg2"/>
                </a:solidFill>
              </a:rPr>
              <a:t>Nothing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GB" altLang="en-US" smtClean="0"/>
              <a:t>Answer</a:t>
            </a:r>
          </a:p>
        </p:txBody>
      </p:sp>
      <p:sp>
        <p:nvSpPr>
          <p:cNvPr id="3" name="Content Placeholder 2"/>
          <p:cNvSpPr>
            <a:spLocks noGrp="1"/>
          </p:cNvSpPr>
          <p:nvPr>
            <p:ph idx="1"/>
          </p:nvPr>
        </p:nvSpPr>
        <p:spPr/>
        <p:txBody>
          <a:bodyPr/>
          <a:lstStyle/>
          <a:p>
            <a:pPr marL="0" indent="0">
              <a:buFontTx/>
              <a:buNone/>
              <a:defRPr/>
            </a:pPr>
            <a:r>
              <a:rPr lang="en-GB" dirty="0" smtClean="0"/>
              <a:t>c) “</a:t>
            </a:r>
            <a:r>
              <a:rPr lang="en-GB" dirty="0" err="1" smtClean="0"/>
              <a:t>doStuff</a:t>
            </a:r>
            <a:r>
              <a:rPr lang="en-GB" dirty="0" smtClean="0"/>
              <a:t>(S x)”</a:t>
            </a:r>
          </a:p>
          <a:p>
            <a:pPr>
              <a:defRPr/>
            </a:pPr>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GB" altLang="en-US" smtClean="0"/>
              <a:t>Question</a:t>
            </a:r>
          </a:p>
        </p:txBody>
      </p:sp>
      <p:sp>
        <p:nvSpPr>
          <p:cNvPr id="3" name="Content Placeholder 2"/>
          <p:cNvSpPr>
            <a:spLocks noGrp="1"/>
          </p:cNvSpPr>
          <p:nvPr>
            <p:ph idx="1"/>
          </p:nvPr>
        </p:nvSpPr>
        <p:spPr/>
        <p:txBody>
          <a:bodyPr/>
          <a:lstStyle/>
          <a:p>
            <a:pPr>
              <a:defRPr/>
            </a:pPr>
            <a:r>
              <a:rPr lang="en-GB" dirty="0" smtClean="0"/>
              <a:t>Java supports multiple inheritance and all objects are </a:t>
            </a:r>
            <a:r>
              <a:rPr lang="en-GB" dirty="0" err="1" smtClean="0"/>
              <a:t>superclasses</a:t>
            </a:r>
            <a:endParaRPr lang="en-GB" dirty="0" smtClean="0"/>
          </a:p>
          <a:p>
            <a:pPr>
              <a:defRPr/>
            </a:pPr>
            <a:endParaRPr lang="en-GB" dirty="0" smtClean="0"/>
          </a:p>
          <a:p>
            <a:pPr marL="514350" indent="-514350">
              <a:buFontTx/>
              <a:buAutoNum type="alphaLcParenR"/>
              <a:defRPr/>
            </a:pPr>
            <a:r>
              <a:rPr lang="en-GB" dirty="0" smtClean="0"/>
              <a:t>True</a:t>
            </a:r>
          </a:p>
          <a:p>
            <a:pPr marL="514350" indent="-514350">
              <a:buFontTx/>
              <a:buAutoNum type="alphaLcParenR"/>
              <a:defRPr/>
            </a:pPr>
            <a:r>
              <a:rPr lang="en-GB" dirty="0" smtClean="0"/>
              <a:t>False</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5800" y="381000"/>
            <a:ext cx="7772400" cy="1143000"/>
          </a:xfrm>
        </p:spPr>
        <p:txBody>
          <a:bodyPr/>
          <a:lstStyle/>
          <a:p>
            <a:r>
              <a:rPr lang="en-GB" altLang="en-US" smtClean="0"/>
              <a:t>How to Reuse Code?</a:t>
            </a:r>
          </a:p>
        </p:txBody>
      </p:sp>
      <p:sp>
        <p:nvSpPr>
          <p:cNvPr id="3" name="Content Placeholder 2"/>
          <p:cNvSpPr>
            <a:spLocks noGrp="1"/>
          </p:cNvSpPr>
          <p:nvPr>
            <p:ph idx="1"/>
          </p:nvPr>
        </p:nvSpPr>
        <p:spPr>
          <a:xfrm>
            <a:off x="685800" y="1752600"/>
            <a:ext cx="7772400" cy="4800600"/>
          </a:xfrm>
        </p:spPr>
        <p:txBody>
          <a:bodyPr>
            <a:normAutofit fontScale="85000" lnSpcReduction="10000"/>
          </a:bodyPr>
          <a:lstStyle/>
          <a:p>
            <a:pPr>
              <a:defRPr/>
            </a:pPr>
            <a:r>
              <a:rPr lang="en-GB" dirty="0" smtClean="0"/>
              <a:t>Write the class completely from scratch (one extreme)</a:t>
            </a:r>
          </a:p>
          <a:p>
            <a:pPr lvl="1">
              <a:defRPr/>
            </a:pPr>
            <a:r>
              <a:rPr lang="en-GB" dirty="0" smtClean="0"/>
              <a:t>What some programmers always want to do!</a:t>
            </a:r>
          </a:p>
          <a:p>
            <a:pPr>
              <a:defRPr/>
            </a:pPr>
            <a:r>
              <a:rPr lang="en-GB" dirty="0" smtClean="0"/>
              <a:t>Find an existing class that exactly match your requirements (another extreme)</a:t>
            </a:r>
          </a:p>
          <a:p>
            <a:pPr lvl="1">
              <a:defRPr/>
            </a:pPr>
            <a:r>
              <a:rPr lang="en-GB" dirty="0" smtClean="0"/>
              <a:t>The easiest for the programmer!</a:t>
            </a:r>
          </a:p>
          <a:p>
            <a:pPr>
              <a:defRPr/>
            </a:pPr>
            <a:r>
              <a:rPr lang="en-GB" dirty="0" smtClean="0"/>
              <a:t>Built it from well-tested, well-documented existing classes</a:t>
            </a:r>
          </a:p>
          <a:p>
            <a:pPr lvl="1">
              <a:defRPr/>
            </a:pPr>
            <a:r>
              <a:rPr lang="en-GB" dirty="0" smtClean="0"/>
              <a:t>A very typical reuse, called composition reuse!</a:t>
            </a:r>
          </a:p>
          <a:p>
            <a:pPr>
              <a:defRPr/>
            </a:pPr>
            <a:r>
              <a:rPr lang="en-GB" dirty="0" smtClean="0"/>
              <a:t>Reuse an existing class with </a:t>
            </a:r>
            <a:r>
              <a:rPr lang="en-GB" dirty="0" smtClean="0">
                <a:solidFill>
                  <a:srgbClr val="FF0000"/>
                </a:solidFill>
              </a:rPr>
              <a:t>inheritance</a:t>
            </a:r>
          </a:p>
          <a:p>
            <a:pPr lvl="1">
              <a:defRPr/>
            </a:pPr>
            <a:r>
              <a:rPr lang="en-GB" dirty="0" smtClean="0"/>
              <a:t>Requires more knowledge than composition reuse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GB" altLang="en-US" smtClean="0"/>
              <a:t>Answer</a:t>
            </a:r>
          </a:p>
        </p:txBody>
      </p:sp>
      <p:sp>
        <p:nvSpPr>
          <p:cNvPr id="3" name="Content Placeholder 2"/>
          <p:cNvSpPr>
            <a:spLocks noGrp="1"/>
          </p:cNvSpPr>
          <p:nvPr>
            <p:ph idx="1"/>
          </p:nvPr>
        </p:nvSpPr>
        <p:spPr/>
        <p:txBody>
          <a:bodyPr/>
          <a:lstStyle/>
          <a:p>
            <a:pPr>
              <a:defRPr/>
            </a:pPr>
            <a:r>
              <a:rPr lang="en-GB" dirty="0" smtClean="0"/>
              <a:t>b) False</a:t>
            </a:r>
          </a:p>
          <a:p>
            <a:pPr>
              <a:defRPr/>
            </a:pPr>
            <a:endParaRPr lang="en-GB" dirty="0"/>
          </a:p>
          <a:p>
            <a:pPr marL="0" indent="0">
              <a:buFontTx/>
              <a:buNone/>
              <a:defRPr/>
            </a:pPr>
            <a:r>
              <a:rPr lang="en-GB" dirty="0" smtClean="0"/>
              <a:t>Java supports </a:t>
            </a:r>
            <a:r>
              <a:rPr lang="en-GB" u="sng" dirty="0" smtClean="0">
                <a:solidFill>
                  <a:srgbClr val="E62D33"/>
                </a:solidFill>
              </a:rPr>
              <a:t>single inheritance</a:t>
            </a:r>
            <a:r>
              <a:rPr lang="en-GB" dirty="0" smtClean="0"/>
              <a:t>, all have Object as superclass</a:t>
            </a:r>
          </a:p>
          <a:p>
            <a:pPr marL="0" indent="0">
              <a:buFontTx/>
              <a:buNone/>
              <a:defRPr/>
            </a:pPr>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85800" y="304800"/>
            <a:ext cx="7772400" cy="1143000"/>
          </a:xfrm>
        </p:spPr>
        <p:txBody>
          <a:bodyPr/>
          <a:lstStyle/>
          <a:p>
            <a:r>
              <a:rPr lang="en-GB" altLang="en-US" smtClean="0"/>
              <a:t>Java's </a:t>
            </a:r>
            <a:r>
              <a:rPr lang="en-GB" altLang="en-US" smtClean="0">
                <a:solidFill>
                  <a:srgbClr val="FF0000"/>
                </a:solidFill>
              </a:rPr>
              <a:t>interface</a:t>
            </a:r>
            <a:r>
              <a:rPr lang="en-GB" altLang="en-US" smtClean="0"/>
              <a:t> Concept</a:t>
            </a:r>
          </a:p>
        </p:txBody>
      </p:sp>
      <p:pic>
        <p:nvPicPr>
          <p:cNvPr id="5017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78000"/>
            <a:ext cx="7772400" cy="471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p:cNvSpPr/>
          <p:nvPr/>
        </p:nvSpPr>
        <p:spPr>
          <a:xfrm>
            <a:off x="6705600" y="2057400"/>
            <a:ext cx="2057400" cy="114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85800" y="228600"/>
            <a:ext cx="7772400" cy="1143000"/>
          </a:xfrm>
        </p:spPr>
        <p:txBody>
          <a:bodyPr/>
          <a:lstStyle/>
          <a:p>
            <a:r>
              <a:rPr lang="en-GB" altLang="en-US" smtClean="0"/>
              <a:t>Java's </a:t>
            </a:r>
            <a:r>
              <a:rPr lang="en-GB" altLang="en-US" smtClean="0">
                <a:solidFill>
                  <a:srgbClr val="FF0000"/>
                </a:solidFill>
              </a:rPr>
              <a:t>interface</a:t>
            </a:r>
            <a:r>
              <a:rPr lang="en-GB" altLang="en-US" smtClean="0"/>
              <a:t> Concept, cont.</a:t>
            </a:r>
          </a:p>
        </p:txBody>
      </p:sp>
      <p:pic>
        <p:nvPicPr>
          <p:cNvPr id="5120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600200"/>
            <a:ext cx="830580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85800" y="228600"/>
            <a:ext cx="7772400" cy="1143000"/>
          </a:xfrm>
        </p:spPr>
        <p:txBody>
          <a:bodyPr/>
          <a:lstStyle/>
          <a:p>
            <a:r>
              <a:rPr lang="en-GB" altLang="en-US" smtClean="0"/>
              <a:t>Java's interface Concept</a:t>
            </a:r>
          </a:p>
        </p:txBody>
      </p:sp>
      <p:sp>
        <p:nvSpPr>
          <p:cNvPr id="3" name="Content Placeholder 2"/>
          <p:cNvSpPr>
            <a:spLocks noGrp="1"/>
          </p:cNvSpPr>
          <p:nvPr>
            <p:ph idx="1"/>
          </p:nvPr>
        </p:nvSpPr>
        <p:spPr>
          <a:xfrm>
            <a:off x="685800" y="1524000"/>
            <a:ext cx="8077200" cy="5105400"/>
          </a:xfrm>
        </p:spPr>
        <p:txBody>
          <a:bodyPr>
            <a:normAutofit fontScale="85000" lnSpcReduction="20000"/>
          </a:bodyPr>
          <a:lstStyle/>
          <a:p>
            <a:pPr>
              <a:defRPr/>
            </a:pPr>
            <a:r>
              <a:rPr lang="en-GB" dirty="0" smtClean="0"/>
              <a:t> An interface is a collection of method declarations</a:t>
            </a:r>
          </a:p>
          <a:p>
            <a:pPr lvl="1">
              <a:defRPr/>
            </a:pPr>
            <a:r>
              <a:rPr lang="en-GB" dirty="0" smtClean="0"/>
              <a:t>An interface is a class-like concept</a:t>
            </a:r>
          </a:p>
          <a:p>
            <a:pPr lvl="1">
              <a:defRPr/>
            </a:pPr>
            <a:r>
              <a:rPr lang="en-GB" dirty="0" smtClean="0"/>
              <a:t>An </a:t>
            </a:r>
            <a:r>
              <a:rPr lang="en-GB" dirty="0" smtClean="0">
                <a:solidFill>
                  <a:srgbClr val="FF0000"/>
                </a:solidFill>
              </a:rPr>
              <a:t>interface has no variable declarations or method bodies</a:t>
            </a:r>
          </a:p>
          <a:p>
            <a:pPr>
              <a:defRPr/>
            </a:pPr>
            <a:r>
              <a:rPr lang="en-GB" dirty="0" smtClean="0"/>
              <a:t>Describes a set of methods that a class can be forced to implement</a:t>
            </a:r>
          </a:p>
          <a:p>
            <a:pPr>
              <a:defRPr/>
            </a:pPr>
            <a:r>
              <a:rPr lang="en-GB" dirty="0" smtClean="0"/>
              <a:t>An interface can be used to define a set of “constant”</a:t>
            </a:r>
          </a:p>
          <a:p>
            <a:pPr>
              <a:defRPr/>
            </a:pPr>
            <a:r>
              <a:rPr lang="en-GB" dirty="0" smtClean="0"/>
              <a:t>An interface can be used as a type concept.</a:t>
            </a:r>
          </a:p>
          <a:p>
            <a:pPr lvl="1">
              <a:defRPr/>
            </a:pPr>
            <a:r>
              <a:rPr lang="en-GB" dirty="0" smtClean="0"/>
              <a:t>Variable and parameter can be of interface types</a:t>
            </a:r>
          </a:p>
          <a:p>
            <a:pPr>
              <a:defRPr/>
            </a:pPr>
            <a:r>
              <a:rPr lang="en-GB" dirty="0" smtClean="0"/>
              <a:t>Interfaces can be used to implement multiple inheritance like hierarchies</a:t>
            </a:r>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735013" y="152400"/>
            <a:ext cx="7772400" cy="1143000"/>
          </a:xfrm>
        </p:spPr>
        <p:txBody>
          <a:bodyPr/>
          <a:lstStyle/>
          <a:p>
            <a:r>
              <a:rPr lang="en-GB" altLang="en-US" smtClean="0"/>
              <a:t>Java's </a:t>
            </a:r>
            <a:r>
              <a:rPr lang="en-GB" altLang="en-US" smtClean="0">
                <a:solidFill>
                  <a:srgbClr val="FF0000"/>
                </a:solidFill>
              </a:rPr>
              <a:t>interface</a:t>
            </a:r>
            <a:r>
              <a:rPr lang="en-GB" altLang="en-US" smtClean="0"/>
              <a:t> Concept</a:t>
            </a:r>
          </a:p>
        </p:txBody>
      </p:sp>
      <p:pic>
        <p:nvPicPr>
          <p:cNvPr id="5325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84263"/>
            <a:ext cx="8634413" cy="517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685800" y="0"/>
            <a:ext cx="7772400" cy="1143000"/>
          </a:xfrm>
        </p:spPr>
        <p:txBody>
          <a:bodyPr/>
          <a:lstStyle/>
          <a:p>
            <a:r>
              <a:rPr lang="en-GB" altLang="en-US" smtClean="0"/>
              <a:t>Java's </a:t>
            </a:r>
            <a:r>
              <a:rPr lang="en-GB" altLang="en-US" smtClean="0">
                <a:solidFill>
                  <a:srgbClr val="FF0000"/>
                </a:solidFill>
              </a:rPr>
              <a:t>interface</a:t>
            </a:r>
            <a:r>
              <a:rPr lang="en-GB" altLang="en-US" smtClean="0"/>
              <a:t> Concept, cont</a:t>
            </a:r>
          </a:p>
        </p:txBody>
      </p:sp>
      <p:pic>
        <p:nvPicPr>
          <p:cNvPr id="5427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8382000" cy="573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GB" altLang="en-US" smtClean="0"/>
              <a:t>Question</a:t>
            </a:r>
          </a:p>
        </p:txBody>
      </p:sp>
      <p:sp>
        <p:nvSpPr>
          <p:cNvPr id="3" name="Content Placeholder 2"/>
          <p:cNvSpPr>
            <a:spLocks noGrp="1"/>
          </p:cNvSpPr>
          <p:nvPr>
            <p:ph idx="1"/>
          </p:nvPr>
        </p:nvSpPr>
        <p:spPr/>
        <p:txBody>
          <a:bodyPr/>
          <a:lstStyle/>
          <a:p>
            <a:pPr>
              <a:defRPr/>
            </a:pPr>
            <a:r>
              <a:rPr lang="en-GB" dirty="0" smtClean="0"/>
              <a:t>An interface is allowed variable declarations but no method implementations</a:t>
            </a:r>
          </a:p>
          <a:p>
            <a:pPr>
              <a:defRPr/>
            </a:pPr>
            <a:endParaRPr lang="en-GB" dirty="0"/>
          </a:p>
          <a:p>
            <a:pPr marL="514350" indent="-514350">
              <a:buFontTx/>
              <a:buAutoNum type="alphaLcParenR"/>
              <a:defRPr/>
            </a:pPr>
            <a:r>
              <a:rPr lang="en-GB" dirty="0" smtClean="0"/>
              <a:t>True</a:t>
            </a:r>
          </a:p>
          <a:p>
            <a:pPr marL="514350" indent="-514350">
              <a:buFontTx/>
              <a:buAutoNum type="alphaLcParenR"/>
              <a:defRPr/>
            </a:pPr>
            <a:r>
              <a:rPr lang="en-GB" dirty="0" smtClean="0"/>
              <a:t>False</a:t>
            </a:r>
          </a:p>
          <a:p>
            <a:pPr>
              <a:defRPr/>
            </a:pPr>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GB" altLang="en-US" smtClean="0"/>
              <a:t>Answer</a:t>
            </a:r>
          </a:p>
        </p:txBody>
      </p:sp>
      <p:sp>
        <p:nvSpPr>
          <p:cNvPr id="3" name="Content Placeholder 2"/>
          <p:cNvSpPr>
            <a:spLocks noGrp="1"/>
          </p:cNvSpPr>
          <p:nvPr>
            <p:ph idx="1"/>
          </p:nvPr>
        </p:nvSpPr>
        <p:spPr/>
        <p:txBody>
          <a:bodyPr/>
          <a:lstStyle/>
          <a:p>
            <a:pPr>
              <a:defRPr/>
            </a:pPr>
            <a:r>
              <a:rPr lang="en-GB" dirty="0" smtClean="0"/>
              <a:t>b) False</a:t>
            </a:r>
          </a:p>
          <a:p>
            <a:pPr>
              <a:defRPr/>
            </a:pPr>
            <a:endParaRPr lang="en-GB" dirty="0"/>
          </a:p>
          <a:p>
            <a:pPr marL="0" indent="0">
              <a:buFontTx/>
              <a:buNone/>
              <a:defRPr/>
            </a:pPr>
            <a:r>
              <a:rPr lang="en-GB" dirty="0" smtClean="0">
                <a:solidFill>
                  <a:srgbClr val="FF0000"/>
                </a:solidFill>
              </a:rPr>
              <a:t>interface has no variable declarations or method bodies</a:t>
            </a:r>
          </a:p>
          <a:p>
            <a:pPr marL="0" indent="0">
              <a:buFontTx/>
              <a:buNone/>
              <a:defRPr/>
            </a:pPr>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GB" altLang="en-US" smtClean="0"/>
              <a:t>Multiple Inheritance</a:t>
            </a:r>
          </a:p>
        </p:txBody>
      </p:sp>
      <p:sp>
        <p:nvSpPr>
          <p:cNvPr id="3" name="Content Placeholder 2"/>
          <p:cNvSpPr>
            <a:spLocks noGrp="1"/>
          </p:cNvSpPr>
          <p:nvPr>
            <p:ph idx="1"/>
          </p:nvPr>
        </p:nvSpPr>
        <p:spPr/>
        <p:txBody>
          <a:bodyPr>
            <a:normAutofit fontScale="85000" lnSpcReduction="10000"/>
          </a:bodyPr>
          <a:lstStyle/>
          <a:p>
            <a:pPr>
              <a:defRPr/>
            </a:pPr>
            <a:r>
              <a:rPr lang="en-GB" dirty="0" smtClean="0"/>
              <a:t>Multiple inheritance of implementations is </a:t>
            </a:r>
            <a:r>
              <a:rPr lang="en-GB" u="sng" dirty="0" smtClean="0">
                <a:solidFill>
                  <a:srgbClr val="FF0000"/>
                </a:solidFill>
              </a:rPr>
              <a:t>not</a:t>
            </a:r>
            <a:r>
              <a:rPr lang="en-GB" dirty="0" smtClean="0"/>
              <a:t> allowed. Components can inherit multiple interfaces, though</a:t>
            </a:r>
          </a:p>
          <a:p>
            <a:pPr>
              <a:defRPr/>
            </a:pPr>
            <a:endParaRPr lang="en-GB" dirty="0" smtClean="0"/>
          </a:p>
          <a:p>
            <a:pPr>
              <a:defRPr/>
            </a:pPr>
            <a:r>
              <a:rPr lang="en-GB" dirty="0" smtClean="0"/>
              <a:t>Inheriting multiple interfaces isn't problematic, since you're simply defining new method signatures to be implemented. It's the inheritance of multiple copies of functionality that is traditionally viewed as causing problems, or at the very least, confusion</a:t>
            </a:r>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685800" y="0"/>
            <a:ext cx="7772400" cy="1143000"/>
          </a:xfrm>
        </p:spPr>
        <p:txBody>
          <a:bodyPr/>
          <a:lstStyle/>
          <a:p>
            <a:r>
              <a:rPr lang="en-GB" altLang="en-US" smtClean="0"/>
              <a:t>Semantic Rules for </a:t>
            </a:r>
            <a:r>
              <a:rPr lang="en-GB" altLang="en-US" smtClean="0">
                <a:solidFill>
                  <a:srgbClr val="FF0000"/>
                </a:solidFill>
              </a:rPr>
              <a:t>Interfaces</a:t>
            </a:r>
          </a:p>
        </p:txBody>
      </p:sp>
      <p:sp>
        <p:nvSpPr>
          <p:cNvPr id="3" name="Content Placeholder 2"/>
          <p:cNvSpPr>
            <a:spLocks noGrp="1"/>
          </p:cNvSpPr>
          <p:nvPr>
            <p:ph idx="1"/>
          </p:nvPr>
        </p:nvSpPr>
        <p:spPr>
          <a:xfrm>
            <a:off x="533400" y="1066800"/>
            <a:ext cx="8153400" cy="5562600"/>
          </a:xfrm>
        </p:spPr>
        <p:txBody>
          <a:bodyPr>
            <a:normAutofit fontScale="85000" lnSpcReduction="20000"/>
          </a:bodyPr>
          <a:lstStyle/>
          <a:p>
            <a:pPr>
              <a:defRPr/>
            </a:pPr>
            <a:r>
              <a:rPr lang="en-GB" dirty="0" smtClean="0"/>
              <a:t>Type</a:t>
            </a:r>
          </a:p>
          <a:p>
            <a:pPr lvl="1">
              <a:defRPr/>
            </a:pPr>
            <a:r>
              <a:rPr lang="en-GB" dirty="0" smtClean="0"/>
              <a:t>An </a:t>
            </a:r>
            <a:r>
              <a:rPr lang="en-GB" dirty="0" smtClean="0">
                <a:solidFill>
                  <a:srgbClr val="FF0000"/>
                </a:solidFill>
              </a:rPr>
              <a:t>interface can be used as a type</a:t>
            </a:r>
            <a:r>
              <a:rPr lang="en-GB" dirty="0" smtClean="0"/>
              <a:t>, like classes</a:t>
            </a:r>
          </a:p>
          <a:p>
            <a:pPr lvl="1">
              <a:defRPr/>
            </a:pPr>
            <a:r>
              <a:rPr lang="en-GB" dirty="0" smtClean="0"/>
              <a:t>A variable or parameter declared of an interface type is polymorph</a:t>
            </a:r>
          </a:p>
          <a:p>
            <a:pPr lvl="2">
              <a:defRPr/>
            </a:pPr>
            <a:r>
              <a:rPr lang="en-GB" dirty="0" smtClean="0"/>
              <a:t>Any object of a class that implements the interface can be referred by the variable</a:t>
            </a:r>
          </a:p>
          <a:p>
            <a:pPr>
              <a:defRPr/>
            </a:pPr>
            <a:r>
              <a:rPr lang="en-GB" dirty="0" smtClean="0"/>
              <a:t>Instantiation</a:t>
            </a:r>
          </a:p>
          <a:p>
            <a:pPr lvl="1">
              <a:defRPr/>
            </a:pPr>
            <a:r>
              <a:rPr lang="en-GB" dirty="0" smtClean="0"/>
              <a:t>Does </a:t>
            </a:r>
            <a:r>
              <a:rPr lang="en-GB" dirty="0" smtClean="0">
                <a:solidFill>
                  <a:srgbClr val="FF0000"/>
                </a:solidFill>
              </a:rPr>
              <a:t>not make sense on an interface</a:t>
            </a:r>
            <a:endParaRPr lang="en-GB" dirty="0" smtClean="0"/>
          </a:p>
          <a:p>
            <a:pPr>
              <a:defRPr/>
            </a:pPr>
            <a:r>
              <a:rPr lang="en-GB" dirty="0" smtClean="0"/>
              <a:t>Access modifiers</a:t>
            </a:r>
          </a:p>
          <a:p>
            <a:pPr lvl="1">
              <a:defRPr/>
            </a:pPr>
            <a:r>
              <a:rPr lang="en-GB" dirty="0" smtClean="0"/>
              <a:t>An interface can be public or “friendly” (the default)</a:t>
            </a:r>
          </a:p>
          <a:p>
            <a:pPr lvl="1">
              <a:defRPr/>
            </a:pPr>
            <a:r>
              <a:rPr lang="en-GB" dirty="0" smtClean="0"/>
              <a:t>All methods in an interface are default abstract and </a:t>
            </a:r>
            <a:r>
              <a:rPr lang="en-GB" dirty="0" smtClean="0">
                <a:solidFill>
                  <a:srgbClr val="FF0000"/>
                </a:solidFill>
              </a:rPr>
              <a:t>public</a:t>
            </a:r>
          </a:p>
          <a:p>
            <a:pPr lvl="2">
              <a:defRPr/>
            </a:pPr>
            <a:r>
              <a:rPr lang="en-GB" dirty="0" smtClean="0"/>
              <a:t>Static, final, private, and protected </a:t>
            </a:r>
            <a:r>
              <a:rPr lang="en-GB" dirty="0" smtClean="0">
                <a:solidFill>
                  <a:srgbClr val="FF0000"/>
                </a:solidFill>
              </a:rPr>
              <a:t>cannot be used</a:t>
            </a:r>
            <a:r>
              <a:rPr lang="en-GB" dirty="0" smtClean="0"/>
              <a:t>.</a:t>
            </a:r>
          </a:p>
          <a:p>
            <a:pPr lvl="1">
              <a:defRPr/>
            </a:pPr>
            <a:r>
              <a:rPr lang="en-GB" dirty="0" smtClean="0"/>
              <a:t>All variables (“constants”) are public static final by default</a:t>
            </a:r>
          </a:p>
          <a:p>
            <a:pPr lvl="2">
              <a:defRPr/>
            </a:pPr>
            <a:r>
              <a:rPr lang="en-GB" dirty="0" smtClean="0"/>
              <a:t>Private, protected cannot be used</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altLang="en-US" smtClean="0"/>
              <a:t>Inheritance</a:t>
            </a:r>
          </a:p>
        </p:txBody>
      </p:sp>
      <p:sp>
        <p:nvSpPr>
          <p:cNvPr id="13315" name="Content Placeholder 2"/>
          <p:cNvSpPr>
            <a:spLocks noGrp="1"/>
          </p:cNvSpPr>
          <p:nvPr>
            <p:ph idx="1"/>
          </p:nvPr>
        </p:nvSpPr>
        <p:spPr>
          <a:xfrm>
            <a:off x="685800" y="1752600"/>
            <a:ext cx="8077200" cy="4800600"/>
          </a:xfrm>
        </p:spPr>
        <p:txBody>
          <a:bodyPr/>
          <a:lstStyle/>
          <a:p>
            <a:r>
              <a:rPr lang="en-GB" altLang="en-US" smtClean="0"/>
              <a:t>Inheritance is a way to derive a </a:t>
            </a:r>
            <a:r>
              <a:rPr lang="en-GB" altLang="en-US" smtClean="0">
                <a:solidFill>
                  <a:srgbClr val="FF0000"/>
                </a:solidFill>
              </a:rPr>
              <a:t>new class </a:t>
            </a:r>
            <a:r>
              <a:rPr lang="en-GB" altLang="en-US" smtClean="0"/>
              <a:t>from an </a:t>
            </a:r>
            <a:r>
              <a:rPr lang="en-GB" altLang="en-US" smtClean="0">
                <a:solidFill>
                  <a:srgbClr val="FF0000"/>
                </a:solidFill>
              </a:rPr>
              <a:t>existing class</a:t>
            </a:r>
          </a:p>
          <a:p>
            <a:r>
              <a:rPr lang="en-GB" altLang="en-US" smtClean="0"/>
              <a:t>It is the process where one object acquires the </a:t>
            </a:r>
            <a:r>
              <a:rPr lang="en-GB" altLang="en-US" smtClean="0">
                <a:solidFill>
                  <a:srgbClr val="FF0000"/>
                </a:solidFill>
              </a:rPr>
              <a:t>properties</a:t>
            </a:r>
            <a:r>
              <a:rPr lang="en-GB" altLang="en-US" smtClean="0"/>
              <a:t> of another. With the use of inheritance the information is made manageable in a </a:t>
            </a:r>
            <a:r>
              <a:rPr lang="en-GB" altLang="en-US" smtClean="0">
                <a:solidFill>
                  <a:srgbClr val="FF0000"/>
                </a:solidFill>
              </a:rPr>
              <a:t>hierarchical</a:t>
            </a:r>
            <a:r>
              <a:rPr lang="en-GB" altLang="en-US" smtClean="0"/>
              <a:t> order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266700" y="152400"/>
            <a:ext cx="8610600" cy="1143000"/>
          </a:xfrm>
        </p:spPr>
        <p:txBody>
          <a:bodyPr/>
          <a:lstStyle/>
          <a:p>
            <a:r>
              <a:rPr lang="en-GB" altLang="en-US" sz="4000" smtClean="0"/>
              <a:t>Some of Java's Most used Interfaces</a:t>
            </a:r>
          </a:p>
        </p:txBody>
      </p:sp>
      <p:sp>
        <p:nvSpPr>
          <p:cNvPr id="3" name="Content Placeholder 2"/>
          <p:cNvSpPr>
            <a:spLocks noGrp="1"/>
          </p:cNvSpPr>
          <p:nvPr>
            <p:ph idx="1"/>
          </p:nvPr>
        </p:nvSpPr>
        <p:spPr>
          <a:xfrm>
            <a:off x="476250" y="1371600"/>
            <a:ext cx="8191500" cy="5638800"/>
          </a:xfrm>
        </p:spPr>
        <p:txBody>
          <a:bodyPr>
            <a:normAutofit fontScale="77500" lnSpcReduction="20000"/>
          </a:bodyPr>
          <a:lstStyle/>
          <a:p>
            <a:pPr>
              <a:defRPr/>
            </a:pPr>
            <a:r>
              <a:rPr lang="en-GB" dirty="0" smtClean="0"/>
              <a:t> </a:t>
            </a:r>
            <a:r>
              <a:rPr lang="en-GB" i="1" dirty="0" smtClean="0"/>
              <a:t>Iterator</a:t>
            </a:r>
          </a:p>
          <a:p>
            <a:pPr lvl="1">
              <a:defRPr/>
            </a:pPr>
            <a:r>
              <a:rPr lang="en-GB" dirty="0" smtClean="0"/>
              <a:t>To run through a collection of objects without knowing how the objects are stored, e.g., in array, list, bag, or set.</a:t>
            </a:r>
          </a:p>
          <a:p>
            <a:pPr lvl="1">
              <a:defRPr/>
            </a:pPr>
            <a:r>
              <a:rPr lang="en-GB" dirty="0" smtClean="0"/>
              <a:t>More on this in the lecture on the Java collection library</a:t>
            </a:r>
          </a:p>
          <a:p>
            <a:pPr>
              <a:defRPr/>
            </a:pPr>
            <a:r>
              <a:rPr lang="en-GB" i="1" dirty="0" err="1" smtClean="0"/>
              <a:t>Cloneable</a:t>
            </a:r>
            <a:endParaRPr lang="en-GB" i="1" dirty="0" smtClean="0"/>
          </a:p>
          <a:p>
            <a:pPr lvl="1">
              <a:defRPr/>
            </a:pPr>
            <a:r>
              <a:rPr lang="en-GB" dirty="0" smtClean="0"/>
              <a:t>To make a copy of an existing object via the clone() method on the class Object</a:t>
            </a:r>
          </a:p>
          <a:p>
            <a:pPr lvl="1">
              <a:defRPr/>
            </a:pPr>
            <a:r>
              <a:rPr lang="en-GB" dirty="0" smtClean="0"/>
              <a:t>More on this topic in todays lecture</a:t>
            </a:r>
          </a:p>
          <a:p>
            <a:pPr>
              <a:defRPr/>
            </a:pPr>
            <a:r>
              <a:rPr lang="en-GB" i="1" dirty="0" smtClean="0"/>
              <a:t>Serializable</a:t>
            </a:r>
          </a:p>
          <a:p>
            <a:pPr lvl="1">
              <a:defRPr/>
            </a:pPr>
            <a:r>
              <a:rPr lang="en-GB" dirty="0" smtClean="0"/>
              <a:t>Pack a web of objects such that it can be send over a network or stored to disk. An naturally later be restored as a web of objects</a:t>
            </a:r>
          </a:p>
          <a:p>
            <a:pPr lvl="1">
              <a:defRPr/>
            </a:pPr>
            <a:r>
              <a:rPr lang="en-GB" dirty="0" smtClean="0"/>
              <a:t>More on this in the lecture on Java's I/O system</a:t>
            </a:r>
          </a:p>
          <a:p>
            <a:pPr>
              <a:defRPr/>
            </a:pPr>
            <a:r>
              <a:rPr lang="en-GB" i="1" dirty="0" smtClean="0"/>
              <a:t>Comparable</a:t>
            </a:r>
          </a:p>
          <a:p>
            <a:pPr lvl="1">
              <a:defRPr/>
            </a:pPr>
            <a:r>
              <a:rPr lang="en-GB" dirty="0" smtClean="0"/>
              <a:t>To make a total order on objects, e.g., 3, 56, 67, 879, 3422, 34234</a:t>
            </a:r>
            <a:endParaRPr lang="en-GB"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685800" y="-17463"/>
            <a:ext cx="7772400" cy="1143001"/>
          </a:xfrm>
        </p:spPr>
        <p:txBody>
          <a:bodyPr/>
          <a:lstStyle/>
          <a:p>
            <a:r>
              <a:rPr lang="en-GB" altLang="en-US" smtClean="0"/>
              <a:t>The Iterator Interface</a:t>
            </a:r>
          </a:p>
        </p:txBody>
      </p:sp>
      <p:sp>
        <p:nvSpPr>
          <p:cNvPr id="60419" name="Content Placeholder 2"/>
          <p:cNvSpPr>
            <a:spLocks noGrp="1"/>
          </p:cNvSpPr>
          <p:nvPr>
            <p:ph idx="1"/>
          </p:nvPr>
        </p:nvSpPr>
        <p:spPr>
          <a:xfrm>
            <a:off x="762000" y="990600"/>
            <a:ext cx="7772400" cy="4114800"/>
          </a:xfrm>
        </p:spPr>
        <p:txBody>
          <a:bodyPr/>
          <a:lstStyle/>
          <a:p>
            <a:r>
              <a:rPr lang="en-GB" altLang="en-US" sz="2800" smtClean="0"/>
              <a:t>The Iterator interface in the package </a:t>
            </a:r>
            <a:r>
              <a:rPr lang="en-GB" altLang="en-US" sz="2800" smtClean="0">
                <a:solidFill>
                  <a:srgbClr val="FF0000"/>
                </a:solidFill>
              </a:rPr>
              <a:t>java.util </a:t>
            </a:r>
            <a:r>
              <a:rPr lang="en-GB" altLang="en-US" sz="2800" smtClean="0"/>
              <a:t>is a basic iterator that works on collections.</a:t>
            </a:r>
          </a:p>
        </p:txBody>
      </p:sp>
      <p:pic>
        <p:nvPicPr>
          <p:cNvPr id="6042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33600"/>
            <a:ext cx="7848600" cy="444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685800" y="-7938"/>
            <a:ext cx="7772400" cy="1143001"/>
          </a:xfrm>
        </p:spPr>
        <p:txBody>
          <a:bodyPr/>
          <a:lstStyle/>
          <a:p>
            <a:r>
              <a:rPr lang="en-GB" altLang="en-US" smtClean="0"/>
              <a:t>The Cloneable Interface</a:t>
            </a:r>
          </a:p>
        </p:txBody>
      </p:sp>
      <p:sp>
        <p:nvSpPr>
          <p:cNvPr id="61443" name="Content Placeholder 2"/>
          <p:cNvSpPr>
            <a:spLocks noGrp="1"/>
          </p:cNvSpPr>
          <p:nvPr>
            <p:ph idx="1"/>
          </p:nvPr>
        </p:nvSpPr>
        <p:spPr>
          <a:xfrm>
            <a:off x="838200" y="1371600"/>
            <a:ext cx="7772400" cy="4114800"/>
          </a:xfrm>
        </p:spPr>
        <p:txBody>
          <a:bodyPr/>
          <a:lstStyle/>
          <a:p>
            <a:r>
              <a:rPr lang="en-GB" altLang="en-US" smtClean="0"/>
              <a:t>A class X that implements the </a:t>
            </a:r>
            <a:r>
              <a:rPr lang="en-GB" altLang="en-US" smtClean="0">
                <a:solidFill>
                  <a:srgbClr val="FF0000"/>
                </a:solidFill>
              </a:rPr>
              <a:t>Cloneable interface </a:t>
            </a:r>
            <a:r>
              <a:rPr lang="en-GB" altLang="en-US" smtClean="0"/>
              <a:t>tells clients that X </a:t>
            </a:r>
            <a:r>
              <a:rPr lang="en-GB" altLang="en-US" smtClean="0">
                <a:solidFill>
                  <a:srgbClr val="FF0000"/>
                </a:solidFill>
              </a:rPr>
              <a:t>objects can be cloned</a:t>
            </a:r>
          </a:p>
          <a:p>
            <a:r>
              <a:rPr lang="en-GB" altLang="en-US" smtClean="0"/>
              <a:t>The interface is empty, i.e., has no methods</a:t>
            </a:r>
          </a:p>
          <a:p>
            <a:r>
              <a:rPr lang="en-GB" altLang="en-US" smtClean="0"/>
              <a:t>Returns an identical copy of an object.</a:t>
            </a:r>
          </a:p>
          <a:p>
            <a:pPr lvl="1"/>
            <a:r>
              <a:rPr lang="en-GB" altLang="en-US" smtClean="0"/>
              <a:t>A </a:t>
            </a:r>
            <a:r>
              <a:rPr lang="en-GB" altLang="en-US" smtClean="0">
                <a:solidFill>
                  <a:srgbClr val="FF0000"/>
                </a:solidFill>
              </a:rPr>
              <a:t>shallow copy</a:t>
            </a:r>
            <a:r>
              <a:rPr lang="en-GB" altLang="en-US" smtClean="0"/>
              <a:t>, by default.</a:t>
            </a:r>
          </a:p>
          <a:p>
            <a:pPr lvl="1"/>
            <a:r>
              <a:rPr lang="en-GB" altLang="en-US" smtClean="0"/>
              <a:t>A </a:t>
            </a:r>
            <a:r>
              <a:rPr lang="en-GB" altLang="en-US" smtClean="0">
                <a:solidFill>
                  <a:srgbClr val="FF0000"/>
                </a:solidFill>
              </a:rPr>
              <a:t>deep copy </a:t>
            </a:r>
            <a:r>
              <a:rPr lang="en-GB" altLang="en-US" smtClean="0"/>
              <a:t>is often preferable.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209550" y="152400"/>
            <a:ext cx="8610600" cy="1143000"/>
          </a:xfrm>
        </p:spPr>
        <p:txBody>
          <a:bodyPr/>
          <a:lstStyle/>
          <a:p>
            <a:r>
              <a:rPr lang="en-GB" altLang="en-US" smtClean="0"/>
              <a:t>The Cloneable Interface, Example</a:t>
            </a:r>
          </a:p>
        </p:txBody>
      </p:sp>
      <p:pic>
        <p:nvPicPr>
          <p:cNvPr id="6246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81138"/>
            <a:ext cx="7962900" cy="525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685800" y="-76200"/>
            <a:ext cx="7772400" cy="1143000"/>
          </a:xfrm>
        </p:spPr>
        <p:txBody>
          <a:bodyPr/>
          <a:lstStyle/>
          <a:p>
            <a:r>
              <a:rPr lang="en-GB" altLang="en-US" smtClean="0"/>
              <a:t>The Serializable Interface</a:t>
            </a:r>
          </a:p>
        </p:txBody>
      </p:sp>
      <p:sp>
        <p:nvSpPr>
          <p:cNvPr id="3" name="Content Placeholder 2"/>
          <p:cNvSpPr>
            <a:spLocks noGrp="1"/>
          </p:cNvSpPr>
          <p:nvPr>
            <p:ph idx="1"/>
          </p:nvPr>
        </p:nvSpPr>
        <p:spPr>
          <a:xfrm>
            <a:off x="457200" y="914400"/>
            <a:ext cx="8534400" cy="1643063"/>
          </a:xfrm>
        </p:spPr>
        <p:txBody>
          <a:bodyPr>
            <a:normAutofit fontScale="85000" lnSpcReduction="20000"/>
          </a:bodyPr>
          <a:lstStyle/>
          <a:p>
            <a:pPr>
              <a:defRPr/>
            </a:pPr>
            <a:r>
              <a:rPr lang="en-GB" dirty="0" smtClean="0"/>
              <a:t>A class X that implements the </a:t>
            </a:r>
            <a:r>
              <a:rPr lang="en-GB" dirty="0" smtClean="0">
                <a:solidFill>
                  <a:srgbClr val="FF0000"/>
                </a:solidFill>
              </a:rPr>
              <a:t>Serializable interface </a:t>
            </a:r>
            <a:r>
              <a:rPr lang="en-GB" dirty="0" smtClean="0"/>
              <a:t>tells clients that X objects can be </a:t>
            </a:r>
            <a:r>
              <a:rPr lang="en-GB" dirty="0" smtClean="0">
                <a:solidFill>
                  <a:srgbClr val="FF0000"/>
                </a:solidFill>
              </a:rPr>
              <a:t>stored on file </a:t>
            </a:r>
            <a:r>
              <a:rPr lang="en-GB" dirty="0" smtClean="0"/>
              <a:t>or other persistent media</a:t>
            </a:r>
          </a:p>
          <a:p>
            <a:pPr>
              <a:defRPr/>
            </a:pPr>
            <a:r>
              <a:rPr lang="en-GB" dirty="0" smtClean="0"/>
              <a:t>The interface is empty, i.e., has no methods</a:t>
            </a:r>
            <a:endParaRPr lang="en-GB" dirty="0"/>
          </a:p>
        </p:txBody>
      </p:sp>
      <p:pic>
        <p:nvPicPr>
          <p:cNvPr id="6349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68563"/>
            <a:ext cx="7453313"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33400" y="304800"/>
            <a:ext cx="7772400" cy="1143000"/>
          </a:xfrm>
        </p:spPr>
        <p:txBody>
          <a:bodyPr/>
          <a:lstStyle/>
          <a:p>
            <a:r>
              <a:rPr lang="en-GB" altLang="en-US" smtClean="0"/>
              <a:t>The Comparable Interface</a:t>
            </a:r>
          </a:p>
        </p:txBody>
      </p:sp>
      <p:sp>
        <p:nvSpPr>
          <p:cNvPr id="3" name="Content Placeholder 2"/>
          <p:cNvSpPr>
            <a:spLocks noGrp="1"/>
          </p:cNvSpPr>
          <p:nvPr>
            <p:ph idx="1"/>
          </p:nvPr>
        </p:nvSpPr>
        <p:spPr>
          <a:xfrm>
            <a:off x="533400" y="1350963"/>
            <a:ext cx="8305800" cy="2286000"/>
          </a:xfrm>
        </p:spPr>
        <p:txBody>
          <a:bodyPr>
            <a:normAutofit fontScale="92500"/>
          </a:bodyPr>
          <a:lstStyle/>
          <a:p>
            <a:pPr>
              <a:defRPr/>
            </a:pPr>
            <a:r>
              <a:rPr lang="en-GB" dirty="0" smtClean="0"/>
              <a:t>In the package </a:t>
            </a:r>
            <a:r>
              <a:rPr lang="en-GB" dirty="0" err="1" smtClean="0">
                <a:solidFill>
                  <a:srgbClr val="FF0000"/>
                </a:solidFill>
              </a:rPr>
              <a:t>java.lang</a:t>
            </a:r>
            <a:endParaRPr lang="en-GB" dirty="0" smtClean="0">
              <a:solidFill>
                <a:srgbClr val="FF0000"/>
              </a:solidFill>
            </a:endParaRPr>
          </a:p>
          <a:p>
            <a:pPr>
              <a:defRPr/>
            </a:pPr>
            <a:r>
              <a:rPr lang="en-GB" dirty="0" smtClean="0"/>
              <a:t>Returns a </a:t>
            </a:r>
            <a:r>
              <a:rPr lang="en-GB" dirty="0" smtClean="0">
                <a:solidFill>
                  <a:srgbClr val="FF0000"/>
                </a:solidFill>
              </a:rPr>
              <a:t>negative</a:t>
            </a:r>
            <a:r>
              <a:rPr lang="en-GB" dirty="0" smtClean="0"/>
              <a:t> integer, </a:t>
            </a:r>
            <a:r>
              <a:rPr lang="en-GB" dirty="0" smtClean="0">
                <a:solidFill>
                  <a:srgbClr val="FF0000"/>
                </a:solidFill>
              </a:rPr>
              <a:t>zero</a:t>
            </a:r>
            <a:r>
              <a:rPr lang="en-GB" dirty="0" smtClean="0"/>
              <a:t>, or a </a:t>
            </a:r>
            <a:r>
              <a:rPr lang="en-GB" dirty="0" smtClean="0">
                <a:solidFill>
                  <a:srgbClr val="FF0000"/>
                </a:solidFill>
              </a:rPr>
              <a:t>positive</a:t>
            </a:r>
            <a:r>
              <a:rPr lang="en-GB" dirty="0" smtClean="0"/>
              <a:t> integer as this object is </a:t>
            </a:r>
            <a:r>
              <a:rPr lang="en-GB" dirty="0" smtClean="0">
                <a:solidFill>
                  <a:srgbClr val="FF0000"/>
                </a:solidFill>
              </a:rPr>
              <a:t>less than</a:t>
            </a:r>
            <a:r>
              <a:rPr lang="en-GB" dirty="0" smtClean="0"/>
              <a:t>, </a:t>
            </a:r>
            <a:r>
              <a:rPr lang="en-GB" dirty="0" smtClean="0">
                <a:solidFill>
                  <a:srgbClr val="FF0000"/>
                </a:solidFill>
              </a:rPr>
              <a:t>equal to</a:t>
            </a:r>
            <a:r>
              <a:rPr lang="en-GB" dirty="0" smtClean="0"/>
              <a:t>, </a:t>
            </a:r>
            <a:r>
              <a:rPr lang="en-GB" dirty="0" smtClean="0">
                <a:solidFill>
                  <a:srgbClr val="FF0000"/>
                </a:solidFill>
              </a:rPr>
              <a:t>or greater</a:t>
            </a:r>
            <a:r>
              <a:rPr lang="en-GB" dirty="0" smtClean="0"/>
              <a:t> than the specified object</a:t>
            </a:r>
            <a:endParaRPr lang="en-GB" dirty="0"/>
          </a:p>
        </p:txBody>
      </p:sp>
      <p:pic>
        <p:nvPicPr>
          <p:cNvPr id="6451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191000"/>
            <a:ext cx="5191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609600" y="76200"/>
            <a:ext cx="7772400" cy="1143000"/>
          </a:xfrm>
        </p:spPr>
        <p:txBody>
          <a:bodyPr/>
          <a:lstStyle/>
          <a:p>
            <a:r>
              <a:rPr lang="en-GB" altLang="en-US" smtClean="0"/>
              <a:t>The Comparable Interface, Example</a:t>
            </a:r>
          </a:p>
        </p:txBody>
      </p:sp>
      <p:pic>
        <p:nvPicPr>
          <p:cNvPr id="6553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7886700"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GB" altLang="en-US" smtClean="0"/>
              <a:t>Interface vs. Abstract Class</a:t>
            </a:r>
          </a:p>
        </p:txBody>
      </p:sp>
      <p:sp>
        <p:nvSpPr>
          <p:cNvPr id="3" name="Content Placeholder 2"/>
          <p:cNvSpPr>
            <a:spLocks noGrp="1"/>
          </p:cNvSpPr>
          <p:nvPr>
            <p:ph sz="half" idx="1"/>
          </p:nvPr>
        </p:nvSpPr>
        <p:spPr>
          <a:xfrm>
            <a:off x="685800" y="1981200"/>
            <a:ext cx="3810000" cy="4572000"/>
          </a:xfrm>
        </p:spPr>
        <p:txBody>
          <a:bodyPr>
            <a:normAutofit fontScale="77500" lnSpcReduction="20000"/>
          </a:bodyPr>
          <a:lstStyle/>
          <a:p>
            <a:pPr marL="0" indent="0">
              <a:buFontTx/>
              <a:buNone/>
              <a:defRPr/>
            </a:pPr>
            <a:r>
              <a:rPr lang="en-GB" b="1" dirty="0" smtClean="0"/>
              <a:t>Interface</a:t>
            </a:r>
          </a:p>
          <a:p>
            <a:pPr>
              <a:defRPr/>
            </a:pPr>
            <a:r>
              <a:rPr lang="en-GB" dirty="0" smtClean="0"/>
              <a:t>Methods can be declared</a:t>
            </a:r>
          </a:p>
          <a:p>
            <a:pPr>
              <a:defRPr/>
            </a:pPr>
            <a:r>
              <a:rPr lang="en-GB" dirty="0" smtClean="0"/>
              <a:t>No method bodies</a:t>
            </a:r>
          </a:p>
          <a:p>
            <a:pPr>
              <a:defRPr/>
            </a:pPr>
            <a:r>
              <a:rPr lang="en-GB" dirty="0" smtClean="0"/>
              <a:t>“Constants” can be declared</a:t>
            </a:r>
          </a:p>
          <a:p>
            <a:pPr>
              <a:defRPr/>
            </a:pPr>
            <a:r>
              <a:rPr lang="en-GB" dirty="0" smtClean="0"/>
              <a:t>Has no constructors</a:t>
            </a:r>
          </a:p>
          <a:p>
            <a:pPr>
              <a:defRPr/>
            </a:pPr>
            <a:r>
              <a:rPr lang="en-GB" dirty="0" smtClean="0"/>
              <a:t>Multiple inheritance possible</a:t>
            </a:r>
          </a:p>
          <a:p>
            <a:pPr>
              <a:defRPr/>
            </a:pPr>
            <a:r>
              <a:rPr lang="en-GB" dirty="0" smtClean="0"/>
              <a:t>Has no top interface</a:t>
            </a:r>
          </a:p>
          <a:p>
            <a:pPr>
              <a:defRPr/>
            </a:pPr>
            <a:r>
              <a:rPr lang="en-GB" dirty="0" smtClean="0"/>
              <a:t>Multiple “parent” interfaces</a:t>
            </a:r>
            <a:endParaRPr lang="en-GB" dirty="0"/>
          </a:p>
        </p:txBody>
      </p:sp>
      <p:sp>
        <p:nvSpPr>
          <p:cNvPr id="4" name="Content Placeholder 3"/>
          <p:cNvSpPr>
            <a:spLocks noGrp="1"/>
          </p:cNvSpPr>
          <p:nvPr>
            <p:ph sz="half" idx="2"/>
          </p:nvPr>
        </p:nvSpPr>
        <p:spPr>
          <a:xfrm>
            <a:off x="4648200" y="1981200"/>
            <a:ext cx="4114800" cy="4572000"/>
          </a:xfrm>
        </p:spPr>
        <p:txBody>
          <a:bodyPr>
            <a:normAutofit fontScale="77500" lnSpcReduction="20000"/>
          </a:bodyPr>
          <a:lstStyle/>
          <a:p>
            <a:pPr marL="0" indent="0">
              <a:buFontTx/>
              <a:buNone/>
              <a:defRPr/>
            </a:pPr>
            <a:r>
              <a:rPr lang="en-GB" b="1" dirty="0" smtClean="0"/>
              <a:t>Abstract Class</a:t>
            </a:r>
          </a:p>
          <a:p>
            <a:pPr>
              <a:defRPr/>
            </a:pPr>
            <a:r>
              <a:rPr lang="en-GB" dirty="0" smtClean="0"/>
              <a:t>Methods can be declared</a:t>
            </a:r>
          </a:p>
          <a:p>
            <a:pPr>
              <a:defRPr/>
            </a:pPr>
            <a:r>
              <a:rPr lang="en-GB" dirty="0" smtClean="0"/>
              <a:t>Method bodies can be defined</a:t>
            </a:r>
          </a:p>
          <a:p>
            <a:pPr>
              <a:defRPr/>
            </a:pPr>
            <a:r>
              <a:rPr lang="en-GB" dirty="0" smtClean="0"/>
              <a:t>All types of variables can be declared</a:t>
            </a:r>
          </a:p>
          <a:p>
            <a:pPr>
              <a:defRPr/>
            </a:pPr>
            <a:r>
              <a:rPr lang="en-GB" dirty="0" smtClean="0"/>
              <a:t>Can have constructors</a:t>
            </a:r>
          </a:p>
          <a:p>
            <a:pPr>
              <a:defRPr/>
            </a:pPr>
            <a:r>
              <a:rPr lang="en-GB" dirty="0" smtClean="0"/>
              <a:t>Multiple inheritance not possible</a:t>
            </a:r>
          </a:p>
          <a:p>
            <a:pPr>
              <a:defRPr/>
            </a:pPr>
            <a:r>
              <a:rPr lang="en-GB" dirty="0" smtClean="0"/>
              <a:t>Always inherits from Object</a:t>
            </a:r>
          </a:p>
          <a:p>
            <a:pPr>
              <a:defRPr/>
            </a:pPr>
            <a:r>
              <a:rPr lang="en-GB" dirty="0" smtClean="0"/>
              <a:t>Only one “parent” class</a:t>
            </a:r>
            <a:endParaRPr lang="en-GB"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495300" y="152400"/>
            <a:ext cx="8153400" cy="1143000"/>
          </a:xfrm>
        </p:spPr>
        <p:txBody>
          <a:bodyPr/>
          <a:lstStyle/>
          <a:p>
            <a:r>
              <a:rPr lang="en-GB" altLang="en-US" sz="4000" smtClean="0"/>
              <a:t>Interfaces and Classes Combined</a:t>
            </a:r>
          </a:p>
        </p:txBody>
      </p:sp>
      <p:sp>
        <p:nvSpPr>
          <p:cNvPr id="3" name="Content Placeholder 2"/>
          <p:cNvSpPr>
            <a:spLocks noGrp="1"/>
          </p:cNvSpPr>
          <p:nvPr>
            <p:ph idx="1"/>
          </p:nvPr>
        </p:nvSpPr>
        <p:spPr>
          <a:xfrm>
            <a:off x="495300" y="1371600"/>
            <a:ext cx="8343900" cy="5181600"/>
          </a:xfrm>
        </p:spPr>
        <p:txBody>
          <a:bodyPr>
            <a:normAutofit fontScale="92500"/>
          </a:bodyPr>
          <a:lstStyle/>
          <a:p>
            <a:pPr>
              <a:defRPr/>
            </a:pPr>
            <a:r>
              <a:rPr lang="en-GB" dirty="0" smtClean="0"/>
              <a:t>Using interfaces objects do not reveal which classes the belong to</a:t>
            </a:r>
          </a:p>
          <a:p>
            <a:pPr lvl="1">
              <a:defRPr/>
            </a:pPr>
            <a:r>
              <a:rPr lang="en-GB" dirty="0" smtClean="0"/>
              <a:t>With an interface it is possible to send a message to an object without knowing which class(</a:t>
            </a:r>
            <a:r>
              <a:rPr lang="en-GB" dirty="0" err="1" smtClean="0"/>
              <a:t>es</a:t>
            </a:r>
            <a:r>
              <a:rPr lang="en-GB" dirty="0" smtClean="0"/>
              <a:t>) it belongs. The client </a:t>
            </a:r>
            <a:r>
              <a:rPr lang="en-GB" dirty="0" smtClean="0">
                <a:solidFill>
                  <a:srgbClr val="FF0000"/>
                </a:solidFill>
              </a:rPr>
              <a:t>only knows </a:t>
            </a:r>
            <a:r>
              <a:rPr lang="en-GB" dirty="0" smtClean="0"/>
              <a:t>that certain </a:t>
            </a:r>
            <a:r>
              <a:rPr lang="en-GB" dirty="0" smtClean="0">
                <a:solidFill>
                  <a:srgbClr val="FF0000"/>
                </a:solidFill>
              </a:rPr>
              <a:t>methods are accessible</a:t>
            </a:r>
          </a:p>
          <a:p>
            <a:pPr lvl="1">
              <a:defRPr/>
            </a:pPr>
            <a:r>
              <a:rPr lang="en-GB" dirty="0" smtClean="0"/>
              <a:t>By implementing multiple interfaces it is possible for an object to change role during its life span.</a:t>
            </a:r>
          </a:p>
          <a:p>
            <a:pPr>
              <a:defRPr/>
            </a:pPr>
            <a:r>
              <a:rPr lang="en-GB" dirty="0" smtClean="0"/>
              <a:t>Design guidelines</a:t>
            </a:r>
          </a:p>
          <a:p>
            <a:pPr lvl="1">
              <a:defRPr/>
            </a:pPr>
            <a:r>
              <a:rPr lang="en-GB" dirty="0" smtClean="0"/>
              <a:t>Use classes for specialization and generalization</a:t>
            </a:r>
          </a:p>
          <a:p>
            <a:pPr lvl="1">
              <a:defRPr/>
            </a:pPr>
            <a:r>
              <a:rPr lang="en-GB" dirty="0" smtClean="0"/>
              <a:t>Use </a:t>
            </a:r>
            <a:r>
              <a:rPr lang="en-GB" dirty="0" smtClean="0">
                <a:solidFill>
                  <a:srgbClr val="FF0000"/>
                </a:solidFill>
              </a:rPr>
              <a:t>interfaces to add properties to classes</a:t>
            </a:r>
            <a:endParaRPr lang="en-GB"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719138" y="228600"/>
            <a:ext cx="7772400" cy="1143000"/>
          </a:xfrm>
        </p:spPr>
        <p:txBody>
          <a:bodyPr/>
          <a:lstStyle/>
          <a:p>
            <a:r>
              <a:rPr lang="en-GB" altLang="en-US" smtClean="0"/>
              <a:t>Review</a:t>
            </a:r>
          </a:p>
        </p:txBody>
      </p:sp>
      <p:sp>
        <p:nvSpPr>
          <p:cNvPr id="68611" name="Content Placeholder 2"/>
          <p:cNvSpPr>
            <a:spLocks noGrp="1"/>
          </p:cNvSpPr>
          <p:nvPr>
            <p:ph idx="1"/>
          </p:nvPr>
        </p:nvSpPr>
        <p:spPr>
          <a:xfrm>
            <a:off x="685800" y="1600200"/>
            <a:ext cx="8153400" cy="4876800"/>
          </a:xfrm>
        </p:spPr>
        <p:txBody>
          <a:bodyPr/>
          <a:lstStyle/>
          <a:p>
            <a:r>
              <a:rPr lang="en-GB" altLang="en-US" smtClean="0"/>
              <a:t>Purpose: Interfaces and abstract classes can be used for program </a:t>
            </a:r>
            <a:r>
              <a:rPr lang="en-GB" altLang="en-US" smtClean="0">
                <a:solidFill>
                  <a:srgbClr val="FF0000"/>
                </a:solidFill>
              </a:rPr>
              <a:t>design</a:t>
            </a:r>
            <a:r>
              <a:rPr lang="en-GB" altLang="en-US" smtClean="0"/>
              <a:t>, not just program implementation</a:t>
            </a:r>
          </a:p>
          <a:p>
            <a:r>
              <a:rPr lang="en-GB" altLang="en-US" smtClean="0"/>
              <a:t>Java only supports single inheritance</a:t>
            </a:r>
          </a:p>
          <a:p>
            <a:r>
              <a:rPr lang="en-GB" altLang="en-US" smtClean="0"/>
              <a:t>Java “fakes” </a:t>
            </a:r>
            <a:r>
              <a:rPr lang="en-GB" altLang="en-US" smtClean="0">
                <a:solidFill>
                  <a:srgbClr val="FF0000"/>
                </a:solidFill>
              </a:rPr>
              <a:t>multiple inheritance via interfaces</a:t>
            </a:r>
            <a:endParaRPr lang="en-GB" altLang="en-US" smtClean="0"/>
          </a:p>
          <a:p>
            <a:pPr lvl="1"/>
            <a:r>
              <a:rPr lang="en-GB" altLang="en-US" smtClean="0"/>
              <a:t>Very flexible because the object </a:t>
            </a:r>
            <a:r>
              <a:rPr lang="en-GB" altLang="en-US" smtClean="0">
                <a:solidFill>
                  <a:srgbClr val="FF0000"/>
                </a:solidFill>
              </a:rPr>
              <a:t>interface</a:t>
            </a:r>
            <a:r>
              <a:rPr lang="en-GB" altLang="en-US" smtClean="0"/>
              <a:t> is totally separated from the </a:t>
            </a:r>
            <a:r>
              <a:rPr lang="en-GB" altLang="en-US" smtClean="0">
                <a:solidFill>
                  <a:srgbClr val="FF0000"/>
                </a:solidFill>
              </a:rPr>
              <a:t>objects implementation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11350"/>
            <a:ext cx="2457450"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p:cNvSpPr txBox="1">
            <a:spLocks/>
          </p:cNvSpPr>
          <p:nvPr/>
        </p:nvSpPr>
        <p:spPr bwMode="auto">
          <a:xfrm>
            <a:off x="381000" y="3048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Blip>
                <a:blip r:embed="rId3"/>
              </a:buBlip>
              <a:defRPr sz="3200">
                <a:solidFill>
                  <a:srgbClr val="000000"/>
                </a:solidFill>
                <a:latin typeface="Arial" panose="020B0604020202020204" pitchFamily="34" charset="0"/>
              </a:defRPr>
            </a:lvl1pPr>
            <a:lvl2pPr marL="742950" indent="-285750">
              <a:spcBef>
                <a:spcPct val="20000"/>
              </a:spcBef>
              <a:buFont typeface="Wingdings 3" panose="05040102010807070707" pitchFamily="18" charset="2"/>
              <a:buChar char="w"/>
              <a:defRPr sz="2800">
                <a:solidFill>
                  <a:srgbClr val="000000"/>
                </a:solidFill>
                <a:latin typeface="Arial" panose="020B0604020202020204" pitchFamily="34" charset="0"/>
              </a:defRPr>
            </a:lvl2pPr>
            <a:lvl3pPr marL="1143000" indent="-228600">
              <a:spcBef>
                <a:spcPct val="20000"/>
              </a:spcBef>
              <a:buChar char="•"/>
              <a:defRPr sz="2400">
                <a:solidFill>
                  <a:srgbClr val="000000"/>
                </a:solidFill>
                <a:latin typeface="Arial" panose="020B0604020202020204" pitchFamily="34" charset="0"/>
              </a:defRPr>
            </a:lvl3pPr>
            <a:lvl4pPr marL="1600200" indent="-228600">
              <a:spcBef>
                <a:spcPct val="20000"/>
              </a:spcBef>
              <a:buChar char="–"/>
              <a:defRPr sz="2000">
                <a:solidFill>
                  <a:srgbClr val="000000"/>
                </a:solidFill>
                <a:latin typeface="Arial" panose="020B0604020202020204" pitchFamily="34" charset="0"/>
              </a:defRPr>
            </a:lvl4pPr>
            <a:lvl5pPr marL="2057400" indent="-228600">
              <a:spcBef>
                <a:spcPct val="20000"/>
              </a:spcBef>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defRPr>
            </a:lvl9pPr>
          </a:lstStyle>
          <a:p>
            <a:pPr algn="ctr">
              <a:spcBef>
                <a:spcPct val="0"/>
              </a:spcBef>
              <a:buFontTx/>
              <a:buNone/>
            </a:pPr>
            <a:r>
              <a:rPr lang="en-GB" altLang="en-US" sz="4000"/>
              <a:t>Module Based vs. Object Oriented</a:t>
            </a:r>
          </a:p>
        </p:txBody>
      </p:sp>
      <p:pic>
        <p:nvPicPr>
          <p:cNvPr id="14340"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828800"/>
            <a:ext cx="2605088"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38513" y="3089275"/>
            <a:ext cx="17145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GB" altLang="en-US" smtClean="0"/>
              <a:t>Summary</a:t>
            </a:r>
          </a:p>
        </p:txBody>
      </p:sp>
      <p:sp>
        <p:nvSpPr>
          <p:cNvPr id="69635" name="Content Placeholder 2"/>
          <p:cNvSpPr>
            <a:spLocks noGrp="1"/>
          </p:cNvSpPr>
          <p:nvPr>
            <p:ph idx="1"/>
          </p:nvPr>
        </p:nvSpPr>
        <p:spPr/>
        <p:txBody>
          <a:bodyPr/>
          <a:lstStyle/>
          <a:p>
            <a:r>
              <a:rPr lang="en-GB" altLang="en-US" smtClean="0"/>
              <a:t>Overview of Inheritance and Interfaces</a:t>
            </a:r>
          </a:p>
          <a:p>
            <a:r>
              <a:rPr lang="en-GB" altLang="en-US" smtClean="0"/>
              <a:t>Hands-On/Practical to help gain a solid understanding of these concepts</a:t>
            </a:r>
          </a:p>
          <a:p>
            <a:r>
              <a:rPr lang="en-GB" altLang="en-US" smtClean="0"/>
              <a:t>Today is about becoming comfortable/familiar these core Object Orientated Principles (i.e., Inheritance and Interfaces)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685800" y="76200"/>
            <a:ext cx="7772400" cy="1143000"/>
          </a:xfrm>
        </p:spPr>
        <p:txBody>
          <a:bodyPr/>
          <a:lstStyle/>
          <a:p>
            <a:r>
              <a:rPr lang="en-GB" altLang="en-US" smtClean="0"/>
              <a:t>Today’s Practical</a:t>
            </a:r>
          </a:p>
        </p:txBody>
      </p:sp>
      <p:sp>
        <p:nvSpPr>
          <p:cNvPr id="3" name="Content Placeholder 2"/>
          <p:cNvSpPr>
            <a:spLocks noGrp="1"/>
          </p:cNvSpPr>
          <p:nvPr>
            <p:ph idx="1"/>
          </p:nvPr>
        </p:nvSpPr>
        <p:spPr>
          <a:xfrm>
            <a:off x="685800" y="1295400"/>
            <a:ext cx="7772400" cy="5334000"/>
          </a:xfrm>
        </p:spPr>
        <p:txBody>
          <a:bodyPr>
            <a:normAutofit fontScale="85000" lnSpcReduction="20000"/>
          </a:bodyPr>
          <a:lstStyle/>
          <a:p>
            <a:pPr>
              <a:defRPr/>
            </a:pPr>
            <a:r>
              <a:rPr lang="en-GB" b="1" dirty="0"/>
              <a:t>Programming Exercises (Book): </a:t>
            </a:r>
          </a:p>
          <a:p>
            <a:pPr lvl="1">
              <a:defRPr/>
            </a:pPr>
            <a:r>
              <a:rPr lang="en-GB" b="1" dirty="0" smtClean="0"/>
              <a:t>Chapter 11.1-11.5 (</a:t>
            </a:r>
            <a:r>
              <a:rPr lang="en-GB" b="1" dirty="0"/>
              <a:t>Only code not UML)</a:t>
            </a:r>
          </a:p>
          <a:p>
            <a:pPr>
              <a:defRPr/>
            </a:pPr>
            <a:endParaRPr lang="en-GB" dirty="0"/>
          </a:p>
          <a:p>
            <a:pPr>
              <a:defRPr/>
            </a:pPr>
            <a:r>
              <a:rPr lang="en-GB" dirty="0"/>
              <a:t>Upload single .zip file containing all your java files (only java files).</a:t>
            </a:r>
          </a:p>
          <a:p>
            <a:pPr lvl="1">
              <a:defRPr/>
            </a:pPr>
            <a:r>
              <a:rPr lang="en-GB" dirty="0">
                <a:hlinkClick r:id="rId2"/>
              </a:rPr>
              <a:t>www.zjnu.xyz</a:t>
            </a:r>
            <a:endParaRPr lang="en-GB" dirty="0"/>
          </a:p>
          <a:p>
            <a:pPr lvl="1">
              <a:defRPr/>
            </a:pPr>
            <a:r>
              <a:rPr lang="en-GB" dirty="0"/>
              <a:t>zip file name should be your student number, e.g., 29392929.zip</a:t>
            </a:r>
          </a:p>
          <a:p>
            <a:pPr>
              <a:defRPr/>
            </a:pPr>
            <a:endParaRPr lang="en-GB" dirty="0"/>
          </a:p>
          <a:p>
            <a:pPr>
              <a:defRPr/>
            </a:pPr>
            <a:r>
              <a:rPr lang="en-GB" dirty="0"/>
              <a:t>Remember to comment your code, name/student number at the top of files.</a:t>
            </a:r>
          </a:p>
          <a:p>
            <a:pPr>
              <a:defRPr/>
            </a:pPr>
            <a:endParaRPr lang="en-GB" dirty="0"/>
          </a:p>
          <a:p>
            <a:pPr>
              <a:defRPr/>
            </a:pPr>
            <a:r>
              <a:rPr lang="en-GB" dirty="0" smtClean="0"/>
              <a:t>Organise your files so it’s clear to identify each exercise (e.g., file names/folders)</a:t>
            </a:r>
            <a:endParaRPr lang="en-GB"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GB" altLang="en-US" smtClean="0"/>
              <a:t>This Week</a:t>
            </a:r>
          </a:p>
        </p:txBody>
      </p:sp>
      <p:sp>
        <p:nvSpPr>
          <p:cNvPr id="71683" name="Content Placeholder 2"/>
          <p:cNvSpPr>
            <a:spLocks noGrp="1"/>
          </p:cNvSpPr>
          <p:nvPr>
            <p:ph idx="1"/>
          </p:nvPr>
        </p:nvSpPr>
        <p:spPr/>
        <p:txBody>
          <a:bodyPr/>
          <a:lstStyle/>
          <a:p>
            <a:r>
              <a:rPr lang="en-GB" altLang="en-US" smtClean="0"/>
              <a:t>Read Associated Chapters</a:t>
            </a:r>
          </a:p>
          <a:p>
            <a:r>
              <a:rPr lang="en-GB" altLang="en-US" smtClean="0"/>
              <a:t>Review Slides</a:t>
            </a:r>
          </a:p>
          <a:p>
            <a:r>
              <a:rPr lang="en-GB" altLang="en-US" smtClean="0"/>
              <a:t>Java Exercises</a:t>
            </a:r>
          </a:p>
          <a:p>
            <a:pPr lvl="1"/>
            <a:r>
              <a:rPr lang="en-GB" altLang="en-US" smtClean="0"/>
              <a:t>Submit Exercise Online</a:t>
            </a:r>
          </a:p>
          <a:p>
            <a:r>
              <a:rPr lang="en-GB" altLang="en-US" smtClean="0"/>
              <a:t>Online Quizzes</a:t>
            </a:r>
          </a:p>
          <a:p>
            <a:pPr lvl="1"/>
            <a:r>
              <a:rPr lang="en-GB" altLang="en-US" smtClean="0"/>
              <a:t>Additional quizzes added each week</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hangingPunct="1"/>
            <a:r>
              <a:rPr lang="en-GB" altLang="en-US" smtClean="0"/>
              <a:t>Questions/Discussion</a:t>
            </a:r>
          </a:p>
        </p:txBody>
      </p:sp>
      <p:sp>
        <p:nvSpPr>
          <p:cNvPr id="72707" name="Content Placeholder 2"/>
          <p:cNvSpPr>
            <a:spLocks noGrp="1"/>
          </p:cNvSpPr>
          <p:nvPr>
            <p:ph idx="1"/>
          </p:nvPr>
        </p:nvSpPr>
        <p:spPr/>
        <p:txBody>
          <a:bodyPr/>
          <a:lstStyle/>
          <a:p>
            <a:pPr eaLnBrk="1" hangingPunct="1"/>
            <a:r>
              <a:rPr lang="en-GB" altLang="en-US" smtClean="0"/>
              <a:t>Demonstrate your ability to use the IDE/Java in the practical</a:t>
            </a:r>
          </a:p>
          <a:p>
            <a:pPr lvl="1" eaLnBrk="1" hangingPunct="1"/>
            <a:r>
              <a:rPr lang="en-GB" altLang="en-US" smtClean="0"/>
              <a:t>Eclipse</a:t>
            </a:r>
          </a:p>
          <a:p>
            <a:pPr lvl="1" eaLnBrk="1" hangingPunct="1"/>
            <a:r>
              <a:rPr lang="en-GB" altLang="en-US" smtClean="0"/>
              <a:t>Practical/Submission</a:t>
            </a:r>
          </a:p>
          <a:p>
            <a:pPr lvl="1" eaLnBrk="1" hangingPunct="1"/>
            <a:r>
              <a:rPr lang="en-GB" altLang="en-US" smtClean="0"/>
              <a:t>Attendance Sheet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81000" y="76200"/>
            <a:ext cx="8229600" cy="1143000"/>
          </a:xfrm>
        </p:spPr>
        <p:txBody>
          <a:bodyPr/>
          <a:lstStyle/>
          <a:p>
            <a:r>
              <a:rPr lang="en-GB" altLang="en-US" sz="4000" smtClean="0"/>
              <a:t>Module Based vs. Object Oriented</a:t>
            </a:r>
          </a:p>
        </p:txBody>
      </p:sp>
      <p:sp>
        <p:nvSpPr>
          <p:cNvPr id="3" name="Content Placeholder 2"/>
          <p:cNvSpPr>
            <a:spLocks noGrp="1"/>
          </p:cNvSpPr>
          <p:nvPr>
            <p:ph sz="half" idx="1"/>
          </p:nvPr>
        </p:nvSpPr>
        <p:spPr>
          <a:xfrm>
            <a:off x="355600" y="3843338"/>
            <a:ext cx="4114800" cy="3048000"/>
          </a:xfrm>
        </p:spPr>
        <p:txBody>
          <a:bodyPr>
            <a:normAutofit fontScale="62500" lnSpcReduction="20000"/>
          </a:bodyPr>
          <a:lstStyle/>
          <a:p>
            <a:pPr>
              <a:defRPr/>
            </a:pPr>
            <a:r>
              <a:rPr lang="en-GB" dirty="0" smtClean="0"/>
              <a:t>Class C4 is created by copying C3</a:t>
            </a:r>
          </a:p>
          <a:p>
            <a:pPr>
              <a:defRPr/>
            </a:pPr>
            <a:r>
              <a:rPr lang="en-GB" dirty="0" smtClean="0"/>
              <a:t>There are C3 and C4 instances</a:t>
            </a:r>
          </a:p>
          <a:p>
            <a:pPr>
              <a:defRPr/>
            </a:pPr>
            <a:r>
              <a:rPr lang="en-GB" dirty="0" smtClean="0"/>
              <a:t>Instance of C4 have all C3 properties</a:t>
            </a:r>
          </a:p>
          <a:p>
            <a:pPr>
              <a:defRPr/>
            </a:pPr>
            <a:r>
              <a:rPr lang="en-GB" dirty="0" smtClean="0"/>
              <a:t>C3 and C4 are totally separated</a:t>
            </a:r>
          </a:p>
          <a:p>
            <a:pPr>
              <a:defRPr/>
            </a:pPr>
            <a:r>
              <a:rPr lang="en-GB" dirty="0" smtClean="0"/>
              <a:t>Maintenance of C3 properties must be done two places</a:t>
            </a:r>
          </a:p>
          <a:p>
            <a:pPr>
              <a:defRPr/>
            </a:pPr>
            <a:r>
              <a:rPr lang="en-GB" dirty="0" smtClean="0"/>
              <a:t>Languages, e.g., Ada, Modula2, PL/SQL</a:t>
            </a:r>
            <a:endParaRPr lang="en-GB" dirty="0"/>
          </a:p>
        </p:txBody>
      </p:sp>
      <p:sp>
        <p:nvSpPr>
          <p:cNvPr id="4" name="Content Placeholder 3"/>
          <p:cNvSpPr>
            <a:spLocks noGrp="1"/>
          </p:cNvSpPr>
          <p:nvPr>
            <p:ph sz="half" idx="2"/>
          </p:nvPr>
        </p:nvSpPr>
        <p:spPr>
          <a:xfrm>
            <a:off x="4572000" y="3843338"/>
            <a:ext cx="4114800" cy="4038600"/>
          </a:xfrm>
        </p:spPr>
        <p:txBody>
          <a:bodyPr>
            <a:normAutofit fontScale="62500" lnSpcReduction="20000"/>
          </a:bodyPr>
          <a:lstStyle/>
          <a:p>
            <a:pPr>
              <a:defRPr/>
            </a:pPr>
            <a:r>
              <a:rPr lang="en-GB" dirty="0" smtClean="0"/>
              <a:t>Class C4 inherits from C3</a:t>
            </a:r>
          </a:p>
          <a:p>
            <a:pPr>
              <a:defRPr/>
            </a:pPr>
            <a:r>
              <a:rPr lang="en-GB" dirty="0" smtClean="0"/>
              <a:t>There are C3 and C4 instances</a:t>
            </a:r>
          </a:p>
          <a:p>
            <a:pPr>
              <a:defRPr/>
            </a:pPr>
            <a:r>
              <a:rPr lang="en-GB" dirty="0" smtClean="0"/>
              <a:t>Instance of C4 have all C3 properties</a:t>
            </a:r>
          </a:p>
          <a:p>
            <a:pPr>
              <a:defRPr/>
            </a:pPr>
            <a:r>
              <a:rPr lang="en-GB" dirty="0" smtClean="0"/>
              <a:t>C3 and C4 are closely related</a:t>
            </a:r>
          </a:p>
          <a:p>
            <a:pPr>
              <a:defRPr/>
            </a:pPr>
            <a:r>
              <a:rPr lang="en-GB" dirty="0" smtClean="0"/>
              <a:t>Maintenance of C3 properties must be done in one place.</a:t>
            </a:r>
          </a:p>
          <a:p>
            <a:pPr>
              <a:defRPr/>
            </a:pPr>
            <a:r>
              <a:rPr lang="en-GB" dirty="0" smtClean="0"/>
              <a:t>Languages, C++, C#, Java, Smalltalk</a:t>
            </a:r>
            <a:endParaRPr lang="en-GB" dirty="0"/>
          </a:p>
        </p:txBody>
      </p:sp>
      <p:grpSp>
        <p:nvGrpSpPr>
          <p:cNvPr id="15365" name="Group 8"/>
          <p:cNvGrpSpPr>
            <a:grpSpLocks/>
          </p:cNvGrpSpPr>
          <p:nvPr/>
        </p:nvGrpSpPr>
        <p:grpSpPr bwMode="auto">
          <a:xfrm>
            <a:off x="2057400" y="1219200"/>
            <a:ext cx="5029200" cy="2362200"/>
            <a:chOff x="914400" y="1828800"/>
            <a:chExt cx="7100888" cy="3536516"/>
          </a:xfrm>
        </p:grpSpPr>
        <p:pic>
          <p:nvPicPr>
            <p:cNvPr id="1536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11233"/>
              <a:ext cx="2457450" cy="3454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828800"/>
              <a:ext cx="2605088" cy="3536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37983" y="3088941"/>
              <a:ext cx="17145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altLang="en-US" smtClean="0"/>
              <a:t>Question</a:t>
            </a:r>
          </a:p>
        </p:txBody>
      </p:sp>
      <p:sp>
        <p:nvSpPr>
          <p:cNvPr id="3" name="Content Placeholder 2"/>
          <p:cNvSpPr>
            <a:spLocks noGrp="1"/>
          </p:cNvSpPr>
          <p:nvPr>
            <p:ph idx="1"/>
          </p:nvPr>
        </p:nvSpPr>
        <p:spPr/>
        <p:txBody>
          <a:bodyPr/>
          <a:lstStyle/>
          <a:p>
            <a:pPr>
              <a:defRPr/>
            </a:pPr>
            <a:r>
              <a:rPr lang="en-GB" dirty="0" smtClean="0"/>
              <a:t>Inheritance is a way to derive a new class from an existing class</a:t>
            </a:r>
          </a:p>
          <a:p>
            <a:pPr marL="0" indent="0">
              <a:buFontTx/>
              <a:buNone/>
              <a:defRPr/>
            </a:pPr>
            <a:endParaRPr lang="en-GB" dirty="0" smtClean="0"/>
          </a:p>
          <a:p>
            <a:pPr marL="514350" indent="-514350">
              <a:buFontTx/>
              <a:buAutoNum type="alphaLcParenR"/>
              <a:defRPr/>
            </a:pPr>
            <a:r>
              <a:rPr lang="en-GB" dirty="0" smtClean="0"/>
              <a:t>True</a:t>
            </a:r>
          </a:p>
          <a:p>
            <a:pPr marL="514350" indent="-514350">
              <a:buFontTx/>
              <a:buAutoNum type="alphaLcParenR"/>
              <a:defRPr/>
            </a:pPr>
            <a:r>
              <a:rPr lang="en-GB" dirty="0" smtClean="0"/>
              <a:t>False</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altLang="en-US" smtClean="0"/>
              <a:t>Answer</a:t>
            </a:r>
          </a:p>
        </p:txBody>
      </p:sp>
      <p:sp>
        <p:nvSpPr>
          <p:cNvPr id="17411" name="Content Placeholder 2"/>
          <p:cNvSpPr>
            <a:spLocks noGrp="1"/>
          </p:cNvSpPr>
          <p:nvPr>
            <p:ph idx="1"/>
          </p:nvPr>
        </p:nvSpPr>
        <p:spPr/>
        <p:txBody>
          <a:bodyPr/>
          <a:lstStyle/>
          <a:p>
            <a:r>
              <a:rPr lang="en-GB" altLang="en-US" smtClean="0"/>
              <a:t>a) True</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397</TotalTime>
  <Words>2065</Words>
  <Application>Microsoft Office PowerPoint</Application>
  <PresentationFormat>On-screen Show (4:3)</PresentationFormat>
  <Paragraphs>348</Paragraphs>
  <Slides>63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Times New Roman</vt:lpstr>
      <vt:lpstr>Arial</vt:lpstr>
      <vt:lpstr>Wingdings 3</vt:lpstr>
      <vt:lpstr>Default Design</vt:lpstr>
      <vt:lpstr>Inheritance and Interfaces</vt:lpstr>
      <vt:lpstr>Outline</vt:lpstr>
      <vt:lpstr>Inheritance</vt:lpstr>
      <vt:lpstr>How to Reuse Code?</vt:lpstr>
      <vt:lpstr>Inheritance</vt:lpstr>
      <vt:lpstr>PowerPoint Presentation</vt:lpstr>
      <vt:lpstr>Module Based vs. Object Oriented</vt:lpstr>
      <vt:lpstr>Question</vt:lpstr>
      <vt:lpstr>Answer</vt:lpstr>
      <vt:lpstr>Composition vs. Inheritance</vt:lpstr>
      <vt:lpstr>Inheritance in Java (Syntax)</vt:lpstr>
      <vt:lpstr>Inheritance Example</vt:lpstr>
      <vt:lpstr>Instantiating and Initialization</vt:lpstr>
      <vt:lpstr>Inheritance and Constructors</vt:lpstr>
      <vt:lpstr>Order of Instantiation and Initialization</vt:lpstr>
      <vt:lpstr>Inheritance and Constructors, cont.</vt:lpstr>
      <vt:lpstr>Interface to Subclasses  and Clients</vt:lpstr>
      <vt:lpstr>Question</vt:lpstr>
      <vt:lpstr>Answer</vt:lpstr>
      <vt:lpstr>“Protected” Revisited</vt:lpstr>
      <vt:lpstr>“Protected” Revisited</vt:lpstr>
      <vt:lpstr>“Protected” Example</vt:lpstr>
      <vt:lpstr>Class Hierarchies in General</vt:lpstr>
      <vt:lpstr>Class Hierarchies in Java</vt:lpstr>
      <vt:lpstr>Question</vt:lpstr>
      <vt:lpstr>Answer</vt:lpstr>
      <vt:lpstr>Method/Variable Redefinition</vt:lpstr>
      <vt:lpstr>Upcasting</vt:lpstr>
      <vt:lpstr>The final Keyword</vt:lpstr>
      <vt:lpstr>Question</vt:lpstr>
      <vt:lpstr>Answer</vt:lpstr>
      <vt:lpstr>Review</vt:lpstr>
      <vt:lpstr>Question</vt:lpstr>
      <vt:lpstr>Answer</vt:lpstr>
      <vt:lpstr>Method Combination</vt:lpstr>
      <vt:lpstr>Changing Parameter and Return Types</vt:lpstr>
      <vt:lpstr>PowerPoint Presentation</vt:lpstr>
      <vt:lpstr>Answer</vt:lpstr>
      <vt:lpstr>Question</vt:lpstr>
      <vt:lpstr>Answer</vt:lpstr>
      <vt:lpstr>Java's interface Concept</vt:lpstr>
      <vt:lpstr>Java's interface Concept, cont.</vt:lpstr>
      <vt:lpstr>Java's interface Concept</vt:lpstr>
      <vt:lpstr>Java's interface Concept</vt:lpstr>
      <vt:lpstr>Java's interface Concept, cont</vt:lpstr>
      <vt:lpstr>Question</vt:lpstr>
      <vt:lpstr>Answer</vt:lpstr>
      <vt:lpstr>Multiple Inheritance</vt:lpstr>
      <vt:lpstr>Semantic Rules for Interfaces</vt:lpstr>
      <vt:lpstr>Some of Java's Most used Interfaces</vt:lpstr>
      <vt:lpstr>The Iterator Interface</vt:lpstr>
      <vt:lpstr>The Cloneable Interface</vt:lpstr>
      <vt:lpstr>The Cloneable Interface, Example</vt:lpstr>
      <vt:lpstr>The Serializable Interface</vt:lpstr>
      <vt:lpstr>The Comparable Interface</vt:lpstr>
      <vt:lpstr>The Comparable Interface, Example</vt:lpstr>
      <vt:lpstr>Interface vs. Abstract Class</vt:lpstr>
      <vt:lpstr>Interfaces and Classes Combined</vt:lpstr>
      <vt:lpstr>Review</vt:lpstr>
      <vt:lpstr>Summary</vt:lpstr>
      <vt:lpstr>Today’s Practical</vt:lpstr>
      <vt:lpstr>This Week</vt:lpstr>
      <vt:lpstr>Questions/Discussion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Computer</cp:lastModifiedBy>
  <cp:revision>215</cp:revision>
  <dcterms:created xsi:type="dcterms:W3CDTF">1601-01-01T00:00:00Z</dcterms:created>
  <dcterms:modified xsi:type="dcterms:W3CDTF">2017-10-28T07:18:10Z</dcterms:modified>
</cp:coreProperties>
</file>