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7" r:id="rId2"/>
    <p:sldId id="326" r:id="rId3"/>
    <p:sldId id="27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276" r:id="rId15"/>
    <p:sldId id="278" r:id="rId16"/>
    <p:sldId id="279" r:id="rId17"/>
    <p:sldId id="280" r:id="rId18"/>
    <p:sldId id="281" r:id="rId19"/>
    <p:sldId id="277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5" r:id="rId41"/>
    <p:sldId id="325" r:id="rId42"/>
    <p:sldId id="275" r:id="rId43"/>
    <p:sldId id="304" r:id="rId44"/>
    <p:sldId id="268" r:id="rId45"/>
    <p:sldId id="324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79679C7-1059-43B1-A9F1-3B73DFD61F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969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219C79-69F9-4854-975A-F23361F3F419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9189CCC-E3CD-469A-AD4C-F369E0E7A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4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AE2B32B-1FCA-46CE-9EBA-155A1FB4E70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44DA65-6A73-45F2-B333-5D5B3AC98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74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6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386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6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9F345F-ACD2-4275-877C-440D54264DE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F48869-1209-4E10-A688-10AFF18AB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07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C554267-4802-4D49-BDAE-28AF5F3FCCB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4DCB310-624D-4D92-9C21-8C21E4BD3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51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04C38B1-9C25-45A9-A786-28CEEE3B3C8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75A1E0-9E4F-4251-8C8B-1B67E03819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98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3BFE1F-36CD-4FD1-B8E1-8315BBD1339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F2659-066F-4C79-BAE0-2145ED459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2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Polymorphism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these is correct way of inheriting class A by class B?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class B + class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class B inherits class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class B extends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class B extends class A {}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c)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60400" y="9144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20"/>
          <a:stretch>
            <a:fillRect/>
          </a:stretch>
        </p:blipFill>
        <p:spPr bwMode="auto">
          <a:xfrm>
            <a:off x="719138" y="1447800"/>
            <a:ext cx="42338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5181600" y="1676400"/>
            <a:ext cx="24050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a) 0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b) 1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c) 2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d) Compiler Error</a:t>
            </a:r>
            <a:endParaRPr lang="en-GB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Answer: c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class A &amp; class B both contain display() method, class B inherits class A, when display() method is called by object of class B, display() method of class B is executed rather than that of Class A.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inheritanceDemo.java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java </a:t>
            </a:r>
            <a:r>
              <a:rPr lang="en-GB" dirty="0" err="1" smtClean="0"/>
              <a:t>inheritanceDemo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2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 Class Hierarchies </a:t>
            </a:r>
            <a:br>
              <a:rPr lang="en-GB" altLang="en-US" smtClean="0"/>
            </a:br>
            <a:r>
              <a:rPr lang="en-GB" altLang="en-US" smtClean="0"/>
              <a:t>in Java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2590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altLang="en-US" dirty="0" smtClean="0"/>
              <a:t>Class Object is the root of the inheritance hierarchy in Java</a:t>
            </a:r>
          </a:p>
          <a:p>
            <a:pPr>
              <a:defRPr/>
            </a:pPr>
            <a:r>
              <a:rPr lang="en-GB" altLang="en-US" dirty="0" smtClean="0"/>
              <a:t>If no superclass is specified a class inherits implicitly from </a:t>
            </a:r>
            <a:r>
              <a:rPr lang="en-GB" altLang="en-US" dirty="0" smtClean="0">
                <a:solidFill>
                  <a:srgbClr val="FF0000"/>
                </a:solidFill>
              </a:rPr>
              <a:t>Object</a:t>
            </a:r>
            <a:endParaRPr lang="en-GB" altLang="en-US" dirty="0" smtClean="0"/>
          </a:p>
          <a:p>
            <a:pPr>
              <a:defRPr/>
            </a:pPr>
            <a:r>
              <a:rPr lang="en-GB" altLang="en-US" dirty="0" smtClean="0"/>
              <a:t>If a superclass is specified explicitly the subclass will inherit indirectly from Object</a:t>
            </a:r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4267200"/>
            <a:ext cx="58102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Why Polymorphism?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7273925" cy="4648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Polymorphism?, cont.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752600"/>
            <a:ext cx="809942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Advantages of Upcasting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Advantages</a:t>
            </a:r>
          </a:p>
          <a:p>
            <a:pPr lvl="1">
              <a:defRPr/>
            </a:pPr>
            <a:r>
              <a:rPr lang="en-GB" dirty="0" smtClean="0"/>
              <a:t>Code is simpler to write (and read)</a:t>
            </a:r>
          </a:p>
          <a:p>
            <a:pPr lvl="1">
              <a:defRPr/>
            </a:pPr>
            <a:r>
              <a:rPr lang="en-GB" dirty="0" smtClean="0"/>
              <a:t>Uniform interface for clients, i.e., type specific details only in class code, not in the client code</a:t>
            </a:r>
          </a:p>
          <a:p>
            <a:pPr lvl="1">
              <a:defRPr/>
            </a:pPr>
            <a:r>
              <a:rPr lang="en-GB" dirty="0" smtClean="0"/>
              <a:t>Change in types in the class does not effect the clients </a:t>
            </a:r>
          </a:p>
          <a:p>
            <a:pPr lvl="2">
              <a:defRPr/>
            </a:pPr>
            <a:r>
              <a:rPr lang="en-GB" dirty="0" smtClean="0"/>
              <a:t>If type changed within the inheritance hierarchy</a:t>
            </a:r>
          </a:p>
          <a:p>
            <a:pPr lvl="1">
              <a:defRPr/>
            </a:pPr>
            <a:r>
              <a:rPr lang="en-GB" dirty="0" smtClean="0"/>
              <a:t>Popular in object-oriented programs</a:t>
            </a:r>
          </a:p>
          <a:p>
            <a:pPr lvl="2">
              <a:defRPr/>
            </a:pPr>
            <a:r>
              <a:rPr lang="en-GB" dirty="0" smtClean="0"/>
              <a:t>Many </a:t>
            </a:r>
            <a:r>
              <a:rPr lang="en-GB" dirty="0" err="1" smtClean="0"/>
              <a:t>upcast</a:t>
            </a:r>
            <a:r>
              <a:rPr lang="en-GB" dirty="0" smtClean="0"/>
              <a:t> to Object in the standard library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Disadvantages of Upcasting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Disadvantages</a:t>
            </a:r>
          </a:p>
          <a:p>
            <a:pPr lvl="1">
              <a:defRPr/>
            </a:pPr>
            <a:r>
              <a:rPr lang="en-GB" dirty="0" smtClean="0"/>
              <a:t>Must </a:t>
            </a:r>
            <a:r>
              <a:rPr lang="en-GB" dirty="0" smtClean="0">
                <a:solidFill>
                  <a:srgbClr val="FF0000"/>
                </a:solidFill>
              </a:rPr>
              <a:t>explicitly</a:t>
            </a:r>
            <a:r>
              <a:rPr lang="en-GB" dirty="0" smtClean="0"/>
              <a:t> downcast if type details needed in client after object has been handled by the standard library (very annoying sometimes).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Shape s = new Line();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rgbClr val="FF0000"/>
                </a:solidFill>
              </a:rPr>
              <a:t>	Line l = (Line) s; </a:t>
            </a:r>
            <a:r>
              <a:rPr lang="en-GB" dirty="0" smtClean="0">
                <a:solidFill>
                  <a:srgbClr val="00B050"/>
                </a:solidFill>
              </a:rPr>
              <a:t>// downcast</a:t>
            </a:r>
            <a:endParaRPr lang="en-GB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Static and Dynamic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981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static type </a:t>
            </a:r>
            <a:r>
              <a:rPr lang="en-GB" dirty="0" smtClean="0"/>
              <a:t>of a variable/argument is the declaration type</a:t>
            </a:r>
          </a:p>
          <a:p>
            <a:pPr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dynamic type </a:t>
            </a:r>
            <a:r>
              <a:rPr lang="en-GB" dirty="0" smtClean="0"/>
              <a:t>of a variable/argument is the type of the object the variable/argument refers to</a:t>
            </a:r>
            <a:endParaRPr lang="en-GB" dirty="0"/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014913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Quizzes/Labs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u="sng" smtClean="0"/>
              <a:t>Every</a:t>
            </a:r>
            <a:r>
              <a:rPr lang="en-GB" altLang="en-US" smtClean="0"/>
              <a:t> single person should have done </a:t>
            </a:r>
          </a:p>
          <a:p>
            <a:pPr lvl="1"/>
            <a:r>
              <a:rPr lang="en-GB" altLang="en-US" smtClean="0"/>
              <a:t>Quiz 00 – Introduction</a:t>
            </a:r>
          </a:p>
          <a:p>
            <a:pPr lvl="1"/>
            <a:r>
              <a:rPr lang="en-GB" altLang="en-US" smtClean="0"/>
              <a:t>Quiz 01 - Java Basics</a:t>
            </a:r>
          </a:p>
          <a:p>
            <a:pPr lvl="1"/>
            <a:endParaRPr lang="en-GB" altLang="en-US" smtClean="0"/>
          </a:p>
          <a:p>
            <a:r>
              <a:rPr lang="en-GB" altLang="en-US" smtClean="0"/>
              <a:t>Every single person should have at least submitted an attempt at the 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Polymorphism</a:t>
            </a:r>
            <a:br>
              <a:rPr lang="en-GB" altLang="en-US" smtClean="0"/>
            </a:br>
            <a:r>
              <a:rPr lang="en-GB" altLang="en-US" smtClean="0"/>
              <a:t>Informal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In a bar you say “I want a beer!”</a:t>
            </a:r>
          </a:p>
          <a:p>
            <a:pPr lvl="1">
              <a:defRPr/>
            </a:pPr>
            <a:r>
              <a:rPr lang="en-GB" dirty="0" smtClean="0"/>
              <a:t>What ever beer you get is okay because your request was very generic</a:t>
            </a:r>
          </a:p>
          <a:p>
            <a:pPr>
              <a:defRPr/>
            </a:pPr>
            <a:r>
              <a:rPr lang="en-GB" dirty="0" smtClean="0"/>
              <a:t>In a bar you say “I want a Samuel Adams Cherry </a:t>
            </a:r>
            <a:r>
              <a:rPr lang="en-GB" dirty="0" err="1" smtClean="0"/>
              <a:t>Flavored</a:t>
            </a:r>
            <a:r>
              <a:rPr lang="en-GB" dirty="0" smtClean="0"/>
              <a:t> beer!”</a:t>
            </a:r>
          </a:p>
          <a:p>
            <a:pPr lvl="1">
              <a:defRPr/>
            </a:pPr>
            <a:r>
              <a:rPr lang="en-GB" dirty="0" smtClean="0"/>
              <a:t>If you do not exactly get this type of beer you are allowed to complain</a:t>
            </a:r>
          </a:p>
          <a:p>
            <a:pPr>
              <a:defRPr/>
            </a:pPr>
            <a:r>
              <a:rPr lang="en-GB" dirty="0" smtClean="0"/>
              <a:t>In chemistry they talk about polymorph materials as an example</a:t>
            </a:r>
          </a:p>
          <a:p>
            <a:pPr lvl="1">
              <a:defRPr/>
            </a:pPr>
            <a:r>
              <a:rPr lang="en-GB" dirty="0" smtClean="0"/>
              <a:t>H20 is polymorph (ice, water, and steam)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0048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i="1" dirty="0"/>
              <a:t>Polymorphism: </a:t>
            </a:r>
            <a:r>
              <a:rPr lang="en-GB" b="1" dirty="0">
                <a:solidFill>
                  <a:srgbClr val="FF0000"/>
                </a:solidFill>
              </a:rPr>
              <a:t>“The ability of a variable or argument to refer </a:t>
            </a:r>
            <a:r>
              <a:rPr lang="en-GB" b="1" dirty="0" smtClean="0">
                <a:solidFill>
                  <a:srgbClr val="FF0000"/>
                </a:solidFill>
              </a:rPr>
              <a:t>at run-time </a:t>
            </a:r>
            <a:r>
              <a:rPr lang="en-GB" b="1" dirty="0">
                <a:solidFill>
                  <a:srgbClr val="FF0000"/>
                </a:solidFill>
              </a:rPr>
              <a:t>to instances of various classes</a:t>
            </a:r>
            <a:r>
              <a:rPr lang="en-GB" b="1" dirty="0" smtClean="0">
                <a:solidFill>
                  <a:srgbClr val="FF0000"/>
                </a:solidFill>
              </a:rPr>
              <a:t>”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5300" y="4876800"/>
            <a:ext cx="8153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w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The assignment s = l is legal if the static type of l is Shape or</a:t>
            </a:r>
            <a:br>
              <a:rPr lang="en-GB" dirty="0"/>
            </a:br>
            <a:r>
              <a:rPr lang="en-GB" dirty="0"/>
              <a:t>a subclass of </a:t>
            </a:r>
            <a:r>
              <a:rPr lang="en-GB" dirty="0" smtClean="0"/>
              <a:t>Shape</a:t>
            </a:r>
            <a:endParaRPr lang="en-GB" dirty="0"/>
          </a:p>
          <a:p>
            <a:pPr>
              <a:defRPr/>
            </a:pPr>
            <a:r>
              <a:rPr lang="en-GB" dirty="0" smtClean="0"/>
              <a:t>This </a:t>
            </a:r>
            <a:r>
              <a:rPr lang="en-GB" dirty="0"/>
              <a:t>is </a:t>
            </a:r>
            <a:r>
              <a:rPr lang="en-GB" i="1" dirty="0"/>
              <a:t>static type checking </a:t>
            </a:r>
            <a:r>
              <a:rPr lang="en-GB" dirty="0"/>
              <a:t>where the type comparison rules </a:t>
            </a:r>
            <a:r>
              <a:rPr lang="en-GB" dirty="0" smtClean="0"/>
              <a:t>can be </a:t>
            </a:r>
            <a:r>
              <a:rPr lang="en-GB" dirty="0"/>
              <a:t>done at </a:t>
            </a:r>
            <a:r>
              <a:rPr lang="en-GB" dirty="0" smtClean="0"/>
              <a:t>compile-time</a:t>
            </a:r>
            <a:endParaRPr lang="en-GB" dirty="0"/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Polymorphism</a:t>
            </a:r>
            <a:r>
              <a:rPr lang="en-GB" dirty="0" smtClean="0"/>
              <a:t> </a:t>
            </a:r>
            <a:r>
              <a:rPr lang="en-GB" dirty="0"/>
              <a:t>is </a:t>
            </a:r>
            <a:r>
              <a:rPr lang="en-GB" dirty="0">
                <a:solidFill>
                  <a:srgbClr val="FF0000"/>
                </a:solidFill>
              </a:rPr>
              <a:t>constrained</a:t>
            </a:r>
            <a:r>
              <a:rPr lang="en-GB" dirty="0"/>
              <a:t> by the </a:t>
            </a:r>
            <a:r>
              <a:rPr lang="en-GB" dirty="0">
                <a:solidFill>
                  <a:srgbClr val="FF0000"/>
                </a:solidFill>
              </a:rPr>
              <a:t>inheritance </a:t>
            </a:r>
            <a:r>
              <a:rPr lang="en-GB" dirty="0" smtClean="0">
                <a:solidFill>
                  <a:srgbClr val="FF0000"/>
                </a:solidFill>
              </a:rPr>
              <a:t>hierarchy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57400"/>
            <a:ext cx="51149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38600"/>
            <a:ext cx="7772400" cy="26670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 smtClean="0"/>
              <a:t>Binding: Connecting a method call to a method body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Dynamic binding</a:t>
            </a:r>
            <a:r>
              <a:rPr lang="en-GB" dirty="0" smtClean="0"/>
              <a:t>: The dynamic type of x determines which method is called (also called </a:t>
            </a:r>
            <a:r>
              <a:rPr lang="en-GB" i="1" dirty="0" smtClean="0">
                <a:solidFill>
                  <a:srgbClr val="FF0000"/>
                </a:solidFill>
              </a:rPr>
              <a:t>late binding</a:t>
            </a:r>
            <a:r>
              <a:rPr lang="en-GB" dirty="0" smtClean="0"/>
              <a:t>)</a:t>
            </a:r>
          </a:p>
          <a:p>
            <a:pPr lvl="1">
              <a:defRPr/>
            </a:pPr>
            <a:r>
              <a:rPr lang="en-GB" dirty="0" smtClean="0"/>
              <a:t>Dynamic binding is not possible without polymorphism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Static binding</a:t>
            </a:r>
            <a:r>
              <a:rPr lang="en-GB" dirty="0" smtClean="0"/>
              <a:t>: The static type of x determines which method is called (also called early binding)</a:t>
            </a:r>
            <a:endParaRPr lang="en-GB" dirty="0"/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Dynamic Binding, Example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143000"/>
            <a:ext cx="735330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Polymorphism and Constructors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609725"/>
            <a:ext cx="80772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Polymorphism and private Methods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524000"/>
            <a:ext cx="7239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Why Polymorphism and Dynamic Binding?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Separate interface from implementation</a:t>
            </a:r>
          </a:p>
          <a:p>
            <a:pPr lvl="1">
              <a:defRPr/>
            </a:pPr>
            <a:r>
              <a:rPr lang="en-GB" dirty="0" smtClean="0"/>
              <a:t>What we are trying to achieve in object-oriented programming!</a:t>
            </a:r>
          </a:p>
          <a:p>
            <a:pPr>
              <a:defRPr/>
            </a:pPr>
            <a:r>
              <a:rPr lang="en-GB" dirty="0" smtClean="0"/>
              <a:t>Allows programmers to isolate type specific details from the main part of the code</a:t>
            </a:r>
          </a:p>
          <a:p>
            <a:pPr lvl="1">
              <a:defRPr/>
            </a:pPr>
            <a:r>
              <a:rPr lang="en-GB" dirty="0" smtClean="0"/>
              <a:t>Client programs only use the method provided by the Shape class in the shape hierarchy example.</a:t>
            </a:r>
          </a:p>
          <a:p>
            <a:pPr>
              <a:defRPr/>
            </a:pPr>
            <a:r>
              <a:rPr lang="en-GB" dirty="0" smtClean="0"/>
              <a:t>Code is simpler to write and to read</a:t>
            </a:r>
          </a:p>
          <a:p>
            <a:pPr>
              <a:defRPr/>
            </a:pPr>
            <a:r>
              <a:rPr lang="en-GB" dirty="0" smtClean="0"/>
              <a:t>Can change types (and add new types) with this propagates to existing code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/>
          <a:lstStyle/>
          <a:p>
            <a:r>
              <a:rPr lang="en-GB" altLang="en-US" smtClean="0"/>
              <a:t>Overloading vs. Polymorphism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19200"/>
            <a:ext cx="7772400" cy="1676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Has not yet discovered that the Circle, Line and Rectangle classes are related. (not very realistic but just to show the idea)</a:t>
            </a:r>
            <a:endParaRPr lang="en-GB" dirty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411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GB" altLang="en-US" smtClean="0"/>
              <a:t>Overloading vs. Polymorphism (2)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691438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8915400" cy="1143000"/>
          </a:xfrm>
        </p:spPr>
        <p:txBody>
          <a:bodyPr/>
          <a:lstStyle/>
          <a:p>
            <a:r>
              <a:rPr lang="en-GB" altLang="en-US" smtClean="0"/>
              <a:t>Overloading vs. Polymorphism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2514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Discovered that the Circle, Line and Rectangle class are related are related via the general concept Shape</a:t>
            </a:r>
          </a:p>
          <a:p>
            <a:pPr>
              <a:defRPr/>
            </a:pPr>
            <a:r>
              <a:rPr lang="en-GB" dirty="0" smtClean="0"/>
              <a:t>Client only needs access to base class methods</a:t>
            </a:r>
            <a:endParaRPr lang="en-GB" dirty="0"/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74390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altLang="en-US" dirty="0" smtClean="0"/>
              <a:t>Why use polymorphism?</a:t>
            </a:r>
          </a:p>
          <a:p>
            <a:pPr eaLnBrk="1" hangingPunct="1">
              <a:defRPr/>
            </a:pPr>
            <a:r>
              <a:rPr lang="en-GB" altLang="en-US" dirty="0" err="1" smtClean="0"/>
              <a:t>Upcast</a:t>
            </a:r>
            <a:r>
              <a:rPr lang="en-GB" altLang="en-US" dirty="0" smtClean="0"/>
              <a:t> (and downcast)</a:t>
            </a:r>
          </a:p>
          <a:p>
            <a:pPr eaLnBrk="1" hangingPunct="1">
              <a:defRPr/>
            </a:pPr>
            <a:r>
              <a:rPr lang="en-GB" altLang="en-US" dirty="0" smtClean="0"/>
              <a:t>Static and dynamic type</a:t>
            </a:r>
          </a:p>
          <a:p>
            <a:pPr eaLnBrk="1" hangingPunct="1">
              <a:defRPr/>
            </a:pPr>
            <a:r>
              <a:rPr lang="en-GB" altLang="en-US" dirty="0" smtClean="0"/>
              <a:t>Dynamic binding</a:t>
            </a:r>
          </a:p>
          <a:p>
            <a:pPr eaLnBrk="1" hangingPunct="1">
              <a:defRPr/>
            </a:pPr>
            <a:r>
              <a:rPr lang="en-GB" altLang="en-US" dirty="0" smtClean="0"/>
              <a:t>Polymorphism</a:t>
            </a:r>
          </a:p>
          <a:p>
            <a:pPr lvl="1" eaLnBrk="1" hangingPunct="1">
              <a:defRPr/>
            </a:pPr>
            <a:r>
              <a:rPr lang="en-GB" altLang="en-US" dirty="0" smtClean="0"/>
              <a:t>A polymorphic field (the state design pattern)</a:t>
            </a:r>
            <a:r>
              <a:rPr lang="en-US" altLang="en-US" dirty="0" smtClean="0"/>
              <a:t>Today’s Practical</a:t>
            </a:r>
          </a:p>
          <a:p>
            <a:pPr eaLnBrk="1" hangingPunct="1">
              <a:defRPr/>
            </a:pPr>
            <a:r>
              <a:rPr lang="en-US" altLang="en-US" dirty="0" smtClean="0"/>
              <a:t>Review/Discussion</a:t>
            </a:r>
          </a:p>
          <a:p>
            <a:pPr eaLnBrk="1" hangingPunct="1">
              <a:defRPr/>
            </a:pPr>
            <a:r>
              <a:rPr lang="en-US" altLang="en-US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1143000"/>
          </a:xfrm>
        </p:spPr>
        <p:txBody>
          <a:bodyPr/>
          <a:lstStyle/>
          <a:p>
            <a:r>
              <a:rPr lang="en-GB" altLang="en-US" smtClean="0"/>
              <a:t>Overloading vs. Polymorphism (4)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"/>
          <a:stretch>
            <a:fillRect/>
          </a:stretch>
        </p:blipFill>
        <p:spPr bwMode="auto">
          <a:xfrm>
            <a:off x="719138" y="1066800"/>
            <a:ext cx="78247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388143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915400" cy="1143000"/>
          </a:xfrm>
        </p:spPr>
        <p:txBody>
          <a:bodyPr/>
          <a:lstStyle/>
          <a:p>
            <a:r>
              <a:rPr lang="en-GB" altLang="en-US" smtClean="0"/>
              <a:t>Overloading vs. Polymorphism (5)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342900" y="990600"/>
            <a:ext cx="8229600" cy="4114800"/>
          </a:xfrm>
        </p:spPr>
        <p:txBody>
          <a:bodyPr/>
          <a:lstStyle/>
          <a:p>
            <a:r>
              <a:rPr lang="en-GB" altLang="en-US" smtClean="0"/>
              <a:t>Must extend with a new class Square and the client has still not discovered that the Circle, Line, Rectangle, and Square classes are related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0" y="17463"/>
            <a:ext cx="8915400" cy="1143000"/>
          </a:xfrm>
        </p:spPr>
        <p:txBody>
          <a:bodyPr/>
          <a:lstStyle/>
          <a:p>
            <a:r>
              <a:rPr lang="en-GB" altLang="en-US" smtClean="0"/>
              <a:t>Overloading vs. Polymorphism (6)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672388" cy="556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81000" y="-7938"/>
            <a:ext cx="8763000" cy="1143001"/>
          </a:xfrm>
        </p:spPr>
        <p:txBody>
          <a:bodyPr/>
          <a:lstStyle/>
          <a:p>
            <a:r>
              <a:rPr lang="en-GB" altLang="en-US" smtClean="0"/>
              <a:t>Overloading vs. Polymorphism (7)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09600" y="1135063"/>
            <a:ext cx="7772400" cy="4114800"/>
          </a:xfrm>
        </p:spPr>
        <p:txBody>
          <a:bodyPr/>
          <a:lstStyle/>
          <a:p>
            <a:r>
              <a:rPr lang="en-GB" altLang="en-US" smtClean="0"/>
              <a:t>Must extend with a new class Square that is a subclass to Rectangle</a:t>
            </a: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4738"/>
            <a:ext cx="73628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/>
          <a:lstStyle/>
          <a:p>
            <a:r>
              <a:rPr lang="en-GB" altLang="en-US" smtClean="0"/>
              <a:t>Overloading vs. Polymorphism (8)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30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68400"/>
            <a:ext cx="80772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Opened/Closed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Open</a:t>
            </a:r>
          </a:p>
          <a:p>
            <a:pPr lvl="1">
              <a:defRPr/>
            </a:pPr>
            <a:r>
              <a:rPr lang="en-GB" dirty="0" smtClean="0"/>
              <a:t>The class hierarchy can be extended with new specialized classes</a:t>
            </a:r>
          </a:p>
          <a:p>
            <a:pPr>
              <a:defRPr/>
            </a:pPr>
            <a:r>
              <a:rPr lang="en-GB" dirty="0" smtClean="0"/>
              <a:t>Closed</a:t>
            </a:r>
          </a:p>
          <a:p>
            <a:pPr lvl="1">
              <a:defRPr/>
            </a:pPr>
            <a:r>
              <a:rPr lang="en-GB" dirty="0" smtClean="0"/>
              <a:t>The new classes added do not affect old clients</a:t>
            </a:r>
          </a:p>
          <a:p>
            <a:pPr lvl="1">
              <a:defRPr/>
            </a:pPr>
            <a:r>
              <a:rPr lang="en-GB" dirty="0" smtClean="0"/>
              <a:t>The superclass interface of the new classes can be used by old clients</a:t>
            </a:r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This is made possible via</a:t>
            </a:r>
          </a:p>
          <a:p>
            <a:pPr lvl="1">
              <a:defRPr/>
            </a:pPr>
            <a:r>
              <a:rPr lang="en-GB" dirty="0" smtClean="0"/>
              <a:t>Polymorphism</a:t>
            </a:r>
          </a:p>
          <a:p>
            <a:pPr lvl="1">
              <a:defRPr/>
            </a:pPr>
            <a:r>
              <a:rPr lang="en-GB" dirty="0" smtClean="0"/>
              <a:t>Dynamic binding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Abstract Class and Method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 abstract class is a class with an abstract method.</a:t>
            </a:r>
          </a:p>
          <a:p>
            <a:r>
              <a:rPr lang="en-GB" altLang="en-US" smtClean="0"/>
              <a:t>An abstract method is method with out a body, i.e., only declared but not defined.</a:t>
            </a:r>
          </a:p>
          <a:p>
            <a:r>
              <a:rPr lang="en-GB" altLang="en-US" smtClean="0"/>
              <a:t>It is not possible to make instances of abstract classes.</a:t>
            </a:r>
          </a:p>
          <a:p>
            <a:r>
              <a:rPr lang="en-GB" altLang="en-US" smtClean="0"/>
              <a:t>Abstract method are defined in subclasses of the abstract class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604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Abstract Classes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71800"/>
            <a:ext cx="7772400" cy="3886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Classes with abstract methods must declared abstract</a:t>
            </a:r>
          </a:p>
          <a:p>
            <a:pPr>
              <a:defRPr/>
            </a:pPr>
            <a:r>
              <a:rPr lang="en-GB" dirty="0" smtClean="0"/>
              <a:t>Classes without abstract methods can be declared abstract</a:t>
            </a:r>
          </a:p>
          <a:p>
            <a:pPr>
              <a:defRPr/>
            </a:pPr>
            <a:r>
              <a:rPr lang="en-GB" dirty="0" smtClean="0"/>
              <a:t>A subclass to a concrete superclass can be abstract</a:t>
            </a:r>
          </a:p>
          <a:p>
            <a:pPr>
              <a:defRPr/>
            </a:pPr>
            <a:r>
              <a:rPr lang="en-GB" dirty="0" smtClean="0"/>
              <a:t>Constructors can be defined on abstract classes.</a:t>
            </a:r>
          </a:p>
          <a:p>
            <a:pPr>
              <a:defRPr/>
            </a:pPr>
            <a:r>
              <a:rPr lang="en-GB" dirty="0" smtClean="0"/>
              <a:t>Instances of abstract classes cannot be made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Abstract fields not possible</a:t>
            </a:r>
            <a:endParaRPr lang="en-GB" dirty="0"/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4291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/>
          <a:lstStyle/>
          <a:p>
            <a:r>
              <a:rPr lang="en-GB" altLang="en-US" smtClean="0"/>
              <a:t>Abstract Class in Java, Example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6581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Abstract 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0772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 A method body does not have be defined</a:t>
            </a:r>
          </a:p>
          <a:p>
            <a:pPr>
              <a:defRPr/>
            </a:pPr>
            <a:r>
              <a:rPr lang="en-GB" dirty="0" smtClean="0"/>
              <a:t>Abstract method are overwritten in subclasses</a:t>
            </a:r>
          </a:p>
          <a:p>
            <a:pPr>
              <a:defRPr/>
            </a:pPr>
            <a:r>
              <a:rPr lang="en-GB" dirty="0" smtClean="0"/>
              <a:t>Idea taken directly from C++</a:t>
            </a:r>
          </a:p>
          <a:p>
            <a:pPr lvl="1">
              <a:defRPr/>
            </a:pPr>
            <a:r>
              <a:rPr lang="en-GB" dirty="0" smtClean="0"/>
              <a:t>pure virtual function</a:t>
            </a:r>
          </a:p>
          <a:p>
            <a:pPr>
              <a:defRPr/>
            </a:pPr>
            <a:r>
              <a:rPr lang="en-GB" dirty="0" smtClean="0"/>
              <a:t>You are saying: “The object should have this properties I just do not know how to implement the property at this level of abstraction.”</a:t>
            </a:r>
            <a:endParaRPr lang="en-GB" dirty="0"/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1819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these keyword must be used to inherit a class?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super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this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extent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extends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Abstract Methods in Java, Example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591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smtClean="0"/>
              <a:t>Today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altLang="en-US" dirty="0" smtClean="0"/>
              <a:t>Exercises</a:t>
            </a:r>
          </a:p>
          <a:p>
            <a:pPr lvl="1">
              <a:defRPr/>
            </a:pPr>
            <a:r>
              <a:rPr lang="en-GB" altLang="en-US" dirty="0" smtClean="0"/>
              <a:t>[14.1-14.3]</a:t>
            </a:r>
          </a:p>
          <a:p>
            <a:pPr lvl="1">
              <a:defRPr/>
            </a:pPr>
            <a:r>
              <a:rPr lang="en-GB" altLang="en-US" dirty="0" smtClean="0"/>
              <a:t>Submit online your java implementations (single .zip with your student number)</a:t>
            </a:r>
          </a:p>
          <a:p>
            <a:pPr>
              <a:defRPr/>
            </a:pPr>
            <a:endParaRPr lang="en-GB" altLang="en-US" dirty="0" smtClean="0"/>
          </a:p>
          <a:p>
            <a:pPr>
              <a:defRPr/>
            </a:pPr>
            <a:r>
              <a:rPr lang="en-GB" altLang="en-US" dirty="0" smtClean="0"/>
              <a:t>Ensure you’re totally comfortable with object orientated principles</a:t>
            </a:r>
          </a:p>
          <a:p>
            <a:pPr lvl="1">
              <a:defRPr/>
            </a:pPr>
            <a:r>
              <a:rPr lang="en-GB" altLang="en-US" dirty="0" smtClean="0"/>
              <a:t>e.g., inheritance, polymorphism, up/down casting, types, classes, objects, interfaces, abstract classes, 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Associated Chapters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  <a:p>
            <a:r>
              <a:rPr lang="en-GB" altLang="en-US" smtClean="0"/>
              <a:t>Online Quizzes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Polymorphism an object-oriented “switch” statement</a:t>
            </a:r>
          </a:p>
          <a:p>
            <a:pPr>
              <a:defRPr/>
            </a:pPr>
            <a:r>
              <a:rPr lang="en-GB" dirty="0" smtClean="0"/>
              <a:t>Polymorphism should strongly be preferred over overloading</a:t>
            </a:r>
          </a:p>
          <a:p>
            <a:pPr lvl="1">
              <a:defRPr/>
            </a:pPr>
            <a:r>
              <a:rPr lang="en-GB" dirty="0" smtClean="0"/>
              <a:t>Must simpler for the class programmer</a:t>
            </a:r>
          </a:p>
          <a:p>
            <a:pPr lvl="1">
              <a:defRPr/>
            </a:pPr>
            <a:r>
              <a:rPr lang="en-GB" dirty="0" smtClean="0"/>
              <a:t>Identical (almost) to the client programmer</a:t>
            </a:r>
          </a:p>
          <a:p>
            <a:pPr>
              <a:defRPr/>
            </a:pPr>
            <a:r>
              <a:rPr lang="en-GB" dirty="0" smtClean="0"/>
              <a:t>Polymorphism is a </a:t>
            </a:r>
            <a:r>
              <a:rPr lang="en-GB" dirty="0" err="1" smtClean="0"/>
              <a:t>prerequest</a:t>
            </a:r>
            <a:r>
              <a:rPr lang="en-GB" dirty="0" smtClean="0"/>
              <a:t> for </a:t>
            </a:r>
            <a:r>
              <a:rPr lang="en-GB" dirty="0" smtClean="0">
                <a:solidFill>
                  <a:srgbClr val="FF0000"/>
                </a:solidFill>
              </a:rPr>
              <a:t>dynamic binding </a:t>
            </a:r>
            <a:r>
              <a:rPr lang="en-GB" dirty="0" smtClean="0"/>
              <a:t>and central to the object-oriented programming paradigm</a:t>
            </a:r>
          </a:p>
          <a:p>
            <a:pPr lvl="1">
              <a:defRPr/>
            </a:pPr>
            <a:r>
              <a:rPr lang="en-GB" dirty="0" smtClean="0"/>
              <a:t>Sometimes polymorphism and dynamic binding are described as the same concept (this is inaccurate).</a:t>
            </a:r>
          </a:p>
          <a:p>
            <a:pPr>
              <a:defRPr/>
            </a:pPr>
            <a:r>
              <a:rPr lang="en-GB" dirty="0" smtClean="0"/>
              <a:t>Abstract classes</a:t>
            </a:r>
          </a:p>
          <a:p>
            <a:pPr lvl="1">
              <a:defRPr/>
            </a:pPr>
            <a:r>
              <a:rPr lang="en-GB" dirty="0" smtClean="0"/>
              <a:t>Complete abstract class no methods are abstract but instancing does not make sense.</a:t>
            </a:r>
          </a:p>
          <a:p>
            <a:pPr lvl="1">
              <a:defRPr/>
            </a:pPr>
            <a:r>
              <a:rPr lang="en-GB" dirty="0" smtClean="0"/>
              <a:t>Incomplete abstract class, some method are abstract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Revision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60400" y="33338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60400" y="9906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pic>
        <p:nvPicPr>
          <p:cNvPr id="553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600200"/>
            <a:ext cx="40640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5029200" y="1752600"/>
            <a:ext cx="2286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a) 2 2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b) 3 3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c) 2 3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d) 3 2</a:t>
            </a:r>
            <a:endParaRPr lang="en-GB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c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inheritance.java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java inheritance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2 3</a:t>
            </a:r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pic>
        <p:nvPicPr>
          <p:cNvPr id="573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5065713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5818188" y="1676400"/>
            <a:ext cx="2819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a) 2 2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b) 3 3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c) Runtime Error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d) Compilation Error</a:t>
            </a:r>
            <a:endParaRPr lang="en-GB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Answer: d)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class contains a private member variable j, this cannot be inherited by subclass B and does not have access to it.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inheritance.java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Exception in thread “main” </a:t>
            </a:r>
            <a:r>
              <a:rPr lang="en-GB" dirty="0" err="1" smtClean="0"/>
              <a:t>java.lang.Error</a:t>
            </a:r>
            <a:r>
              <a:rPr lang="en-GB" dirty="0" smtClean="0"/>
              <a:t>: Unresolved compilation problem: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The field </a:t>
            </a:r>
            <a:r>
              <a:rPr lang="en-GB" dirty="0" err="1" smtClean="0"/>
              <a:t>A.j</a:t>
            </a:r>
            <a:r>
              <a:rPr lang="en-GB" dirty="0" smtClean="0"/>
              <a:t> is not visible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d) extends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pic>
        <p:nvPicPr>
          <p:cNvPr id="593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1576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4953000" y="1676400"/>
            <a:ext cx="304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a) 1 2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b) 2 1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c) Runtime Error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d) Compilation Error</a:t>
            </a:r>
            <a:endParaRPr lang="en-GB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Answer: a)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Keyword super is used to call constructor of class A by constructor of class B. Constructor of a initializes </a:t>
            </a:r>
            <a:r>
              <a:rPr lang="en-GB" dirty="0" err="1" smtClean="0"/>
              <a:t>i</a:t>
            </a:r>
            <a:r>
              <a:rPr lang="en-GB" dirty="0" smtClean="0"/>
              <a:t> &amp; j to 1 &amp; 2 respectively.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superExample.java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java </a:t>
            </a:r>
            <a:r>
              <a:rPr lang="en-GB" dirty="0" err="1" smtClean="0"/>
              <a:t>superExample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1 2</a:t>
            </a:r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pic>
        <p:nvPicPr>
          <p:cNvPr id="614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447800"/>
            <a:ext cx="3962400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5181600" y="1752600"/>
            <a:ext cx="304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a) 1 2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b) 2 1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c) 1 3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d) 3 1</a:t>
            </a:r>
            <a:endParaRPr lang="en-GB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Answer: a)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Both class A &amp; B have member with same name that is j, member of class B will be called by default if no specifier is used. I contains 1 &amp; j contains 2, printing 1 2.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Output.java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java Output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1 2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Which of these keywords is used to refer to member of base class from a sub class?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upper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super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this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None of the mentioned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b)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whenever a subclass needs to refer to its immediate superclass, it can do so by use of the keyword super.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A class member declared protected becomes member of subclass of which type?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public member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private member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protected member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static member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b)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A class member declared protected becomes private member of subclass.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1478</Words>
  <Application>Microsoft Office PowerPoint</Application>
  <PresentationFormat>On-screen Show (4:3)</PresentationFormat>
  <Paragraphs>232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Times New Roman</vt:lpstr>
      <vt:lpstr>Arial</vt:lpstr>
      <vt:lpstr>Wingdings 3</vt:lpstr>
      <vt:lpstr>Default Design</vt:lpstr>
      <vt:lpstr>Polymorphism</vt:lpstr>
      <vt:lpstr>Quizzes/Labs</vt:lpstr>
      <vt:lpstr>Outline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Review Class Hierarchies  in Java</vt:lpstr>
      <vt:lpstr>Why Polymorphism?</vt:lpstr>
      <vt:lpstr>Why Polymorphism?, cont.</vt:lpstr>
      <vt:lpstr>Advantages of Upcasting</vt:lpstr>
      <vt:lpstr>Disadvantages of Upcasting</vt:lpstr>
      <vt:lpstr>Static and Dynamic Type</vt:lpstr>
      <vt:lpstr>Polymorphism Informal Example</vt:lpstr>
      <vt:lpstr>Polymorphism</vt:lpstr>
      <vt:lpstr>Dynamic Binding</vt:lpstr>
      <vt:lpstr>Dynamic Binding, Example</vt:lpstr>
      <vt:lpstr>Polymorphism and Constructors</vt:lpstr>
      <vt:lpstr>Polymorphism and private Methods</vt:lpstr>
      <vt:lpstr>Why Polymorphism and Dynamic Binding?</vt:lpstr>
      <vt:lpstr>Overloading vs. Polymorphism (1)</vt:lpstr>
      <vt:lpstr>Overloading vs. Polymorphism (2)</vt:lpstr>
      <vt:lpstr>Overloading vs. Polymorphism (3)</vt:lpstr>
      <vt:lpstr>Overloading vs. Polymorphism (4)</vt:lpstr>
      <vt:lpstr>Overloading vs. Polymorphism (5)</vt:lpstr>
      <vt:lpstr>Overloading vs. Polymorphism (6)</vt:lpstr>
      <vt:lpstr>Overloading vs. Polymorphism (7)</vt:lpstr>
      <vt:lpstr>Overloading vs. Polymorphism (8)</vt:lpstr>
      <vt:lpstr>The Opened/Closed Principle</vt:lpstr>
      <vt:lpstr>Abstract Class and Method</vt:lpstr>
      <vt:lpstr>Abstract Classes in Java</vt:lpstr>
      <vt:lpstr>Abstract Class in Java, Example</vt:lpstr>
      <vt:lpstr>Abstract Methods in Java</vt:lpstr>
      <vt:lpstr>Abstract Methods in Java, Example</vt:lpstr>
      <vt:lpstr>Today</vt:lpstr>
      <vt:lpstr>This Week</vt:lpstr>
      <vt:lpstr>Summary</vt:lpstr>
      <vt:lpstr>Questions/Discussion</vt:lpstr>
      <vt:lpstr>PowerPoint Presentation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192</cp:revision>
  <dcterms:created xsi:type="dcterms:W3CDTF">1601-01-01T00:00:00Z</dcterms:created>
  <dcterms:modified xsi:type="dcterms:W3CDTF">2017-10-28T07:18:11Z</dcterms:modified>
</cp:coreProperties>
</file>