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67" r:id="rId2"/>
    <p:sldId id="274" r:id="rId3"/>
    <p:sldId id="277" r:id="rId4"/>
    <p:sldId id="304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86" r:id="rId13"/>
    <p:sldId id="295" r:id="rId14"/>
    <p:sldId id="296" r:id="rId15"/>
    <p:sldId id="297" r:id="rId16"/>
    <p:sldId id="298" r:id="rId17"/>
    <p:sldId id="294" r:id="rId18"/>
    <p:sldId id="299" r:id="rId19"/>
    <p:sldId id="301" r:id="rId20"/>
    <p:sldId id="302" r:id="rId21"/>
    <p:sldId id="300" r:id="rId22"/>
    <p:sldId id="305" r:id="rId23"/>
    <p:sldId id="280" r:id="rId24"/>
    <p:sldId id="279" r:id="rId25"/>
    <p:sldId id="282" r:id="rId26"/>
    <p:sldId id="307" r:id="rId27"/>
    <p:sldId id="283" r:id="rId28"/>
    <p:sldId id="278" r:id="rId29"/>
    <p:sldId id="306" r:id="rId30"/>
    <p:sldId id="285" r:id="rId31"/>
    <p:sldId id="275" r:id="rId32"/>
    <p:sldId id="272" r:id="rId33"/>
    <p:sldId id="284" r:id="rId34"/>
    <p:sldId id="268" r:id="rId35"/>
    <p:sldId id="276" r:id="rId3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62D33"/>
    <a:srgbClr val="000000"/>
    <a:srgbClr val="B8BBBF"/>
    <a:srgbClr val="8BBABE"/>
    <a:srgbClr val="394E7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90" y="-6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fld id="{490EC3BE-81C5-4780-A2AA-D001F2A7D9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7326870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9555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48708EC-17A0-41CC-AF6B-7718A107DAC6}" type="datetime1">
              <a:rPr lang="en-US" altLang="en-US"/>
              <a:pPr>
                <a:defRPr/>
              </a:pPr>
              <a:t>11/11/2017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9A8751F-FEDF-4382-8344-487FF033B9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17341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4B17C89-1F78-4272-A818-44CFE01FA7BB}" type="datetime1">
              <a:rPr lang="en-US" altLang="en-US"/>
              <a:pPr>
                <a:defRPr/>
              </a:pPr>
              <a:t>11/11/2017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C28D6AD-ECEE-420F-B587-21B9FAC507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27509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3252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15844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8193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4077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27356BD-0947-4500-81FD-2273518BF1D9}" type="datetime1">
              <a:rPr lang="en-US" altLang="en-US"/>
              <a:pPr>
                <a:defRPr/>
              </a:pPr>
              <a:t>11/11/2017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DBAECF3-36D6-4E99-8DA4-2A55B893BB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74151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89FB4ED-A027-43BC-93A1-14276F80F0BA}" type="datetime1">
              <a:rPr lang="en-US" altLang="en-US"/>
              <a:pPr>
                <a:defRPr/>
              </a:pPr>
              <a:t>11/11/2017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D6981B4-380B-4DA1-89EF-65EB689A13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207951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7BDC0E0-E2F9-45CD-B8E9-0516333FDCEB}" type="datetime1">
              <a:rPr lang="en-US" altLang="en-US"/>
              <a:pPr>
                <a:defRPr/>
              </a:pPr>
              <a:t>11/11/2017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0DDE410-863F-4933-9C8F-E62F76B0E7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5909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5E72AE7-15C8-4350-97A2-5D5691B45A71}" type="datetime1">
              <a:rPr lang="en-US" altLang="en-US"/>
              <a:pPr>
                <a:defRPr/>
              </a:pPr>
              <a:t>11/11/2017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DE3D189-1541-4411-A0CA-9325ECCC04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9612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Graphics</a:t>
            </a:r>
            <a:endParaRPr lang="en-GB" altLang="en-US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Programming in Java</a:t>
            </a:r>
          </a:p>
        </p:txBody>
      </p:sp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3124200" y="4572000"/>
            <a:ext cx="277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JPanel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0"/>
            <a:ext cx="773521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81200"/>
            <a:ext cx="804773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057400"/>
            <a:ext cx="8714031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057400"/>
            <a:ext cx="8353914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0"/>
            <a:ext cx="8541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611749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105400" y="1600200"/>
            <a:ext cx="3624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What would be the output</a:t>
            </a:r>
          </a:p>
          <a:p>
            <a:r>
              <a:rPr lang="en-US" b="1" dirty="0" smtClean="0">
                <a:solidFill>
                  <a:schemeClr val="bg2"/>
                </a:solidFill>
              </a:rPr>
              <a:t>of this program?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3499" y="4267200"/>
            <a:ext cx="3609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Sketch on paper what the </a:t>
            </a:r>
          </a:p>
          <a:p>
            <a:r>
              <a:rPr lang="en-US" b="1" dirty="0" smtClean="0">
                <a:solidFill>
                  <a:schemeClr val="bg2"/>
                </a:solidFill>
              </a:rPr>
              <a:t>output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smtClean="0">
                <a:solidFill>
                  <a:schemeClr val="bg2"/>
                </a:solidFill>
              </a:rPr>
              <a:t>would look like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611749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1600200"/>
            <a:ext cx="20955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400800" y="5867400"/>
            <a:ext cx="2161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2"/>
                </a:solidFill>
              </a:rPr>
              <a:t>javac</a:t>
            </a:r>
            <a:r>
              <a:rPr lang="en-US" sz="2000" dirty="0" smtClean="0">
                <a:solidFill>
                  <a:schemeClr val="bg2"/>
                </a:solidFill>
              </a:rPr>
              <a:t> MyPaint.java</a:t>
            </a:r>
          </a:p>
          <a:p>
            <a:r>
              <a:rPr lang="en-US" sz="2000" dirty="0" smtClean="0">
                <a:solidFill>
                  <a:schemeClr val="bg2"/>
                </a:solidFill>
              </a:rPr>
              <a:t>java –cp . </a:t>
            </a:r>
            <a:r>
              <a:rPr lang="en-US" sz="2000" dirty="0" err="1" smtClean="0">
                <a:solidFill>
                  <a:schemeClr val="bg2"/>
                </a:solidFill>
              </a:rPr>
              <a:t>MyPaint</a:t>
            </a:r>
            <a:endParaRPr lang="en-US" sz="2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4876800" cy="2816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3733800"/>
            <a:ext cx="589816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91200" y="17526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1676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81200" y="49530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828800" y="48768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6365701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181600" y="1066800"/>
            <a:ext cx="3736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What will the output </a:t>
            </a:r>
          </a:p>
          <a:p>
            <a:r>
              <a:rPr lang="en-US" b="1" dirty="0" smtClean="0">
                <a:solidFill>
                  <a:schemeClr val="bg2"/>
                </a:solidFill>
              </a:rPr>
              <a:t>for the following program?</a:t>
            </a:r>
            <a:endParaRPr lang="en-US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2575" y="1981200"/>
            <a:ext cx="378142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76400"/>
            <a:ext cx="5105400" cy="4339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57200" y="4648200"/>
            <a:ext cx="42672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Essential Graphical </a:t>
            </a:r>
            <a:r>
              <a:rPr lang="en-US" altLang="en-US" dirty="0" smtClean="0"/>
              <a:t>Principals</a:t>
            </a:r>
          </a:p>
          <a:p>
            <a:pPr lvl="1" eaLnBrk="1" hangingPunct="1"/>
            <a:r>
              <a:rPr lang="en-US" altLang="en-US" dirty="0" err="1" smtClean="0"/>
              <a:t>JFrame</a:t>
            </a:r>
            <a:r>
              <a:rPr lang="en-US" altLang="en-US" dirty="0" smtClean="0"/>
              <a:t> Window (Popup Windows)</a:t>
            </a:r>
          </a:p>
          <a:p>
            <a:pPr lvl="1" eaLnBrk="1" hangingPunct="1"/>
            <a:r>
              <a:rPr lang="en-US" altLang="en-US" dirty="0" smtClean="0"/>
              <a:t>Extending </a:t>
            </a:r>
            <a:r>
              <a:rPr lang="en-US" altLang="en-US" dirty="0" err="1" smtClean="0"/>
              <a:t>JFrame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Drawing from </a:t>
            </a:r>
            <a:r>
              <a:rPr lang="en-US" altLang="en-US" dirty="0" err="1" smtClean="0"/>
              <a:t>paintComponent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Drawing images/text/graphics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Today’s Practical</a:t>
            </a:r>
          </a:p>
          <a:p>
            <a:pPr eaLnBrk="1" hangingPunct="1"/>
            <a:r>
              <a:rPr lang="en-US" altLang="en-US" dirty="0" smtClean="0"/>
              <a:t>Review/Discussion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 smtClean="0"/>
              <a:t>Fixing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8909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828800"/>
            <a:ext cx="8586307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7924800" cy="453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305800" cy="1143000"/>
          </a:xfrm>
        </p:spPr>
        <p:txBody>
          <a:bodyPr/>
          <a:lstStyle/>
          <a:p>
            <a:r>
              <a:rPr lang="en-US" dirty="0" smtClean="0"/>
              <a:t>Review Basic Graphic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81200"/>
            <a:ext cx="829627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772400" cy="4114800"/>
          </a:xfrm>
        </p:spPr>
        <p:txBody>
          <a:bodyPr/>
          <a:lstStyle/>
          <a:p>
            <a:r>
              <a:rPr lang="en-US" dirty="0" smtClean="0"/>
              <a:t>Write down the graphics methods you’d use to draw the following output: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514600"/>
            <a:ext cx="5257800" cy="3977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00800" y="5943600"/>
            <a:ext cx="2161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2"/>
                </a:solidFill>
              </a:rPr>
              <a:t>javac</a:t>
            </a:r>
            <a:r>
              <a:rPr lang="en-US" sz="2000" dirty="0" smtClean="0">
                <a:solidFill>
                  <a:schemeClr val="bg2"/>
                </a:solidFill>
              </a:rPr>
              <a:t> MyPaint.java</a:t>
            </a:r>
          </a:p>
          <a:p>
            <a:r>
              <a:rPr lang="en-US" sz="2000" dirty="0" smtClean="0">
                <a:solidFill>
                  <a:schemeClr val="bg2"/>
                </a:solidFill>
              </a:rPr>
              <a:t>java –cp . </a:t>
            </a:r>
            <a:r>
              <a:rPr lang="en-US" sz="2000" dirty="0" err="1" smtClean="0">
                <a:solidFill>
                  <a:schemeClr val="bg2"/>
                </a:solidFill>
              </a:rPr>
              <a:t>MyPaint</a:t>
            </a:r>
            <a:endParaRPr lang="en-US" sz="2000" dirty="0">
              <a:solidFill>
                <a:schemeClr val="bg2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" y="990600"/>
            <a:ext cx="5262431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257800" y="1143000"/>
            <a:ext cx="3579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What would the following</a:t>
            </a:r>
          </a:p>
          <a:p>
            <a:r>
              <a:rPr lang="en-US" b="1" dirty="0" smtClean="0">
                <a:solidFill>
                  <a:schemeClr val="bg2"/>
                </a:solidFill>
              </a:rPr>
              <a:t>program output?</a:t>
            </a:r>
            <a:endParaRPr lang="en-US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mouse button is pressed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048000"/>
            <a:ext cx="2809027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3124200"/>
            <a:ext cx="2719081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Left-Right Arrow 5"/>
          <p:cNvSpPr/>
          <p:nvPr/>
        </p:nvSpPr>
        <p:spPr>
          <a:xfrm>
            <a:off x="4191000" y="4191000"/>
            <a:ext cx="838200" cy="533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 Redraw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notify Java to redraw our window (i.e., call </a:t>
            </a:r>
            <a:r>
              <a:rPr lang="en-US" dirty="0" err="1" smtClean="0"/>
              <a:t>paintComponent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call ‘repaint()’</a:t>
            </a:r>
          </a:p>
          <a:p>
            <a:r>
              <a:rPr lang="en-US" dirty="0" smtClean="0"/>
              <a:t>For example, add new graphics each time the mouse button is pressed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Graphics can be drawn using a class </a:t>
            </a:r>
            <a:r>
              <a:rPr lang="en-US" dirty="0" smtClean="0"/>
              <a:t>which extends </a:t>
            </a:r>
            <a:r>
              <a:rPr lang="en-US" dirty="0" err="1" smtClean="0">
                <a:solidFill>
                  <a:srgbClr val="E62D33"/>
                </a:solidFill>
              </a:rPr>
              <a:t>JPanel</a:t>
            </a:r>
            <a:endParaRPr lang="en-US" dirty="0" smtClean="0">
              <a:solidFill>
                <a:srgbClr val="E62D33"/>
              </a:solidFill>
            </a:endParaRPr>
          </a:p>
          <a:p>
            <a:r>
              <a:rPr lang="en-US" dirty="0" smtClean="0"/>
              <a:t>Swing </a:t>
            </a:r>
            <a:r>
              <a:rPr lang="en-US" dirty="0" smtClean="0"/>
              <a:t>will call the </a:t>
            </a:r>
            <a:r>
              <a:rPr lang="en-US" dirty="0" err="1" smtClean="0">
                <a:solidFill>
                  <a:srgbClr val="E62D33"/>
                </a:solidFill>
              </a:rPr>
              <a:t>paintComponent</a:t>
            </a:r>
            <a:r>
              <a:rPr lang="en-US" dirty="0" smtClean="0"/>
              <a:t> method </a:t>
            </a:r>
            <a:r>
              <a:rPr lang="en-US" dirty="0" smtClean="0"/>
              <a:t>to draw:</a:t>
            </a:r>
          </a:p>
          <a:p>
            <a:pPr lvl="1"/>
            <a:r>
              <a:rPr lang="en-US" dirty="0" smtClean="0"/>
              <a:t>protected </a:t>
            </a:r>
            <a:r>
              <a:rPr lang="en-US" dirty="0" smtClean="0"/>
              <a:t>void </a:t>
            </a:r>
            <a:r>
              <a:rPr lang="en-US" dirty="0" err="1" smtClean="0"/>
              <a:t>paintComponent</a:t>
            </a:r>
            <a:r>
              <a:rPr lang="en-US" dirty="0" smtClean="0"/>
              <a:t>(Graphics g);</a:t>
            </a:r>
          </a:p>
          <a:p>
            <a:r>
              <a:rPr lang="en-US" dirty="0" smtClean="0"/>
              <a:t>There </a:t>
            </a:r>
            <a:r>
              <a:rPr lang="en-US" dirty="0" smtClean="0"/>
              <a:t>are a variety of drawing methods:</a:t>
            </a:r>
          </a:p>
          <a:p>
            <a:pPr lvl="1"/>
            <a:r>
              <a:rPr lang="en-US" dirty="0" err="1" smtClean="0"/>
              <a:t>drawLine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x1, </a:t>
            </a:r>
            <a:r>
              <a:rPr lang="en-US" dirty="0" err="1" smtClean="0"/>
              <a:t>int</a:t>
            </a:r>
            <a:r>
              <a:rPr lang="en-US" dirty="0" smtClean="0"/>
              <a:t> y1, </a:t>
            </a:r>
            <a:r>
              <a:rPr lang="en-US" dirty="0" err="1" smtClean="0"/>
              <a:t>int</a:t>
            </a:r>
            <a:r>
              <a:rPr lang="en-US" dirty="0" smtClean="0"/>
              <a:t> x2, </a:t>
            </a:r>
            <a:r>
              <a:rPr lang="en-US" dirty="0" err="1" smtClean="0"/>
              <a:t>int</a:t>
            </a:r>
            <a:r>
              <a:rPr lang="en-US" dirty="0" smtClean="0"/>
              <a:t> y2);</a:t>
            </a:r>
          </a:p>
          <a:p>
            <a:pPr lvl="1"/>
            <a:r>
              <a:rPr lang="en-US" dirty="0" err="1" smtClean="0"/>
              <a:t>drawRect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y, </a:t>
            </a:r>
            <a:r>
              <a:rPr lang="en-US" dirty="0" err="1" smtClean="0"/>
              <a:t>int</a:t>
            </a:r>
            <a:r>
              <a:rPr lang="en-US" dirty="0" smtClean="0"/>
              <a:t> w, </a:t>
            </a:r>
            <a:r>
              <a:rPr lang="en-US" dirty="0" err="1" smtClean="0"/>
              <a:t>int</a:t>
            </a:r>
            <a:r>
              <a:rPr lang="en-US" dirty="0" smtClean="0"/>
              <a:t> h);</a:t>
            </a:r>
          </a:p>
          <a:p>
            <a:pPr lvl="1"/>
            <a:r>
              <a:rPr lang="en-US" dirty="0" err="1" smtClean="0"/>
              <a:t>drawOval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y, </a:t>
            </a:r>
            <a:r>
              <a:rPr lang="en-US" dirty="0" err="1" smtClean="0"/>
              <a:t>int</a:t>
            </a:r>
            <a:r>
              <a:rPr lang="en-US" dirty="0" smtClean="0"/>
              <a:t> w, </a:t>
            </a:r>
            <a:r>
              <a:rPr lang="en-US" dirty="0" err="1" smtClean="0"/>
              <a:t>int</a:t>
            </a:r>
            <a:r>
              <a:rPr lang="en-US" dirty="0" smtClean="0"/>
              <a:t> h);</a:t>
            </a:r>
          </a:p>
          <a:p>
            <a:pPr lvl="1"/>
            <a:r>
              <a:rPr lang="en-US" dirty="0" err="1" smtClean="0"/>
              <a:t>drawPolygon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xpoints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ypoints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npoints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Graphics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Lots of GUI Controls</a:t>
            </a:r>
          </a:p>
          <a:p>
            <a:pPr lvl="1"/>
            <a:r>
              <a:rPr lang="en-US" dirty="0" smtClean="0"/>
              <a:t>Buttons, sliders, checkboxes, tables, etc</a:t>
            </a:r>
          </a:p>
          <a:p>
            <a:pPr lvl="2"/>
            <a:r>
              <a:rPr lang="en-US" dirty="0" smtClean="0"/>
              <a:t>which you can override and improve</a:t>
            </a:r>
          </a:p>
          <a:p>
            <a:r>
              <a:rPr lang="en-US" dirty="0" smtClean="0"/>
              <a:t>Rich 2D drawing</a:t>
            </a:r>
          </a:p>
          <a:p>
            <a:pPr lvl="1"/>
            <a:r>
              <a:rPr lang="en-US" dirty="0" smtClean="0"/>
              <a:t>Line properties, translucent drawing, rotating, scaling images, coordinate transforms, ...</a:t>
            </a:r>
          </a:p>
          <a:p>
            <a:r>
              <a:rPr lang="en-US" dirty="0" smtClean="0"/>
              <a:t>Animation</a:t>
            </a:r>
          </a:p>
          <a:p>
            <a:pPr lvl="1"/>
            <a:r>
              <a:rPr lang="en-US" dirty="0" smtClean="0"/>
              <a:t>Double-buffering, combining drawing with threads, ..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dirty="0" smtClean="0"/>
              <a:t>Graphics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772400" cy="4114800"/>
          </a:xfrm>
        </p:spPr>
        <p:txBody>
          <a:bodyPr/>
          <a:lstStyle/>
          <a:p>
            <a:r>
              <a:rPr lang="en-GB" dirty="0" smtClean="0"/>
              <a:t>How do you draw `complex’ diagrams?</a:t>
            </a:r>
          </a:p>
          <a:p>
            <a:r>
              <a:rPr lang="en-GB" dirty="0" smtClean="0"/>
              <a:t>Customize/control what is drawn on our windows</a:t>
            </a:r>
          </a:p>
          <a:p>
            <a:pPr lvl="1"/>
            <a:r>
              <a:rPr lang="en-GB" dirty="0" smtClean="0"/>
              <a:t>Animated clocks, bar-charts, images, </a:t>
            </a:r>
          </a:p>
        </p:txBody>
      </p:sp>
      <p:sp>
        <p:nvSpPr>
          <p:cNvPr id="13314" name="AutoShape 2" descr="Image result for different types of buttons gui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 t="18000" b="3333"/>
          <a:stretch>
            <a:fillRect/>
          </a:stretch>
        </p:blipFill>
        <p:spPr bwMode="auto">
          <a:xfrm>
            <a:off x="2438400" y="3962400"/>
            <a:ext cx="4114800" cy="2427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48450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458200" cy="4114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Only scratched the surface of Graphics</a:t>
            </a:r>
          </a:p>
          <a:p>
            <a:pPr lvl="1"/>
            <a:r>
              <a:rPr lang="en-US" dirty="0" smtClean="0"/>
              <a:t>Very simple windows and graphics</a:t>
            </a:r>
          </a:p>
          <a:p>
            <a:r>
              <a:rPr lang="en-US" dirty="0" smtClean="0"/>
              <a:t>Combine the graphics with GUI components</a:t>
            </a:r>
          </a:p>
          <a:p>
            <a:pPr lvl="1"/>
            <a:r>
              <a:rPr lang="en-US" dirty="0" smtClean="0"/>
              <a:t>Buttons/menus</a:t>
            </a:r>
          </a:p>
          <a:p>
            <a:r>
              <a:rPr lang="en-US" dirty="0" smtClean="0"/>
              <a:t>Custom ‘interfaces’ components</a:t>
            </a:r>
          </a:p>
          <a:p>
            <a:pPr lvl="1"/>
            <a:r>
              <a:rPr lang="en-US" dirty="0" smtClean="0"/>
              <a:t>e.g., Override default draw method for a button to create a new improved button look</a:t>
            </a:r>
          </a:p>
          <a:p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Mouse button presses (drawing program)</a:t>
            </a:r>
          </a:p>
          <a:p>
            <a:pPr lvl="1"/>
            <a:r>
              <a:rPr lang="en-US" dirty="0" smtClean="0"/>
              <a:t>Timing (animations)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Read </a:t>
            </a:r>
            <a:r>
              <a:rPr lang="en-GB" altLang="en-US" dirty="0"/>
              <a:t>Associated </a:t>
            </a:r>
            <a:r>
              <a:rPr lang="en-GB" altLang="en-US" dirty="0" smtClean="0"/>
              <a:t>Chapters</a:t>
            </a:r>
          </a:p>
          <a:p>
            <a:pPr lvl="1"/>
            <a:r>
              <a:rPr lang="en-GB" altLang="en-US" dirty="0" smtClean="0"/>
              <a:t>Comprehensive Edition (Additional Chapters)</a:t>
            </a:r>
          </a:p>
          <a:p>
            <a:r>
              <a:rPr lang="en-GB" altLang="en-US" dirty="0" smtClean="0"/>
              <a:t>Review </a:t>
            </a:r>
            <a:r>
              <a:rPr lang="en-GB" altLang="en-US" dirty="0" smtClean="0"/>
              <a:t>Slides</a:t>
            </a:r>
            <a:endParaRPr lang="en-GB" altLang="en-US" dirty="0" smtClean="0"/>
          </a:p>
          <a:p>
            <a:r>
              <a:rPr lang="en-GB" altLang="en-US" dirty="0" smtClean="0"/>
              <a:t>Java </a:t>
            </a:r>
            <a:r>
              <a:rPr lang="en-GB" altLang="en-US" dirty="0" smtClean="0"/>
              <a:t>Exercises</a:t>
            </a:r>
          </a:p>
          <a:p>
            <a:r>
              <a:rPr lang="en-GB" altLang="en-US" dirty="0" smtClean="0"/>
              <a:t>Online Quizzes</a:t>
            </a:r>
            <a:endParaRPr lang="en-GB" altLang="en-US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Overview Essential Graphical </a:t>
            </a:r>
            <a:r>
              <a:rPr lang="en-GB" altLang="en-US" dirty="0" smtClean="0"/>
              <a:t>Principles</a:t>
            </a:r>
          </a:p>
          <a:p>
            <a:pPr lvl="1"/>
            <a:r>
              <a:rPr lang="en-GB" altLang="en-US" dirty="0" err="1" smtClean="0"/>
              <a:t>JFrame</a:t>
            </a:r>
            <a:r>
              <a:rPr lang="en-GB" altLang="en-US" dirty="0" smtClean="0"/>
              <a:t>, </a:t>
            </a:r>
            <a:r>
              <a:rPr lang="en-GB" altLang="en-US" dirty="0" err="1" smtClean="0"/>
              <a:t>JPanel</a:t>
            </a:r>
            <a:r>
              <a:rPr lang="en-GB" altLang="en-US" dirty="0" smtClean="0"/>
              <a:t>, </a:t>
            </a:r>
            <a:r>
              <a:rPr lang="en-GB" altLang="en-US" dirty="0" err="1" smtClean="0"/>
              <a:t>paintComponent</a:t>
            </a:r>
            <a:r>
              <a:rPr lang="en-GB" altLang="en-US" dirty="0" smtClean="0"/>
              <a:t>, @Override (Checking)</a:t>
            </a:r>
            <a:endParaRPr lang="en-GB" altLang="en-US" dirty="0" smtClean="0"/>
          </a:p>
          <a:p>
            <a:r>
              <a:rPr lang="en-GB" altLang="en-US" dirty="0" smtClean="0"/>
              <a:t>Hands-On/Practical</a:t>
            </a:r>
          </a:p>
          <a:p>
            <a:r>
              <a:rPr lang="en-GB" altLang="en-US" dirty="0" smtClean="0"/>
              <a:t>Today is about Graphics with </a:t>
            </a:r>
            <a:r>
              <a:rPr lang="en-GB" altLang="en-US" dirty="0" smtClean="0"/>
              <a:t>Java</a:t>
            </a:r>
          </a:p>
          <a:p>
            <a:pPr lvl="1"/>
            <a:r>
              <a:rPr lang="en-GB" altLang="en-US" dirty="0" smtClean="0"/>
              <a:t>Drawing</a:t>
            </a: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exercises 15.1-15.3</a:t>
            </a:r>
          </a:p>
          <a:p>
            <a:endParaRPr lang="en-US" dirty="0" smtClean="0"/>
          </a:p>
          <a:p>
            <a:r>
              <a:rPr lang="en-US" dirty="0" smtClean="0"/>
              <a:t>Comment your code</a:t>
            </a:r>
            <a:endParaRPr lang="en-US" dirty="0" smtClean="0"/>
          </a:p>
          <a:p>
            <a:r>
              <a:rPr lang="en-US" dirty="0" smtClean="0"/>
              <a:t>Remember to zip the files together</a:t>
            </a:r>
          </a:p>
          <a:p>
            <a:pPr lvl="1"/>
            <a:r>
              <a:rPr lang="en-US" dirty="0" smtClean="0"/>
              <a:t>The name of the .zip file should be your student number</a:t>
            </a:r>
          </a:p>
          <a:p>
            <a:pPr lvl="1"/>
            <a:r>
              <a:rPr lang="en-US" dirty="0" smtClean="0"/>
              <a:t>(e.g., 39293923923.zip)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9639"/>
            <a:ext cx="7924800" cy="651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327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Coordinate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362200"/>
            <a:ext cx="780877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err="1" smtClean="0"/>
              <a:t>JFrame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4648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Simple GUI Window</a:t>
            </a:r>
          </a:p>
          <a:p>
            <a:pPr lvl="1"/>
            <a:r>
              <a:rPr lang="en-US" dirty="0" smtClean="0"/>
              <a:t>Lets us perform simple drawing operations</a:t>
            </a:r>
          </a:p>
          <a:p>
            <a:r>
              <a:rPr lang="en-US" dirty="0" smtClean="0"/>
              <a:t>Basic Usage</a:t>
            </a:r>
          </a:p>
          <a:p>
            <a:pPr lvl="1"/>
            <a:r>
              <a:rPr lang="en-US" dirty="0" smtClean="0"/>
              <a:t>Instantiate the </a:t>
            </a:r>
            <a:r>
              <a:rPr lang="en-US" dirty="0" err="1" smtClean="0"/>
              <a:t>JFrame</a:t>
            </a:r>
            <a:r>
              <a:rPr lang="en-US" dirty="0" smtClean="0"/>
              <a:t> and assign text for the title bar</a:t>
            </a:r>
          </a:p>
          <a:p>
            <a:pPr lvl="2"/>
            <a:r>
              <a:rPr lang="en-US" dirty="0" err="1" smtClean="0"/>
              <a:t>JFrame</a:t>
            </a:r>
            <a:r>
              <a:rPr lang="en-US" dirty="0" smtClean="0"/>
              <a:t> frame = new </a:t>
            </a:r>
            <a:r>
              <a:rPr lang="en-US" dirty="0" err="1" smtClean="0"/>
              <a:t>Jframe</a:t>
            </a:r>
            <a:r>
              <a:rPr lang="en-US" dirty="0" smtClean="0"/>
              <a:t>(‘Title’);</a:t>
            </a:r>
          </a:p>
          <a:p>
            <a:pPr lvl="1"/>
            <a:r>
              <a:rPr lang="en-US" dirty="0" smtClean="0"/>
              <a:t>Specify size</a:t>
            </a:r>
          </a:p>
          <a:p>
            <a:pPr lvl="2"/>
            <a:r>
              <a:rPr lang="en-US" dirty="0" err="1" smtClean="0"/>
              <a:t>frame.setSize</a:t>
            </a:r>
            <a:r>
              <a:rPr lang="en-US" dirty="0" smtClean="0"/>
              <a:t>(width, height)</a:t>
            </a:r>
          </a:p>
          <a:p>
            <a:pPr lvl="1"/>
            <a:r>
              <a:rPr lang="en-US" dirty="0" smtClean="0"/>
              <a:t>Designate that closing the window ends the program</a:t>
            </a:r>
          </a:p>
          <a:p>
            <a:pPr lvl="2"/>
            <a:r>
              <a:rPr lang="en-US" dirty="0" err="1" smtClean="0"/>
              <a:t>frame.setDefaultCloseOperation</a:t>
            </a:r>
            <a:r>
              <a:rPr lang="en-US" dirty="0" smtClean="0"/>
              <a:t>(</a:t>
            </a:r>
            <a:r>
              <a:rPr lang="en-US" dirty="0" err="1" smtClean="0"/>
              <a:t>JFrame.EXIT_ON_CLOSE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Show the window</a:t>
            </a:r>
          </a:p>
          <a:p>
            <a:pPr lvl="2"/>
            <a:r>
              <a:rPr lang="en-US" dirty="0" err="1" smtClean="0"/>
              <a:t>frame.setVisible</a:t>
            </a:r>
            <a:r>
              <a:rPr lang="en-US" dirty="0" smtClean="0"/>
              <a:t>(true);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JFrame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362200"/>
            <a:ext cx="7626699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</a:t>
            </a:r>
            <a:r>
              <a:rPr lang="en-US" dirty="0" err="1" smtClean="0"/>
              <a:t>JFrame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81200"/>
            <a:ext cx="7848600" cy="4069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Drawing</a:t>
            </a:r>
            <a:endParaRPr lang="en-US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05000"/>
            <a:ext cx="7736674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JFrame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81200"/>
            <a:ext cx="757924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Words>497</Words>
  <Application>Microsoft Office PowerPoint</Application>
  <PresentationFormat>On-screen Show (4:3)</PresentationFormat>
  <Paragraphs>116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Default Design</vt:lpstr>
      <vt:lpstr>Graphics</vt:lpstr>
      <vt:lpstr>Outline</vt:lpstr>
      <vt:lpstr>Graphics</vt:lpstr>
      <vt:lpstr>Graphical Coordinate System</vt:lpstr>
      <vt:lpstr>JFrame </vt:lpstr>
      <vt:lpstr>Using JFrame</vt:lpstr>
      <vt:lpstr>Extending JFrame</vt:lpstr>
      <vt:lpstr>Basic Drawing</vt:lpstr>
      <vt:lpstr>Example JFrame</vt:lpstr>
      <vt:lpstr>Example JPanel</vt:lpstr>
      <vt:lpstr>Drawing Methods</vt:lpstr>
      <vt:lpstr>Graphics Class Methods</vt:lpstr>
      <vt:lpstr>Graphics Class Methods</vt:lpstr>
      <vt:lpstr>Graphics Class Methods</vt:lpstr>
      <vt:lpstr>Question</vt:lpstr>
      <vt:lpstr>Answer</vt:lpstr>
      <vt:lpstr>Example</vt:lpstr>
      <vt:lpstr>Question</vt:lpstr>
      <vt:lpstr>Answer</vt:lpstr>
      <vt:lpstr>Fixing Problems</vt:lpstr>
      <vt:lpstr>Drawing Images</vt:lpstr>
      <vt:lpstr>Images</vt:lpstr>
      <vt:lpstr>Review Basic Graphic Methods</vt:lpstr>
      <vt:lpstr>Question</vt:lpstr>
      <vt:lpstr>Question</vt:lpstr>
      <vt:lpstr>Answer</vt:lpstr>
      <vt:lpstr>Force Redraw</vt:lpstr>
      <vt:lpstr>Review</vt:lpstr>
      <vt:lpstr>Other Graphics Capabilities</vt:lpstr>
      <vt:lpstr>Experiment</vt:lpstr>
      <vt:lpstr>This Week</vt:lpstr>
      <vt:lpstr>Summary</vt:lpstr>
      <vt:lpstr>Exercises</vt:lpstr>
      <vt:lpstr>Questions/Discussion</vt:lpstr>
      <vt:lpstr>Slide 35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authorised user</cp:lastModifiedBy>
  <cp:revision>153</cp:revision>
  <dcterms:created xsi:type="dcterms:W3CDTF">1601-01-01T00:00:00Z</dcterms:created>
  <dcterms:modified xsi:type="dcterms:W3CDTF">2017-11-11T05:26:46Z</dcterms:modified>
</cp:coreProperties>
</file>