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78" r:id="rId3"/>
    <p:sldId id="274" r:id="rId4"/>
    <p:sldId id="297" r:id="rId5"/>
    <p:sldId id="298" r:id="rId6"/>
    <p:sldId id="299" r:id="rId7"/>
    <p:sldId id="300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9" r:id="rId22"/>
    <p:sldId id="293" r:id="rId23"/>
    <p:sldId id="294" r:id="rId24"/>
    <p:sldId id="295" r:id="rId25"/>
    <p:sldId id="292" r:id="rId26"/>
    <p:sldId id="301" r:id="rId27"/>
    <p:sldId id="275" r:id="rId28"/>
    <p:sldId id="272" r:id="rId29"/>
    <p:sldId id="277" r:id="rId30"/>
    <p:sldId id="2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79EAB5-9C0B-4429-90B3-C35A9BD8E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81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1C10D9-9DC4-4E15-B8FE-377B5F73B377}" type="datetime1">
              <a:rPr lang="en-US" altLang="en-US"/>
              <a:pPr>
                <a:defRPr/>
              </a:pPr>
              <a:t>11/20/2017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7BB0A2A-D0FC-4CFB-A399-4B30D106D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726A88-B80A-46B3-A8D9-310D740473DD}" type="datetime1">
              <a:rPr lang="en-US" altLang="en-US"/>
              <a:pPr>
                <a:defRPr/>
              </a:pPr>
              <a:t>11/20/2017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3E7CCCC-3643-4601-B638-3DD1567B2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0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DFE33-594F-4FF8-A34B-EB809731F71A}" type="datetime1">
              <a:rPr lang="en-US" altLang="en-US"/>
              <a:pPr>
                <a:defRPr/>
              </a:pPr>
              <a:t>11/20/2017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BACFD0-88BA-4774-9F87-AB347DFB3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99D8A45-ECD9-4486-B31C-034ECC41F1CE}" type="datetime1">
              <a:rPr lang="en-US" altLang="en-US"/>
              <a:pPr>
                <a:defRPr/>
              </a:pPr>
              <a:t>11/20/2017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EAAF8E8-A767-478A-B304-43ACDE0C4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6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CFDF21-D11A-453E-95B6-36582C12E021}" type="datetime1">
              <a:rPr lang="en-US" altLang="en-US"/>
              <a:pPr>
                <a:defRPr/>
              </a:pPr>
              <a:t>11/20/2017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179569-D6C6-4270-B539-A2D73C8A8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1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844861-C096-4CC2-9522-840808503503}" type="datetime1">
              <a:rPr lang="en-US" altLang="en-US"/>
              <a:pPr>
                <a:defRPr/>
              </a:pPr>
              <a:t>11/20/2017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1B18729-310B-4136-8BE8-53A5DE610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1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Classes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/>
              <a:t>The Stream </a:t>
            </a:r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1447800"/>
            <a:ext cx="7772400" cy="4114800"/>
          </a:xfrm>
        </p:spPr>
        <p:txBody>
          <a:bodyPr/>
          <a:lstStyle/>
          <a:p>
            <a:r>
              <a:rPr lang="en-GB" dirty="0"/>
              <a:t>A stream is a sequential source of information used to </a:t>
            </a:r>
            <a:r>
              <a:rPr lang="en-GB" dirty="0" smtClean="0"/>
              <a:t>transfer information </a:t>
            </a:r>
            <a:r>
              <a:rPr lang="en-GB" dirty="0"/>
              <a:t>from one source to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8440"/>
          <a:stretch/>
        </p:blipFill>
        <p:spPr>
          <a:xfrm>
            <a:off x="694267" y="3048000"/>
            <a:ext cx="77724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3171"/>
          <a:stretch/>
        </p:blipFill>
        <p:spPr>
          <a:xfrm>
            <a:off x="668867" y="5014871"/>
            <a:ext cx="7772400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There is a huge (and complicated) hierarchy of stream classes </a:t>
            </a:r>
            <a:r>
              <a:rPr lang="en-GB" dirty="0" smtClean="0"/>
              <a:t>in Java</a:t>
            </a:r>
            <a:endParaRPr lang="en-GB" dirty="0"/>
          </a:p>
          <a:p>
            <a:r>
              <a:rPr lang="en-GB" dirty="0" smtClean="0"/>
              <a:t>Overview </a:t>
            </a:r>
            <a:r>
              <a:rPr lang="en-GB" dirty="0"/>
              <a:t>of the stream hierarchy</a:t>
            </a:r>
          </a:p>
          <a:p>
            <a:pPr lvl="1"/>
            <a:r>
              <a:rPr lang="en-GB" dirty="0" smtClean="0"/>
              <a:t>Reader</a:t>
            </a:r>
            <a:r>
              <a:rPr lang="en-GB" dirty="0"/>
              <a:t>, root in </a:t>
            </a:r>
            <a:r>
              <a:rPr lang="en-GB" dirty="0" err="1"/>
              <a:t>unicode</a:t>
            </a:r>
            <a:r>
              <a:rPr lang="en-GB" dirty="0"/>
              <a:t> input hierarchy</a:t>
            </a:r>
          </a:p>
          <a:p>
            <a:pPr lvl="1"/>
            <a:r>
              <a:rPr lang="en-GB" dirty="0" smtClean="0"/>
              <a:t>Writer</a:t>
            </a:r>
            <a:r>
              <a:rPr lang="en-GB" dirty="0"/>
              <a:t>, root in </a:t>
            </a:r>
            <a:r>
              <a:rPr lang="en-GB" dirty="0" err="1"/>
              <a:t>unicode</a:t>
            </a:r>
            <a:r>
              <a:rPr lang="en-GB" dirty="0"/>
              <a:t> output hierarchy</a:t>
            </a:r>
          </a:p>
          <a:p>
            <a:pPr lvl="1"/>
            <a:r>
              <a:rPr lang="en-GB" dirty="0" err="1" smtClean="0"/>
              <a:t>InputStream</a:t>
            </a:r>
            <a:r>
              <a:rPr lang="en-GB" dirty="0"/>
              <a:t>, root in binary input hierarchy</a:t>
            </a:r>
          </a:p>
          <a:p>
            <a:pPr lvl="1"/>
            <a:r>
              <a:rPr lang="en-GB" dirty="0" err="1" smtClean="0"/>
              <a:t>OutputStream</a:t>
            </a:r>
            <a:r>
              <a:rPr lang="en-GB" dirty="0"/>
              <a:t>, root in binary output hierarchy</a:t>
            </a:r>
          </a:p>
          <a:p>
            <a:r>
              <a:rPr lang="en-GB" dirty="0" smtClean="0"/>
              <a:t>All </a:t>
            </a:r>
            <a:r>
              <a:rPr lang="en-GB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96764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15240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534400" cy="53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686800" cy="43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2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1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2320372"/>
            <a:ext cx="9008533" cy="22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750"/>
            <a:ext cx="9144000" cy="38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6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err="1"/>
              <a:t>OutputStream</a:t>
            </a:r>
            <a:r>
              <a:rPr lang="en-GB" dirty="0"/>
              <a:t>, Example,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34533"/>
            <a:ext cx="8534400" cy="54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458200" cy="53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err="1"/>
              <a:t>InputStream</a:t>
            </a:r>
            <a:r>
              <a:rPr lang="en-GB" dirty="0"/>
              <a:t>, Example, </a:t>
            </a:r>
            <a:r>
              <a:rPr lang="en-GB" dirty="0" smtClean="0"/>
              <a:t>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90600"/>
            <a:ext cx="8001000" cy="5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GB" b="1" dirty="0" smtClean="0"/>
              <a:t>No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*Revision Week	[28/11/2017</a:t>
            </a:r>
            <a:r>
              <a:rPr lang="en-GB" dirty="0" smtClean="0"/>
              <a:t>]</a:t>
            </a:r>
          </a:p>
          <a:p>
            <a:r>
              <a:rPr lang="en-GB" dirty="0" smtClean="0"/>
              <a:t>No lecture next week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42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Reader and Writer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Added in Java 1.1</a:t>
            </a:r>
          </a:p>
          <a:p>
            <a:r>
              <a:rPr lang="en-GB" dirty="0" smtClean="0"/>
              <a:t>Not </a:t>
            </a:r>
            <a:r>
              <a:rPr lang="en-GB" dirty="0"/>
              <a:t>meant to replace </a:t>
            </a:r>
            <a:r>
              <a:rPr lang="en-GB" dirty="0" err="1"/>
              <a:t>InputStream</a:t>
            </a:r>
            <a:r>
              <a:rPr lang="en-GB" dirty="0"/>
              <a:t> and </a:t>
            </a:r>
            <a:r>
              <a:rPr lang="en-GB" dirty="0" err="1"/>
              <a:t>OutputStream</a:t>
            </a:r>
            <a:endParaRPr lang="en-GB" dirty="0"/>
          </a:p>
          <a:p>
            <a:r>
              <a:rPr lang="en-GB" dirty="0" smtClean="0"/>
              <a:t>Internationalization </a:t>
            </a:r>
            <a:r>
              <a:rPr lang="en-GB" dirty="0"/>
              <a:t>Unicode support</a:t>
            </a:r>
          </a:p>
          <a:p>
            <a:r>
              <a:rPr lang="en-GB" dirty="0" smtClean="0"/>
              <a:t>Efficiency</a:t>
            </a:r>
            <a:r>
              <a:rPr lang="en-GB" dirty="0"/>
              <a:t>, designed to solved efficiency problems</a:t>
            </a:r>
          </a:p>
          <a:p>
            <a:r>
              <a:rPr lang="en-GB" dirty="0" smtClean="0"/>
              <a:t>Structured </a:t>
            </a:r>
            <a:r>
              <a:rPr lang="en-GB" dirty="0"/>
              <a:t>in class hierarchies similar to the </a:t>
            </a:r>
            <a:r>
              <a:rPr lang="en-GB" dirty="0" err="1"/>
              <a:t>InputStream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OutputStream</a:t>
            </a:r>
            <a:r>
              <a:rPr lang="en-GB" dirty="0" smtClean="0"/>
              <a:t> </a:t>
            </a:r>
            <a:r>
              <a:rPr lang="en-GB" dirty="0"/>
              <a:t>hierarchies</a:t>
            </a:r>
          </a:p>
          <a:p>
            <a:pPr lvl="1"/>
            <a:r>
              <a:rPr lang="en-GB" dirty="0" smtClean="0"/>
              <a:t>Are </a:t>
            </a:r>
            <a:r>
              <a:rPr lang="en-GB" dirty="0"/>
              <a:t>also using the 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69173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FileReader</a:t>
            </a:r>
            <a:r>
              <a:rPr lang="en-GB" dirty="0"/>
              <a:t> and </a:t>
            </a:r>
            <a:r>
              <a:rPr lang="en-GB" dirty="0" err="1"/>
              <a:t>FileWriter</a:t>
            </a:r>
            <a:r>
              <a:rPr lang="en-GB" dirty="0"/>
              <a:t>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08" y="1786467"/>
            <a:ext cx="7958983" cy="48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8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/>
              <a:t>Object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Very hard to do in other programming languages</a:t>
            </a:r>
            <a:r>
              <a:rPr lang="en-GB" dirty="0" smtClean="0"/>
              <a:t>!</a:t>
            </a:r>
            <a:endParaRPr lang="en-GB" dirty="0"/>
          </a:p>
          <a:p>
            <a:r>
              <a:rPr lang="en-GB" dirty="0" smtClean="0"/>
              <a:t>Class </a:t>
            </a:r>
            <a:r>
              <a:rPr lang="en-GB" dirty="0"/>
              <a:t>must implement the Serializable interface</a:t>
            </a:r>
          </a:p>
          <a:p>
            <a:r>
              <a:rPr lang="en-GB" dirty="0" smtClean="0"/>
              <a:t>Uses</a:t>
            </a:r>
            <a:endParaRPr lang="en-GB" dirty="0"/>
          </a:p>
          <a:p>
            <a:pPr lvl="1"/>
            <a:r>
              <a:rPr lang="en-GB" dirty="0" smtClean="0"/>
              <a:t>Output</a:t>
            </a:r>
            <a:r>
              <a:rPr lang="en-GB" dirty="0"/>
              <a:t>: </a:t>
            </a:r>
            <a:r>
              <a:rPr lang="en-GB" dirty="0" err="1"/>
              <a:t>ObjectOutputStream</a:t>
            </a:r>
            <a:endParaRPr lang="en-GB" dirty="0"/>
          </a:p>
          <a:p>
            <a:pPr lvl="2"/>
            <a:r>
              <a:rPr lang="en-GB" dirty="0" err="1" smtClean="0"/>
              <a:t>writeObject</a:t>
            </a:r>
            <a:r>
              <a:rPr lang="en-GB" dirty="0"/>
              <a:t>()</a:t>
            </a:r>
          </a:p>
          <a:p>
            <a:pPr lvl="1"/>
            <a:r>
              <a:rPr lang="en-GB" dirty="0" smtClean="0"/>
              <a:t>Input</a:t>
            </a:r>
            <a:r>
              <a:rPr lang="en-GB" dirty="0"/>
              <a:t>: </a:t>
            </a:r>
            <a:r>
              <a:rPr lang="en-GB" dirty="0" err="1"/>
              <a:t>ObjectInputStream</a:t>
            </a:r>
            <a:endParaRPr lang="en-GB" dirty="0"/>
          </a:p>
          <a:p>
            <a:pPr lvl="2"/>
            <a:r>
              <a:rPr lang="en-GB" dirty="0" err="1" smtClean="0"/>
              <a:t>readObject</a:t>
            </a:r>
            <a:r>
              <a:rPr lang="en-GB" dirty="0"/>
              <a:t>()</a:t>
            </a:r>
          </a:p>
          <a:p>
            <a:r>
              <a:rPr lang="en-GB" dirty="0" smtClean="0"/>
              <a:t>All </a:t>
            </a:r>
            <a:r>
              <a:rPr lang="en-GB" dirty="0"/>
              <a:t>relevant parts (the web of object) are serialized.</a:t>
            </a:r>
          </a:p>
          <a:p>
            <a:r>
              <a:rPr lang="en-GB" dirty="0" smtClean="0"/>
              <a:t>Lightweight </a:t>
            </a:r>
            <a:r>
              <a:rPr lang="en-GB" dirty="0"/>
              <a:t>persistence</a:t>
            </a:r>
          </a:p>
          <a:p>
            <a:pPr lvl="1"/>
            <a:r>
              <a:rPr lang="en-GB" dirty="0" smtClean="0"/>
              <a:t>used </a:t>
            </a:r>
            <a:r>
              <a:rPr lang="en-GB" dirty="0"/>
              <a:t>in RMI (send objects across a network)</a:t>
            </a:r>
          </a:p>
          <a:p>
            <a:pPr lvl="1"/>
            <a:r>
              <a:rPr lang="en-GB" dirty="0" smtClean="0"/>
              <a:t>used </a:t>
            </a:r>
            <a:r>
              <a:rPr lang="en-GB" dirty="0"/>
              <a:t>in JavaBeans</a:t>
            </a:r>
          </a:p>
        </p:txBody>
      </p:sp>
    </p:spTree>
    <p:extLst>
      <p:ext uri="{BB962C8B-B14F-4D97-AF65-F5344CB8AC3E}">
        <p14:creationId xmlns:p14="http://schemas.microsoft.com/office/powerpoint/2010/main" val="207661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Object Serialization,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300913" cy="55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38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</a:t>
            </a:r>
            <a:r>
              <a:rPr lang="en-GB" dirty="0" err="1" smtClean="0"/>
              <a:t>Input/Output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Streams a large class hierarchy for input and output.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decorator pattern is the key to understanding it</a:t>
            </a:r>
          </a:p>
          <a:p>
            <a:r>
              <a:rPr lang="en-GB" dirty="0" smtClean="0"/>
              <a:t>The </a:t>
            </a:r>
            <a:r>
              <a:rPr lang="en-GB" dirty="0"/>
              <a:t>decorator design pattern may seem strange</a:t>
            </a:r>
          </a:p>
          <a:p>
            <a:pPr lvl="1"/>
            <a:r>
              <a:rPr lang="en-GB" dirty="0" smtClean="0"/>
              <a:t>Very </a:t>
            </a:r>
            <a:r>
              <a:rPr lang="en-GB" dirty="0"/>
              <a:t>flexible, but requires extra coding in clients.</a:t>
            </a:r>
          </a:p>
          <a:p>
            <a:r>
              <a:rPr lang="en-GB" dirty="0" smtClean="0"/>
              <a:t>There </a:t>
            </a:r>
            <a:r>
              <a:rPr lang="en-GB" dirty="0"/>
              <a:t>is no C-like </a:t>
            </a:r>
            <a:r>
              <a:rPr lang="en-GB" dirty="0" err="1"/>
              <a:t>printf</a:t>
            </a:r>
            <a:r>
              <a:rPr lang="en-GB" dirty="0"/>
              <a:t> functionality</a:t>
            </a:r>
          </a:p>
          <a:p>
            <a:r>
              <a:rPr lang="en-GB" dirty="0" smtClean="0"/>
              <a:t>For </a:t>
            </a:r>
            <a:r>
              <a:rPr lang="en-GB" dirty="0"/>
              <a:t>objects to live between program invocations use the</a:t>
            </a:r>
          </a:p>
          <a:p>
            <a:r>
              <a:rPr lang="en-GB" dirty="0"/>
              <a:t>Serializable </a:t>
            </a:r>
            <a:r>
              <a:rPr lang="en-GB" dirty="0" smtClean="0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47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Practical today is about sorting data</a:t>
            </a:r>
          </a:p>
          <a:p>
            <a:r>
              <a:rPr lang="en-GB" dirty="0" smtClean="0"/>
              <a:t>Why is sorting data so important?</a:t>
            </a:r>
          </a:p>
          <a:p>
            <a:r>
              <a:rPr lang="en-GB" dirty="0" smtClean="0"/>
              <a:t>Different sorting algorithms and how to implement them in Java </a:t>
            </a:r>
          </a:p>
          <a:p>
            <a:pPr lvl="1"/>
            <a:r>
              <a:rPr lang="en-GB" dirty="0" smtClean="0"/>
              <a:t>e.g., bubble sort, merge sort, ..</a:t>
            </a:r>
          </a:p>
          <a:p>
            <a:r>
              <a:rPr lang="en-GB" dirty="0" smtClean="0"/>
              <a:t>Note you’ll need to use concepts, such as, </a:t>
            </a:r>
            <a:r>
              <a:rPr lang="en-GB" b="1" dirty="0" smtClean="0"/>
              <a:t>Comparable</a:t>
            </a:r>
            <a:r>
              <a:rPr lang="en-GB" dirty="0" smtClean="0"/>
              <a:t>, which we covered in Lecture 4 (i.e., inherence and interfaces)</a:t>
            </a:r>
          </a:p>
          <a:p>
            <a:pPr lvl="1"/>
            <a:r>
              <a:rPr lang="en-GB" dirty="0" smtClean="0"/>
              <a:t>Chapter 14 in the Recommended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29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dirty="0" smtClean="0"/>
              <a:t>Sorting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Sorting is a classic subject in computer </a:t>
            </a:r>
            <a:r>
              <a:rPr lang="en-GB" dirty="0" smtClean="0"/>
              <a:t>science</a:t>
            </a:r>
          </a:p>
          <a:p>
            <a:endParaRPr lang="en-GB" dirty="0"/>
          </a:p>
          <a:p>
            <a:r>
              <a:rPr lang="en-GB" dirty="0" smtClean="0"/>
              <a:t>Sorting </a:t>
            </a:r>
            <a:r>
              <a:rPr lang="en-GB" dirty="0"/>
              <a:t>algorithms </a:t>
            </a:r>
            <a:r>
              <a:rPr lang="en-GB" dirty="0" smtClean="0"/>
              <a:t>shows creative </a:t>
            </a:r>
            <a:r>
              <a:rPr lang="en-GB" dirty="0"/>
              <a:t>approaches to problem </a:t>
            </a:r>
            <a:r>
              <a:rPr lang="en-GB" dirty="0" smtClean="0"/>
              <a:t>solving (applied </a:t>
            </a:r>
            <a:r>
              <a:rPr lang="en-GB" dirty="0"/>
              <a:t>to solve </a:t>
            </a:r>
            <a:r>
              <a:rPr lang="en-GB" dirty="0" smtClean="0"/>
              <a:t>a variety of other problems)</a:t>
            </a:r>
          </a:p>
          <a:p>
            <a:r>
              <a:rPr lang="en-GB" dirty="0" smtClean="0"/>
              <a:t>Sorting </a:t>
            </a:r>
            <a:r>
              <a:rPr lang="en-GB" dirty="0"/>
              <a:t>algorithms are </a:t>
            </a:r>
            <a:r>
              <a:rPr lang="en-GB" dirty="0" smtClean="0"/>
              <a:t>good for </a:t>
            </a:r>
            <a:r>
              <a:rPr lang="en-GB" dirty="0"/>
              <a:t>practicing fundamental programming techniques using selection statements, loops, methods, and arrays. </a:t>
            </a:r>
            <a:endParaRPr lang="en-GB" dirty="0" smtClean="0"/>
          </a:p>
          <a:p>
            <a:r>
              <a:rPr lang="en-GB" dirty="0" smtClean="0"/>
              <a:t>Sorting </a:t>
            </a:r>
            <a:r>
              <a:rPr lang="en-GB" dirty="0"/>
              <a:t>algorithms are excellent examples to demonstrate </a:t>
            </a:r>
            <a:r>
              <a:rPr lang="en-GB" dirty="0" smtClean="0"/>
              <a:t>algorithm performance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6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Common Java Classes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familiar with Common Classes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GB" smtClean="0"/>
              <a:t>Chapter 24.1-24.3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Extended Chapters</a:t>
            </a:r>
          </a:p>
          <a:p>
            <a:r>
              <a:rPr lang="en-GB" dirty="0"/>
              <a:t>Note you’ll need to use concepts, such as, </a:t>
            </a:r>
            <a:r>
              <a:rPr lang="en-GB" b="1" dirty="0"/>
              <a:t>Comparable</a:t>
            </a:r>
            <a:r>
              <a:rPr lang="en-GB" dirty="0"/>
              <a:t>, which we covered in Lecture 4 (i.e., inherence and interfaces)</a:t>
            </a:r>
          </a:p>
          <a:p>
            <a:pPr lvl="1"/>
            <a:r>
              <a:rPr lang="en-GB" dirty="0"/>
              <a:t>Chapter 14 in the Recommended Text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Common Classes in </a:t>
            </a:r>
            <a:r>
              <a:rPr lang="en-US" altLang="en-US" dirty="0" smtClean="0"/>
              <a:t>Java</a:t>
            </a:r>
          </a:p>
          <a:p>
            <a:pPr eaLnBrk="1" hangingPunct="1"/>
            <a:r>
              <a:rPr lang="en-US" altLang="en-US" dirty="0" smtClean="0"/>
              <a:t>File Input/Output/Streams</a:t>
            </a:r>
          </a:p>
          <a:p>
            <a:pPr eaLnBrk="1" hangingPunct="1"/>
            <a:r>
              <a:rPr lang="en-US" altLang="en-US" dirty="0" smtClean="0"/>
              <a:t>Sorting Data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 Lecture</a:t>
            </a:r>
          </a:p>
          <a:p>
            <a:r>
              <a:rPr lang="en-GB" dirty="0"/>
              <a:t>*Revision Week	[28/11/2017]	</a:t>
            </a:r>
          </a:p>
          <a:p>
            <a:pPr marL="0" indent="0" eaLnBrk="1" hangingPunct="1"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dirty="0" smtClean="0"/>
              <a:t>What does the following program print?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6019800" cy="384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5334000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Pain, Gain or Main (varies randomly)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lang="en-US" sz="1800" b="1" baseline="0" dirty="0" smtClean="0">
                <a:solidFill>
                  <a:srgbClr val="000000"/>
                </a:solidFill>
                <a:latin typeface="+mn-lt"/>
              </a:rPr>
              <a:t>Pain or Main (varies randomly)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(always)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 of the above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53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Missing ‘break’ statement</a:t>
            </a:r>
          </a:p>
          <a:p>
            <a:r>
              <a:rPr lang="en-GB" dirty="0" smtClean="0"/>
              <a:t>Random 0 and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c) Always ‘Main’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18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8948951" cy="6858000"/>
            <a:chOff x="0" y="0"/>
            <a:chExt cx="8948951" cy="68580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43600" y="0"/>
              <a:ext cx="2857500" cy="321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3124200"/>
              <a:ext cx="3081551" cy="3724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361950"/>
              <a:ext cx="5905500" cy="649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3124200" cy="1143000"/>
          </a:xfrm>
        </p:spPr>
        <p:txBody>
          <a:bodyPr/>
          <a:lstStyle/>
          <a:p>
            <a:r>
              <a:rPr lang="en-US" dirty="0" smtClean="0"/>
              <a:t>Crossword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81000"/>
            <a:ext cx="45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m</a:t>
            </a:r>
          </a:p>
          <a:p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1066800"/>
            <a:ext cx="1830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  d  u   l   u  s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Crossword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 smtClean="0"/>
              <a:t>Show me today</a:t>
            </a:r>
          </a:p>
          <a:p>
            <a:r>
              <a:rPr lang="en-GB" dirty="0" smtClean="0"/>
              <a:t>Record how many you found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2895600"/>
            <a:ext cx="4343400" cy="3328551"/>
            <a:chOff x="0" y="0"/>
            <a:chExt cx="8948951" cy="6858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43600" y="0"/>
              <a:ext cx="2857500" cy="321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3124200"/>
              <a:ext cx="3081551" cy="3724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361950"/>
              <a:ext cx="5905500" cy="649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1025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 I/O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 Binary I/O streams </a:t>
            </a:r>
            <a:endParaRPr lang="en-GB" dirty="0" smtClean="0"/>
          </a:p>
          <a:p>
            <a:pPr lvl="1"/>
            <a:r>
              <a:rPr lang="en-GB" dirty="0" err="1" smtClean="0"/>
              <a:t>InputStream</a:t>
            </a:r>
            <a:endParaRPr lang="en-GB" dirty="0"/>
          </a:p>
          <a:p>
            <a:pPr lvl="1"/>
            <a:r>
              <a:rPr lang="en-GB" dirty="0" err="1" smtClean="0"/>
              <a:t>OutputStream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decorator design pattern</a:t>
            </a:r>
          </a:p>
          <a:p>
            <a:r>
              <a:rPr lang="en-GB" dirty="0" smtClean="0"/>
              <a:t>Character </a:t>
            </a:r>
            <a:r>
              <a:rPr lang="en-GB" dirty="0"/>
              <a:t>I/O streams (Unicode, 16 bits)</a:t>
            </a:r>
          </a:p>
          <a:p>
            <a:pPr lvl="1"/>
            <a:r>
              <a:rPr lang="en-GB" dirty="0" smtClean="0"/>
              <a:t>Reader</a:t>
            </a:r>
            <a:endParaRPr lang="en-GB" dirty="0"/>
          </a:p>
          <a:p>
            <a:pPr lvl="1"/>
            <a:r>
              <a:rPr lang="en-GB" dirty="0" smtClean="0"/>
              <a:t>Writer</a:t>
            </a:r>
            <a:endParaRPr lang="en-GB" dirty="0"/>
          </a:p>
          <a:p>
            <a:r>
              <a:rPr lang="en-GB" dirty="0" smtClean="0"/>
              <a:t>Comparing </a:t>
            </a:r>
            <a:r>
              <a:rPr lang="en-GB" dirty="0"/>
              <a:t>Binary I/O to Character I/O</a:t>
            </a:r>
          </a:p>
          <a:p>
            <a:r>
              <a:rPr lang="en-GB" dirty="0" smtClean="0"/>
              <a:t>Files </a:t>
            </a:r>
            <a:r>
              <a:rPr lang="en-GB" dirty="0"/>
              <a:t>and directories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class File</a:t>
            </a:r>
          </a:p>
          <a:p>
            <a:r>
              <a:rPr lang="en-GB" dirty="0" smtClean="0"/>
              <a:t>Object </a:t>
            </a:r>
            <a:r>
              <a:rPr lang="en-GB" dirty="0"/>
              <a:t>Serialization</a:t>
            </a:r>
          </a:p>
          <a:p>
            <a:pPr lvl="1"/>
            <a:r>
              <a:rPr lang="en-GB" dirty="0" smtClean="0"/>
              <a:t>Light-weight persistence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47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Abstraction </a:t>
            </a:r>
            <a:r>
              <a:rPr lang="en-GB" dirty="0"/>
              <a:t>of all types of I/O</a:t>
            </a:r>
          </a:p>
          <a:p>
            <a:pPr lvl="1"/>
            <a:r>
              <a:rPr lang="en-GB" dirty="0" smtClean="0"/>
              <a:t>Memory</a:t>
            </a:r>
            <a:endParaRPr lang="en-GB" dirty="0"/>
          </a:p>
          <a:p>
            <a:pPr lvl="1"/>
            <a:r>
              <a:rPr lang="en-GB" dirty="0" smtClean="0"/>
              <a:t>File</a:t>
            </a:r>
            <a:endParaRPr lang="en-GB" dirty="0"/>
          </a:p>
          <a:p>
            <a:pPr lvl="1"/>
            <a:r>
              <a:rPr lang="en-GB" dirty="0" smtClean="0"/>
              <a:t>Directory</a:t>
            </a:r>
            <a:endParaRPr lang="en-GB" dirty="0"/>
          </a:p>
          <a:p>
            <a:pPr lvl="1"/>
            <a:r>
              <a:rPr lang="en-GB" dirty="0" smtClean="0"/>
              <a:t>Network</a:t>
            </a:r>
            <a:endParaRPr lang="en-GB" dirty="0"/>
          </a:p>
          <a:p>
            <a:r>
              <a:rPr lang="en-GB" dirty="0" smtClean="0"/>
              <a:t>Express </a:t>
            </a:r>
            <a:r>
              <a:rPr lang="en-GB" dirty="0"/>
              <a:t>all configurations</a:t>
            </a:r>
          </a:p>
          <a:p>
            <a:pPr lvl="1"/>
            <a:r>
              <a:rPr lang="en-GB" dirty="0" smtClean="0"/>
              <a:t>Character</a:t>
            </a:r>
            <a:r>
              <a:rPr lang="en-GB" dirty="0"/>
              <a:t>, binary, buffered, etc.</a:t>
            </a:r>
          </a:p>
          <a:p>
            <a:r>
              <a:rPr lang="en-GB" dirty="0" smtClean="0"/>
              <a:t>Different </a:t>
            </a:r>
            <a:r>
              <a:rPr lang="en-GB" dirty="0"/>
              <a:t>kinds of operations</a:t>
            </a:r>
          </a:p>
          <a:p>
            <a:pPr lvl="1"/>
            <a:r>
              <a:rPr lang="en-GB" dirty="0" smtClean="0"/>
              <a:t>For example, Sequential</a:t>
            </a:r>
            <a:r>
              <a:rPr lang="en-GB" dirty="0"/>
              <a:t>, random access, by line, by </a:t>
            </a:r>
            <a:r>
              <a:rPr lang="en-GB" dirty="0" smtClean="0"/>
              <a:t>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123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634</Words>
  <Application>Microsoft Office PowerPoint</Application>
  <PresentationFormat>On-screen Show (4:3)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 3</vt:lpstr>
      <vt:lpstr>Default Design</vt:lpstr>
      <vt:lpstr>Common Classes</vt:lpstr>
      <vt:lpstr>No Lecture</vt:lpstr>
      <vt:lpstr>Outline</vt:lpstr>
      <vt:lpstr>Revision Question</vt:lpstr>
      <vt:lpstr>Answer</vt:lpstr>
      <vt:lpstr>Crossword</vt:lpstr>
      <vt:lpstr>Crossword</vt:lpstr>
      <vt:lpstr>The Java I/O System</vt:lpstr>
      <vt:lpstr>I/O Systems</vt:lpstr>
      <vt:lpstr>The Stream Concept</vt:lpstr>
      <vt:lpstr>Streams in Java</vt:lpstr>
      <vt:lpstr>InputStream Hierarchy</vt:lpstr>
      <vt:lpstr>OutputStream Hierarchy</vt:lpstr>
      <vt:lpstr>InputStream Types</vt:lpstr>
      <vt:lpstr>OutputStream Types</vt:lpstr>
      <vt:lpstr>OutputStream, Example</vt:lpstr>
      <vt:lpstr>OutputStream, Example, cont.</vt:lpstr>
      <vt:lpstr>InputStream, Example</vt:lpstr>
      <vt:lpstr>InputStream, Example, cont.</vt:lpstr>
      <vt:lpstr>Reader and Writer Classes</vt:lpstr>
      <vt:lpstr>FileReader and FileWriter, Example</vt:lpstr>
      <vt:lpstr>Object Serialization</vt:lpstr>
      <vt:lpstr>Object Serialization, Example</vt:lpstr>
      <vt:lpstr>Review Input/Output</vt:lpstr>
      <vt:lpstr>Sorting Data</vt:lpstr>
      <vt:lpstr>Sorting</vt:lpstr>
      <vt:lpstr>This Week</vt:lpstr>
      <vt:lpstr>Summary</vt:lpstr>
      <vt:lpstr>Exercises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175</cp:revision>
  <dcterms:created xsi:type="dcterms:W3CDTF">1601-01-01T00:00:00Z</dcterms:created>
  <dcterms:modified xsi:type="dcterms:W3CDTF">2017-11-20T13:17:53Z</dcterms:modified>
</cp:coreProperties>
</file>