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7" r:id="rId2"/>
    <p:sldId id="361" r:id="rId3"/>
    <p:sldId id="274" r:id="rId4"/>
    <p:sldId id="295" r:id="rId5"/>
    <p:sldId id="296" r:id="rId6"/>
    <p:sldId id="297" r:id="rId7"/>
    <p:sldId id="298" r:id="rId8"/>
    <p:sldId id="292" r:id="rId9"/>
    <p:sldId id="294" r:id="rId10"/>
    <p:sldId id="338" r:id="rId11"/>
    <p:sldId id="301" r:id="rId12"/>
    <p:sldId id="300" r:id="rId13"/>
    <p:sldId id="293" r:id="rId14"/>
    <p:sldId id="299" r:id="rId15"/>
    <p:sldId id="302" r:id="rId16"/>
    <p:sldId id="305" r:id="rId17"/>
    <p:sldId id="306" r:id="rId18"/>
    <p:sldId id="307" r:id="rId19"/>
    <p:sldId id="309" r:id="rId20"/>
    <p:sldId id="310" r:id="rId21"/>
    <p:sldId id="320" r:id="rId22"/>
    <p:sldId id="321" r:id="rId23"/>
    <p:sldId id="318" r:id="rId24"/>
    <p:sldId id="356" r:id="rId25"/>
    <p:sldId id="359" r:id="rId26"/>
    <p:sldId id="360" r:id="rId27"/>
    <p:sldId id="334" r:id="rId28"/>
    <p:sldId id="335" r:id="rId29"/>
    <p:sldId id="336" r:id="rId30"/>
    <p:sldId id="337" r:id="rId31"/>
    <p:sldId id="322" r:id="rId32"/>
    <p:sldId id="357" r:id="rId33"/>
    <p:sldId id="339" r:id="rId34"/>
    <p:sldId id="340" r:id="rId35"/>
    <p:sldId id="341" r:id="rId36"/>
    <p:sldId id="323" r:id="rId37"/>
    <p:sldId id="343" r:id="rId38"/>
    <p:sldId id="342" r:id="rId39"/>
    <p:sldId id="344" r:id="rId40"/>
    <p:sldId id="345" r:id="rId41"/>
    <p:sldId id="324" r:id="rId42"/>
    <p:sldId id="347" r:id="rId43"/>
    <p:sldId id="346" r:id="rId44"/>
    <p:sldId id="325" r:id="rId45"/>
    <p:sldId id="348" r:id="rId46"/>
    <p:sldId id="349" r:id="rId47"/>
    <p:sldId id="326" r:id="rId48"/>
    <p:sldId id="350" r:id="rId49"/>
    <p:sldId id="351" r:id="rId50"/>
    <p:sldId id="353" r:id="rId51"/>
    <p:sldId id="352" r:id="rId52"/>
    <p:sldId id="355" r:id="rId53"/>
    <p:sldId id="358" r:id="rId54"/>
    <p:sldId id="272" r:id="rId55"/>
    <p:sldId id="291" r:id="rId56"/>
    <p:sldId id="268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C2E0B70-C0D6-4EA1-AC29-48B4B43C1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32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7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3F9724-0B7B-4697-9A1C-65AE6307C3E1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E165D3-E76D-4EE8-84D5-A33CBFC73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2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73BA639-2AFB-4E82-88B5-CC216062DA99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1C83DB5-FB9F-4063-A526-8B069CCD7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79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2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2B69B2-3330-4321-83D8-B7D06CB09A60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CC9DC30-A8B5-4954-A46F-C85A60996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2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9141844-B738-4394-BDEC-B961A245AD13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2CF4C5-451C-4BA3-BA14-6BA1A4F8DF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5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85A9B3-7779-4392-A66C-CD0DA7BC8F87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2B4DCA6-6A1F-4768-9887-C0F50491C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23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D3EC952-2339-4AC8-A72B-290CC701D4EF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E06A283-BCAB-4B14-BC91-8C41A4335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4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4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640" y="2133600"/>
            <a:ext cx="776077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UML </a:t>
            </a:r>
            <a:r>
              <a:rPr lang="en-GB" sz="6000" b="1" spc="50" dirty="0" smtClean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has Many Types </a:t>
            </a:r>
          </a:p>
          <a:p>
            <a:pPr algn="ctr"/>
            <a:r>
              <a:rPr lang="en-GB" sz="6000" b="1" spc="50" dirty="0" smtClean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Of Diagrams</a:t>
            </a:r>
            <a:endParaRPr lang="en-US" sz="6000" b="1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0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GB" dirty="0" smtClean="0"/>
              <a:t>UML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864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Unified </a:t>
            </a:r>
            <a:r>
              <a:rPr lang="en-GB" dirty="0" err="1"/>
              <a:t>Modeling</a:t>
            </a:r>
            <a:r>
              <a:rPr lang="en-GB" dirty="0"/>
              <a:t> Language (UML): is a standardized general-purpose </a:t>
            </a:r>
            <a:r>
              <a:rPr lang="en-GB" dirty="0" err="1"/>
              <a:t>modeling</a:t>
            </a:r>
            <a:r>
              <a:rPr lang="en-GB" dirty="0"/>
              <a:t> language in the field of object-oriented software engineering. The standard is managed and was created by the Object Management Group (OMG</a:t>
            </a:r>
            <a:r>
              <a:rPr lang="en-GB" dirty="0" smtClean="0"/>
              <a:t>) </a:t>
            </a:r>
            <a:endParaRPr lang="en-GB" dirty="0"/>
          </a:p>
          <a:p>
            <a:r>
              <a:rPr lang="en-GB" dirty="0"/>
              <a:t>UML includes a set of </a:t>
            </a:r>
            <a:r>
              <a:rPr lang="en-GB" b="1" dirty="0">
                <a:solidFill>
                  <a:srgbClr val="FF0000"/>
                </a:solidFill>
              </a:rPr>
              <a:t>graphic notation </a:t>
            </a:r>
            <a:r>
              <a:rPr lang="en-GB" dirty="0"/>
              <a:t>techniques to create visual models of object-oriented software-intensive systems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UML defines </a:t>
            </a:r>
            <a:r>
              <a:rPr lang="en-GB" dirty="0" smtClean="0"/>
              <a:t>different types </a:t>
            </a:r>
            <a:r>
              <a:rPr lang="en-GB" dirty="0"/>
              <a:t>of diagrams: class (package), object, use case, sequence, collaboration, </a:t>
            </a:r>
            <a:r>
              <a:rPr lang="en-GB" dirty="0" smtClean="0"/>
              <a:t>activity</a:t>
            </a:r>
            <a:r>
              <a:rPr lang="en-GB" dirty="0"/>
              <a:t>, component, and deployment. </a:t>
            </a:r>
          </a:p>
          <a:p>
            <a:r>
              <a:rPr lang="en-GB" u="sng" dirty="0"/>
              <a:t>UML </a:t>
            </a:r>
            <a:r>
              <a:rPr lang="en-GB" u="sng" dirty="0" smtClean="0"/>
              <a:t>has various </a:t>
            </a:r>
            <a:r>
              <a:rPr lang="en-GB" u="sng" dirty="0"/>
              <a:t>types of diagrams divided into </a:t>
            </a:r>
            <a:r>
              <a:rPr lang="en-GB" b="1" u="sng" dirty="0" smtClean="0">
                <a:solidFill>
                  <a:srgbClr val="FF0000"/>
                </a:solidFill>
              </a:rPr>
              <a:t>two main categories</a:t>
            </a:r>
            <a:r>
              <a:rPr lang="en-GB" u="sng" dirty="0" smtClean="0"/>
              <a:t> 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8878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7000"/>
            <a:ext cx="6143625" cy="3528329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67200" cy="1143000"/>
          </a:xfrm>
        </p:spPr>
        <p:txBody>
          <a:bodyPr/>
          <a:lstStyle/>
          <a:p>
            <a:r>
              <a:rPr lang="en-GB" altLang="en-US" sz="3600" dirty="0" smtClean="0"/>
              <a:t>UML 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686" y="273196"/>
            <a:ext cx="2743428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30" y="308225"/>
            <a:ext cx="7772400" cy="1143000"/>
          </a:xfrm>
        </p:spPr>
        <p:txBody>
          <a:bodyPr/>
          <a:lstStyle/>
          <a:p>
            <a:r>
              <a:rPr lang="en-GB" dirty="0" smtClean="0"/>
              <a:t>UML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0" y="1778000"/>
            <a:ext cx="75628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UML Views </a:t>
            </a:r>
            <a:br>
              <a:rPr lang="en-GB" dirty="0" smtClean="0"/>
            </a:br>
            <a:r>
              <a:rPr lang="en-GB" dirty="0" smtClean="0"/>
              <a:t>of System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Static </a:t>
            </a:r>
            <a:r>
              <a:rPr lang="en-GB" b="1" dirty="0">
                <a:solidFill>
                  <a:srgbClr val="FF0000"/>
                </a:solidFill>
              </a:rPr>
              <a:t>(or structural) </a:t>
            </a:r>
            <a:r>
              <a:rPr lang="en-GB" dirty="0"/>
              <a:t>view: emphasizes the static structure of the system using objects, attributes, operations and relationships. It includes class diagrams and composite structure diagrams.</a:t>
            </a:r>
          </a:p>
          <a:p>
            <a:r>
              <a:rPr lang="en-GB" b="1" dirty="0">
                <a:solidFill>
                  <a:srgbClr val="FF0000"/>
                </a:solidFill>
              </a:rPr>
              <a:t>Dynamic (or </a:t>
            </a:r>
            <a:r>
              <a:rPr lang="en-GB" b="1" dirty="0" err="1">
                <a:solidFill>
                  <a:srgbClr val="FF0000"/>
                </a:solidFill>
              </a:rPr>
              <a:t>behavioral</a:t>
            </a:r>
            <a:r>
              <a:rPr lang="en-GB" b="1" dirty="0">
                <a:solidFill>
                  <a:srgbClr val="FF0000"/>
                </a:solidFill>
              </a:rPr>
              <a:t>) </a:t>
            </a:r>
            <a:r>
              <a:rPr lang="en-GB" dirty="0"/>
              <a:t>view: emphasizes the dynamic </a:t>
            </a:r>
            <a:r>
              <a:rPr lang="en-GB" dirty="0" err="1"/>
              <a:t>behavior</a:t>
            </a:r>
            <a:r>
              <a:rPr lang="en-GB" dirty="0"/>
              <a:t> of the system by showing collaborations among objects and changes to the internal states of objects. This view includes sequence diagrams, activity diagrams and state machine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1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UML Views </a:t>
            </a:r>
            <a:br>
              <a:rPr lang="en-GB" dirty="0"/>
            </a:br>
            <a:r>
              <a:rPr lang="en-GB" dirty="0"/>
              <a:t>of </a:t>
            </a:r>
            <a:r>
              <a:rPr lang="en-GB" dirty="0" smtClean="0"/>
              <a:t>the System </a:t>
            </a:r>
            <a:r>
              <a:rPr lang="en-GB" dirty="0"/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Structure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Package </a:t>
            </a:r>
            <a:r>
              <a:rPr lang="en-GB" dirty="0"/>
              <a:t>Diagram</a:t>
            </a:r>
          </a:p>
          <a:p>
            <a:r>
              <a:rPr lang="en-GB" dirty="0" smtClean="0"/>
              <a:t>Component </a:t>
            </a:r>
            <a:r>
              <a:rPr lang="en-GB" dirty="0"/>
              <a:t>Diagram</a:t>
            </a:r>
          </a:p>
          <a:p>
            <a:r>
              <a:rPr lang="en-GB" dirty="0" smtClean="0"/>
              <a:t>Deployment </a:t>
            </a:r>
            <a:r>
              <a:rPr lang="en-GB" dirty="0"/>
              <a:t>Diagram</a:t>
            </a:r>
          </a:p>
          <a:p>
            <a:r>
              <a:rPr lang="en-GB" dirty="0" smtClean="0"/>
              <a:t>Composite </a:t>
            </a:r>
            <a:r>
              <a:rPr lang="en-GB" dirty="0"/>
              <a:t>Structure Diagrams</a:t>
            </a:r>
          </a:p>
          <a:p>
            <a:r>
              <a:rPr lang="en-GB" dirty="0" smtClean="0"/>
              <a:t>Class </a:t>
            </a:r>
            <a:r>
              <a:rPr lang="en-GB" dirty="0"/>
              <a:t>Diagram</a:t>
            </a:r>
          </a:p>
          <a:p>
            <a:r>
              <a:rPr lang="en-GB" dirty="0" smtClean="0"/>
              <a:t>Sequence </a:t>
            </a:r>
            <a:r>
              <a:rPr lang="en-GB" dirty="0"/>
              <a:t>Diagram</a:t>
            </a:r>
          </a:p>
          <a:p>
            <a:r>
              <a:rPr lang="en-GB" dirty="0" smtClean="0"/>
              <a:t>Object </a:t>
            </a:r>
            <a:r>
              <a:rPr lang="en-GB" dirty="0"/>
              <a:t>Diagrams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Behavior</a:t>
            </a:r>
            <a:r>
              <a:rPr lang="en-GB" dirty="0"/>
              <a:t> Diagrams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362450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Use </a:t>
            </a:r>
            <a:r>
              <a:rPr lang="en-GB" dirty="0"/>
              <a:t>Case Diagram</a:t>
            </a:r>
          </a:p>
          <a:p>
            <a:r>
              <a:rPr lang="en-GB" dirty="0" smtClean="0"/>
              <a:t>Activity </a:t>
            </a:r>
            <a:r>
              <a:rPr lang="en-GB" dirty="0"/>
              <a:t>Diagram</a:t>
            </a:r>
          </a:p>
          <a:p>
            <a:r>
              <a:rPr lang="en-GB" dirty="0" smtClean="0"/>
              <a:t>State </a:t>
            </a:r>
            <a:r>
              <a:rPr lang="en-GB" dirty="0"/>
              <a:t>Machine Diagrams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Interaction </a:t>
            </a:r>
            <a:r>
              <a:rPr lang="en-GB" b="1" dirty="0"/>
              <a:t>Diagrams</a:t>
            </a:r>
          </a:p>
          <a:p>
            <a:r>
              <a:rPr lang="en-GB" dirty="0" smtClean="0"/>
              <a:t>Communication </a:t>
            </a:r>
            <a:r>
              <a:rPr lang="en-GB" dirty="0"/>
              <a:t>Diagrams</a:t>
            </a:r>
          </a:p>
          <a:p>
            <a:r>
              <a:rPr lang="en-GB" dirty="0" smtClean="0"/>
              <a:t>Interaction </a:t>
            </a:r>
            <a:r>
              <a:rPr lang="en-GB" dirty="0"/>
              <a:t>Overview Diagrams</a:t>
            </a:r>
          </a:p>
          <a:p>
            <a:r>
              <a:rPr lang="en-GB" dirty="0" smtClean="0"/>
              <a:t>Timing </a:t>
            </a:r>
            <a:r>
              <a:rPr lang="en-GB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8191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a “Class Diagram” a static or dynamic system model view?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Static (or Structural)</a:t>
            </a:r>
          </a:p>
          <a:p>
            <a:pPr marL="514350" indent="-514350">
              <a:buAutoNum type="alphaLcParenR"/>
            </a:pPr>
            <a:r>
              <a:rPr lang="en-GB" dirty="0" smtClean="0"/>
              <a:t>Dynamic (</a:t>
            </a:r>
            <a:r>
              <a:rPr lang="en-GB" dirty="0" smtClean="0">
                <a:solidFill>
                  <a:schemeClr val="bg2"/>
                </a:solidFill>
              </a:rPr>
              <a:t>or </a:t>
            </a:r>
            <a:r>
              <a:rPr lang="en-GB" dirty="0" err="1">
                <a:solidFill>
                  <a:schemeClr val="bg2"/>
                </a:solidFill>
              </a:rPr>
              <a:t>B</a:t>
            </a:r>
            <a:r>
              <a:rPr lang="en-GB" dirty="0" err="1" smtClean="0">
                <a:solidFill>
                  <a:schemeClr val="bg2"/>
                </a:solidFill>
              </a:rPr>
              <a:t>ehavioral</a:t>
            </a:r>
            <a:r>
              <a:rPr lang="en-GB" b="1" dirty="0" smtClean="0">
                <a:solidFill>
                  <a:schemeClr val="bg2"/>
                </a:solidFill>
              </a:rPr>
              <a:t>)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3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GB" dirty="0"/>
              <a:t>Static (or Structural)</a:t>
            </a:r>
          </a:p>
        </p:txBody>
      </p:sp>
    </p:spTree>
    <p:extLst>
      <p:ext uri="{BB962C8B-B14F-4D97-AF65-F5344CB8AC3E}">
        <p14:creationId xmlns:p14="http://schemas.microsoft.com/office/powerpoint/2010/main" val="8885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Activity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Write down as many UML diagram views as you can remember</a:t>
            </a:r>
          </a:p>
          <a:p>
            <a:r>
              <a:rPr lang="en-GB" altLang="en-US" dirty="0" smtClean="0"/>
              <a:t>Also state if </a:t>
            </a:r>
            <a:r>
              <a:rPr lang="en-GB" altLang="en-US" dirty="0"/>
              <a:t>they’re Static </a:t>
            </a:r>
            <a:r>
              <a:rPr lang="en-GB" altLang="en-US" dirty="0" smtClean="0"/>
              <a:t>(Structural) or Dynamic (</a:t>
            </a:r>
            <a:r>
              <a:rPr lang="en-GB" altLang="en-US" dirty="0" err="1" smtClean="0"/>
              <a:t>Behavioral</a:t>
            </a:r>
            <a:r>
              <a:rPr lang="en-GB" altLang="en-US" dirty="0"/>
              <a:t>)</a:t>
            </a:r>
          </a:p>
          <a:p>
            <a:endParaRPr lang="en-GB" altLang="en-US" dirty="0" smtClean="0"/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88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Version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smtClean="0"/>
              <a:t>Team Princess</a:t>
            </a:r>
          </a:p>
          <a:p>
            <a:pPr marL="400050" lvl="1" indent="0">
              <a:buNone/>
            </a:pPr>
            <a:r>
              <a:rPr lang="en-GB" dirty="0" smtClean="0"/>
              <a:t>3 Members</a:t>
            </a:r>
          </a:p>
          <a:p>
            <a:pPr marL="400050" lvl="1" indent="0">
              <a:buNone/>
            </a:pPr>
            <a:r>
              <a:rPr lang="en-GB" dirty="0" smtClean="0"/>
              <a:t>3 </a:t>
            </a:r>
            <a:r>
              <a:rPr lang="en-GB" dirty="0" err="1" smtClean="0"/>
              <a:t>Github</a:t>
            </a:r>
            <a:r>
              <a:rPr lang="en-GB" dirty="0" smtClean="0"/>
              <a:t> Users</a:t>
            </a:r>
          </a:p>
          <a:p>
            <a:pPr marL="0" indent="0">
              <a:buNone/>
            </a:pPr>
            <a:r>
              <a:rPr lang="en-GB" dirty="0" smtClean="0"/>
              <a:t>e.g</a:t>
            </a:r>
            <a:r>
              <a:rPr lang="en-GB" dirty="0"/>
              <a:t>.,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Elva1997</a:t>
            </a:r>
            <a:r>
              <a:rPr lang="en-GB" dirty="0"/>
              <a:t>,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michelle0924hhx</a:t>
            </a:r>
            <a:r>
              <a:rPr lang="en-GB" dirty="0"/>
              <a:t>,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KimJaeHwang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Each user can join and have lots of repositories.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3400" dirty="0"/>
              <a:t>All members of the </a:t>
            </a:r>
            <a:r>
              <a:rPr lang="en-GB" sz="3400" dirty="0" smtClean="0"/>
              <a:t>common team repository</a:t>
            </a:r>
          </a:p>
          <a:p>
            <a:pPr marL="0" indent="0">
              <a:buNone/>
            </a:pPr>
            <a:r>
              <a:rPr lang="en-GB" sz="3400" dirty="0"/>
              <a:t>	</a:t>
            </a:r>
            <a:r>
              <a:rPr lang="en-GB" sz="3400" dirty="0" smtClean="0"/>
              <a:t>https</a:t>
            </a:r>
            <a:r>
              <a:rPr lang="en-GB" sz="3400" dirty="0"/>
              <a:t>://github.com/princess2017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288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Structure diagrams emphasize the things that </a:t>
            </a:r>
            <a:r>
              <a:rPr lang="en-GB" u="sng" dirty="0">
                <a:solidFill>
                  <a:srgbClr val="FF0000"/>
                </a:solidFill>
              </a:rPr>
              <a:t>must be present in the system </a:t>
            </a:r>
            <a:r>
              <a:rPr lang="en-GB" dirty="0"/>
              <a:t>being </a:t>
            </a:r>
            <a:r>
              <a:rPr lang="en-GB" dirty="0" smtClean="0"/>
              <a:t>modelled</a:t>
            </a:r>
          </a:p>
          <a:p>
            <a:r>
              <a:rPr lang="en-GB" dirty="0"/>
              <a:t>Since structure diagrams </a:t>
            </a:r>
            <a:r>
              <a:rPr lang="en-GB" dirty="0">
                <a:solidFill>
                  <a:srgbClr val="FF0000"/>
                </a:solidFill>
              </a:rPr>
              <a:t>represent</a:t>
            </a:r>
            <a:r>
              <a:rPr lang="en-GB" dirty="0"/>
              <a:t> the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, they are used </a:t>
            </a:r>
            <a:r>
              <a:rPr lang="en-GB" dirty="0">
                <a:solidFill>
                  <a:srgbClr val="FF0000"/>
                </a:solidFill>
              </a:rPr>
              <a:t>extensively in </a:t>
            </a:r>
            <a:r>
              <a:rPr lang="en-GB" u="sng" dirty="0">
                <a:solidFill>
                  <a:srgbClr val="FF0000"/>
                </a:solidFill>
              </a:rPr>
              <a:t>documenting</a:t>
            </a:r>
            <a:r>
              <a:rPr lang="en-GB" dirty="0"/>
              <a:t> the software architecture of software systems.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example, the component diagram describes how a software system is split up into </a:t>
            </a:r>
            <a:r>
              <a:rPr lang="en-GB" dirty="0">
                <a:solidFill>
                  <a:srgbClr val="FF0000"/>
                </a:solidFill>
              </a:rPr>
              <a:t>components</a:t>
            </a:r>
            <a:r>
              <a:rPr lang="en-GB" dirty="0"/>
              <a:t> and shows the </a:t>
            </a:r>
            <a:r>
              <a:rPr lang="en-GB" dirty="0">
                <a:solidFill>
                  <a:srgbClr val="FF0000"/>
                </a:solidFill>
              </a:rPr>
              <a:t>dependencies</a:t>
            </a:r>
            <a:r>
              <a:rPr lang="en-GB" dirty="0"/>
              <a:t> among these components.</a:t>
            </a:r>
          </a:p>
        </p:txBody>
      </p:sp>
    </p:spTree>
    <p:extLst>
      <p:ext uri="{BB962C8B-B14F-4D97-AF65-F5344CB8AC3E}">
        <p14:creationId xmlns:p14="http://schemas.microsoft.com/office/powerpoint/2010/main" val="806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dirty="0" err="1"/>
              <a:t>Behavior</a:t>
            </a:r>
            <a:r>
              <a:rPr lang="en-GB" dirty="0"/>
              <a:t>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GB" dirty="0" err="1"/>
              <a:t>Behavior</a:t>
            </a:r>
            <a:r>
              <a:rPr lang="en-GB" dirty="0"/>
              <a:t> diagrams emphasize what must </a:t>
            </a:r>
            <a:r>
              <a:rPr lang="en-GB" b="1" dirty="0">
                <a:solidFill>
                  <a:srgbClr val="FF0000"/>
                </a:solidFill>
              </a:rPr>
              <a:t>happen</a:t>
            </a:r>
            <a:r>
              <a:rPr lang="en-GB" dirty="0"/>
              <a:t> in the system being </a:t>
            </a:r>
            <a:r>
              <a:rPr lang="en-GB" dirty="0" smtClean="0"/>
              <a:t>modelled</a:t>
            </a:r>
          </a:p>
          <a:p>
            <a:r>
              <a:rPr lang="en-GB" dirty="0" smtClean="0"/>
              <a:t>Since </a:t>
            </a:r>
            <a:r>
              <a:rPr lang="en-GB" dirty="0" err="1"/>
              <a:t>behavior</a:t>
            </a:r>
            <a:r>
              <a:rPr lang="en-GB" dirty="0"/>
              <a:t> diagrams illustrate the </a:t>
            </a:r>
            <a:r>
              <a:rPr lang="en-GB" dirty="0" err="1"/>
              <a:t>behavior</a:t>
            </a:r>
            <a:r>
              <a:rPr lang="en-GB" dirty="0"/>
              <a:t> of a system, they are used extensively to describe the </a:t>
            </a:r>
            <a:r>
              <a:rPr lang="en-GB" dirty="0">
                <a:solidFill>
                  <a:srgbClr val="FF0000"/>
                </a:solidFill>
              </a:rPr>
              <a:t>functionality </a:t>
            </a:r>
            <a:r>
              <a:rPr lang="en-GB" dirty="0"/>
              <a:t>of software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As </a:t>
            </a:r>
            <a:r>
              <a:rPr lang="en-GB" dirty="0"/>
              <a:t>an example, the activity diagram describes the business and operational step-by-step </a:t>
            </a:r>
            <a:r>
              <a:rPr lang="en-GB" dirty="0">
                <a:solidFill>
                  <a:srgbClr val="FF0000"/>
                </a:solidFill>
              </a:rPr>
              <a:t>activities</a:t>
            </a:r>
            <a:r>
              <a:rPr lang="en-GB" dirty="0"/>
              <a:t> of the components in a </a:t>
            </a:r>
            <a:r>
              <a:rPr lang="en-GB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6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diagrams </a:t>
            </a:r>
            <a:r>
              <a:rPr lang="en-GB" dirty="0"/>
              <a:t>in </a:t>
            </a:r>
            <a:r>
              <a:rPr lang="en-GB" dirty="0" smtClean="0"/>
              <a:t>an order </a:t>
            </a:r>
            <a:r>
              <a:rPr lang="en-GB" dirty="0"/>
              <a:t>in which one might typically develop </a:t>
            </a:r>
            <a:r>
              <a:rPr lang="en-GB" dirty="0" smtClean="0"/>
              <a:t>them</a:t>
            </a:r>
          </a:p>
          <a:p>
            <a:pPr lvl="1"/>
            <a:r>
              <a:rPr lang="en-GB" dirty="0" smtClean="0"/>
              <a:t>i.e., instead of reviewing all the structural and then </a:t>
            </a:r>
            <a:r>
              <a:rPr lang="en-GB" dirty="0" err="1" smtClean="0"/>
              <a:t>behavioral</a:t>
            </a:r>
            <a:r>
              <a:rPr lang="en-GB" dirty="0" smtClean="0"/>
              <a:t> diagrams </a:t>
            </a:r>
            <a:r>
              <a:rPr lang="en-GB" dirty="0" err="1" smtClean="0"/>
              <a:t>seperately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1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Package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98" y="2209800"/>
            <a:ext cx="33366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package diagram provides the means to </a:t>
            </a:r>
            <a:r>
              <a:rPr lang="en-GB" b="1" dirty="0">
                <a:solidFill>
                  <a:srgbClr val="FF0000"/>
                </a:solidFill>
              </a:rPr>
              <a:t>organize the </a:t>
            </a:r>
            <a:r>
              <a:rPr lang="en-GB" b="1" dirty="0" err="1">
                <a:solidFill>
                  <a:srgbClr val="FF0000"/>
                </a:solidFill>
              </a:rPr>
              <a:t>artifacts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of </a:t>
            </a:r>
            <a:r>
              <a:rPr lang="en-GB" dirty="0" smtClean="0"/>
              <a:t>the development </a:t>
            </a:r>
            <a:r>
              <a:rPr lang="en-GB" dirty="0"/>
              <a:t>process to clearly present the analysis of the </a:t>
            </a:r>
            <a:r>
              <a:rPr lang="en-GB" b="1" dirty="0">
                <a:solidFill>
                  <a:srgbClr val="FF0000"/>
                </a:solidFill>
              </a:rPr>
              <a:t>problem </a:t>
            </a:r>
            <a:r>
              <a:rPr lang="en-GB" b="1" dirty="0" smtClean="0">
                <a:solidFill>
                  <a:srgbClr val="FF0000"/>
                </a:solidFill>
              </a:rPr>
              <a:t>space </a:t>
            </a:r>
            <a:r>
              <a:rPr lang="en-GB" dirty="0" smtClean="0"/>
              <a:t>and </a:t>
            </a:r>
            <a:r>
              <a:rPr lang="en-GB" dirty="0"/>
              <a:t>the associated </a:t>
            </a:r>
            <a:r>
              <a:rPr lang="en-GB" dirty="0" smtClean="0"/>
              <a:t>design</a:t>
            </a:r>
          </a:p>
          <a:p>
            <a:r>
              <a:rPr lang="en-GB" dirty="0" smtClean="0"/>
              <a:t>The </a:t>
            </a:r>
            <a:r>
              <a:rPr lang="en-GB" dirty="0"/>
              <a:t>specific reasons will be varied but will </a:t>
            </a:r>
            <a:r>
              <a:rPr lang="en-GB" dirty="0" smtClean="0"/>
              <a:t>either focus </a:t>
            </a:r>
            <a:r>
              <a:rPr lang="en-GB" dirty="0"/>
              <a:t>on </a:t>
            </a:r>
            <a:r>
              <a:rPr lang="en-GB" dirty="0">
                <a:solidFill>
                  <a:srgbClr val="FF0000"/>
                </a:solidFill>
              </a:rPr>
              <a:t>physically</a:t>
            </a:r>
            <a:r>
              <a:rPr lang="en-GB" dirty="0"/>
              <a:t> structuring the visual model itself or on </a:t>
            </a:r>
            <a:r>
              <a:rPr lang="en-GB" dirty="0" smtClean="0"/>
              <a:t>clearly representing </a:t>
            </a:r>
            <a:r>
              <a:rPr lang="en-GB" dirty="0"/>
              <a:t>the model elements through multiple </a:t>
            </a:r>
            <a:r>
              <a:rPr lang="en-GB" dirty="0" smtClean="0"/>
              <a:t>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870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</a:t>
            </a:r>
            <a:br>
              <a:rPr lang="en-GB" dirty="0" smtClean="0"/>
            </a:br>
            <a:r>
              <a:rPr lang="en-GB" sz="3600" dirty="0" smtClean="0"/>
              <a:t>(Rational for  Package Diagrams)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At the beginning of the project, you only have a limited number of </a:t>
            </a:r>
            <a:r>
              <a:rPr lang="en-GB" dirty="0" smtClean="0"/>
              <a:t>components and </a:t>
            </a:r>
            <a:r>
              <a:rPr lang="en-GB" dirty="0"/>
              <a:t>everything is </a:t>
            </a:r>
            <a:r>
              <a:rPr lang="en-GB" b="1" dirty="0">
                <a:solidFill>
                  <a:srgbClr val="FF0000"/>
                </a:solidFill>
              </a:rPr>
              <a:t>simple and </a:t>
            </a:r>
            <a:r>
              <a:rPr lang="en-GB" b="1" dirty="0" smtClean="0">
                <a:solidFill>
                  <a:srgbClr val="FF0000"/>
                </a:solidFill>
              </a:rPr>
              <a:t>beautiful</a:t>
            </a:r>
          </a:p>
          <a:p>
            <a:r>
              <a:rPr lang="en-GB" dirty="0" smtClean="0"/>
              <a:t>However</a:t>
            </a:r>
            <a:r>
              <a:rPr lang="en-GB" dirty="0"/>
              <a:t>, when time flies, more and more </a:t>
            </a:r>
            <a:r>
              <a:rPr lang="en-GB" dirty="0" smtClean="0"/>
              <a:t>components have </a:t>
            </a:r>
            <a:r>
              <a:rPr lang="en-GB" dirty="0"/>
              <a:t>been created and they start to become </a:t>
            </a:r>
            <a:r>
              <a:rPr lang="en-GB" dirty="0" smtClean="0">
                <a:solidFill>
                  <a:srgbClr val="FF0000"/>
                </a:solidFill>
              </a:rPr>
              <a:t>unmanageable</a:t>
            </a:r>
          </a:p>
          <a:p>
            <a:r>
              <a:rPr lang="en-GB" dirty="0" smtClean="0"/>
              <a:t>As </a:t>
            </a:r>
            <a:r>
              <a:rPr lang="en-GB" dirty="0"/>
              <a:t>a result, your project becomes </a:t>
            </a:r>
            <a:r>
              <a:rPr lang="en-GB" b="1" dirty="0">
                <a:solidFill>
                  <a:srgbClr val="FF0000"/>
                </a:solidFill>
              </a:rPr>
              <a:t>hard to navigate</a:t>
            </a:r>
            <a:r>
              <a:rPr lang="en-GB" dirty="0"/>
              <a:t> and </a:t>
            </a:r>
            <a:r>
              <a:rPr lang="en-GB" dirty="0" smtClean="0"/>
              <a:t>components become </a:t>
            </a:r>
            <a:r>
              <a:rPr lang="en-GB" dirty="0"/>
              <a:t>difficult to locate when you want to review or make </a:t>
            </a:r>
            <a:r>
              <a:rPr lang="en-GB" dirty="0" smtClean="0"/>
              <a:t>changes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943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</a:t>
            </a:r>
            <a:r>
              <a:rPr lang="en-GB" dirty="0" smtClean="0"/>
              <a:t>Diagrams </a:t>
            </a:r>
            <a:br>
              <a:rPr lang="en-GB" dirty="0" smtClean="0"/>
            </a:br>
            <a:r>
              <a:rPr lang="en-GB" dirty="0" smtClean="0"/>
              <a:t>to the Rescue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we fix </a:t>
            </a:r>
            <a:r>
              <a:rPr lang="en-GB" dirty="0" smtClean="0"/>
              <a:t>this problem? </a:t>
            </a:r>
          </a:p>
          <a:p>
            <a:r>
              <a:rPr lang="en-GB" dirty="0" smtClean="0"/>
              <a:t>We </a:t>
            </a:r>
            <a:r>
              <a:rPr lang="en-GB" dirty="0"/>
              <a:t>can make use of </a:t>
            </a:r>
            <a:r>
              <a:rPr lang="en-GB" dirty="0" smtClean="0"/>
              <a:t>Package Diagrams </a:t>
            </a:r>
            <a:r>
              <a:rPr lang="en-GB" dirty="0"/>
              <a:t>to organize </a:t>
            </a:r>
            <a:r>
              <a:rPr lang="en-GB" dirty="0" smtClean="0"/>
              <a:t>the components into </a:t>
            </a:r>
            <a:r>
              <a:rPr lang="en-GB" dirty="0"/>
              <a:t>different </a:t>
            </a:r>
            <a:r>
              <a:rPr lang="en-GB" dirty="0" smtClean="0"/>
              <a:t>packages</a:t>
            </a:r>
          </a:p>
          <a:p>
            <a:r>
              <a:rPr lang="en-GB" dirty="0" smtClean="0"/>
              <a:t>This </a:t>
            </a:r>
            <a:r>
              <a:rPr lang="en-GB" dirty="0"/>
              <a:t>helps </a:t>
            </a:r>
            <a:r>
              <a:rPr lang="en-GB" dirty="0" smtClean="0"/>
              <a:t>us categorizing our components according </a:t>
            </a:r>
            <a:r>
              <a:rPr lang="en-GB" dirty="0"/>
              <a:t>to their natures, making them easier to </a:t>
            </a:r>
            <a:r>
              <a:rPr lang="en-GB" dirty="0" smtClean="0"/>
              <a:t>navigated </a:t>
            </a:r>
            <a:r>
              <a:rPr lang="en-GB" dirty="0"/>
              <a:t>and </a:t>
            </a:r>
            <a:r>
              <a:rPr lang="en-GB" dirty="0" smtClean="0"/>
              <a:t>locate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74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Visibility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Public </a:t>
            </a:r>
            <a:r>
              <a:rPr lang="en-GB" dirty="0"/>
              <a:t>(+) Visible to elements within its containing package, including</a:t>
            </a:r>
            <a:br>
              <a:rPr lang="en-GB" dirty="0"/>
            </a:br>
            <a:r>
              <a:rPr lang="en-GB" dirty="0"/>
              <a:t>nested packages, and to external </a:t>
            </a:r>
            <a:r>
              <a:rPr lang="en-GB" dirty="0" smtClean="0"/>
              <a:t>elements</a:t>
            </a:r>
            <a:endParaRPr lang="en-GB" dirty="0"/>
          </a:p>
          <a:p>
            <a:r>
              <a:rPr lang="en-GB" dirty="0" smtClean="0"/>
              <a:t>Private </a:t>
            </a:r>
            <a:r>
              <a:rPr lang="en-GB" dirty="0"/>
              <a:t>(-) Visible only to elements within its containing package and to</a:t>
            </a:r>
            <a:br>
              <a:rPr lang="en-GB" dirty="0"/>
            </a:br>
            <a:r>
              <a:rPr lang="en-GB" dirty="0"/>
              <a:t>nested packages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5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6729908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r>
              <a:rPr lang="en-GB" dirty="0"/>
              <a:t>Dependencies between UML elements (including </a:t>
            </a:r>
            <a:r>
              <a:rPr lang="en-GB" i="1" dirty="0">
                <a:solidFill>
                  <a:srgbClr val="FF0000"/>
                </a:solidFill>
              </a:rPr>
              <a:t>P</a:t>
            </a:r>
            <a:r>
              <a:rPr lang="en-GB" i="1" dirty="0" smtClean="0">
                <a:solidFill>
                  <a:srgbClr val="FF0000"/>
                </a:solidFill>
              </a:rPr>
              <a:t>ackages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GB" dirty="0" smtClean="0"/>
              <a:t>otations </a:t>
            </a:r>
            <a:r>
              <a:rPr lang="en-GB" dirty="0"/>
              <a:t>for the different types of relationships are as follows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88626"/>
            <a:ext cx="4191000" cy="3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5943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Notation?</a:t>
            </a:r>
          </a:p>
          <a:p>
            <a:pPr eaLnBrk="1" hangingPunct="1"/>
            <a:r>
              <a:rPr lang="en-US" altLang="en-US" dirty="0" smtClean="0"/>
              <a:t>UML Diagrams</a:t>
            </a:r>
          </a:p>
          <a:p>
            <a:pPr eaLnBrk="1" hangingPunct="1"/>
            <a:r>
              <a:rPr lang="en-US" altLang="en-US" dirty="0" smtClean="0"/>
              <a:t>Examples of Notation in Analysis and Design</a:t>
            </a:r>
          </a:p>
          <a:p>
            <a:pPr eaLnBrk="1" hangingPunct="1"/>
            <a:r>
              <a:rPr lang="en-US" altLang="en-US" dirty="0" smtClean="0"/>
              <a:t>Summary/Discussion</a:t>
            </a:r>
          </a:p>
          <a:p>
            <a:pPr eaLnBrk="1" hangingPunct="1"/>
            <a:r>
              <a:rPr lang="en-US" altLang="en-US" dirty="0" smtClean="0"/>
              <a:t>Conclusion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b="10380"/>
          <a:stretch/>
        </p:blipFill>
        <p:spPr>
          <a:xfrm>
            <a:off x="6019800" y="1676400"/>
            <a:ext cx="2887487" cy="1905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13" y="3962400"/>
            <a:ext cx="2664874" cy="181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9672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47800"/>
            <a:ext cx="4800600" cy="49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Component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98" y="2209800"/>
            <a:ext cx="33366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Component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495800"/>
          </a:xfrm>
        </p:spPr>
        <p:txBody>
          <a:bodyPr>
            <a:normAutofit/>
          </a:bodyPr>
          <a:lstStyle/>
          <a:p>
            <a:r>
              <a:rPr lang="en-GB" dirty="0"/>
              <a:t>A component diagram shows the internal structure of components and </a:t>
            </a:r>
            <a:r>
              <a:rPr lang="en-GB" dirty="0" smtClean="0"/>
              <a:t>their dependencies </a:t>
            </a:r>
            <a:r>
              <a:rPr lang="en-GB" dirty="0"/>
              <a:t>with other </a:t>
            </a:r>
            <a:r>
              <a:rPr lang="en-GB" dirty="0" smtClean="0"/>
              <a:t>components</a:t>
            </a:r>
          </a:p>
          <a:p>
            <a:r>
              <a:rPr lang="en-GB" dirty="0" smtClean="0"/>
              <a:t>This </a:t>
            </a:r>
            <a:r>
              <a:rPr lang="en-GB" dirty="0"/>
              <a:t>diagram provides </a:t>
            </a:r>
            <a:r>
              <a:rPr lang="en-GB" dirty="0" smtClean="0"/>
              <a:t>the representation </a:t>
            </a:r>
            <a:r>
              <a:rPr lang="en-GB" dirty="0"/>
              <a:t>of </a:t>
            </a:r>
            <a:r>
              <a:rPr lang="en-GB" dirty="0" smtClean="0"/>
              <a:t>components, collaborating </a:t>
            </a:r>
            <a:r>
              <a:rPr lang="en-GB" dirty="0"/>
              <a:t>through </a:t>
            </a:r>
            <a:r>
              <a:rPr lang="en-GB" dirty="0" smtClean="0"/>
              <a:t>well-defined interfaces</a:t>
            </a:r>
            <a:r>
              <a:rPr lang="en-GB" dirty="0"/>
              <a:t>, to provide </a:t>
            </a:r>
            <a:r>
              <a:rPr lang="en-GB" dirty="0" smtClean="0"/>
              <a:t>system functionality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141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 </a:t>
            </a:r>
            <a:r>
              <a:rPr lang="en-GB" b="1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omponent </a:t>
            </a:r>
            <a:r>
              <a:rPr lang="en-GB" dirty="0"/>
              <a:t>is a structured classifier, its detailed assembly can </a:t>
            </a:r>
            <a:r>
              <a:rPr lang="en-GB" dirty="0" smtClean="0"/>
              <a:t>be shown </a:t>
            </a:r>
            <a:r>
              <a:rPr lang="en-GB" dirty="0"/>
              <a:t>with a composite structure using </a:t>
            </a:r>
            <a:endParaRPr lang="en-GB" dirty="0" smtClean="0"/>
          </a:p>
          <a:p>
            <a:pPr lvl="1"/>
            <a:r>
              <a:rPr lang="en-GB" dirty="0" smtClean="0"/>
              <a:t>Parts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orts</a:t>
            </a:r>
            <a:r>
              <a:rPr lang="en-GB" dirty="0"/>
              <a:t>, </a:t>
            </a:r>
            <a:r>
              <a:rPr lang="en-GB" dirty="0" smtClean="0"/>
              <a:t>and </a:t>
            </a:r>
          </a:p>
          <a:p>
            <a:pPr lvl="1"/>
            <a:r>
              <a:rPr lang="en-GB" dirty="0" smtClean="0"/>
              <a:t>Connectors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0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447800"/>
            <a:ext cx="5895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b="1" dirty="0"/>
              <a:t>A Component’s Internal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638800" cy="5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Deployment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98" y="2209800"/>
            <a:ext cx="33366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GB" dirty="0"/>
              <a:t>A deployment diagram is used to show the allocation of </a:t>
            </a:r>
            <a:r>
              <a:rPr lang="en-GB" dirty="0" err="1"/>
              <a:t>artifacts</a:t>
            </a:r>
            <a:r>
              <a:rPr lang="en-GB" dirty="0"/>
              <a:t> to nodes in the</a:t>
            </a:r>
            <a:br>
              <a:rPr lang="en-GB" dirty="0"/>
            </a:br>
            <a:r>
              <a:rPr lang="en-GB" dirty="0"/>
              <a:t>physical design of a system.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single deployment diagram represents a view </a:t>
            </a:r>
            <a:r>
              <a:rPr lang="en-GB" dirty="0" smtClean="0"/>
              <a:t>into the </a:t>
            </a:r>
            <a:r>
              <a:rPr lang="en-GB" dirty="0" err="1"/>
              <a:t>artifact</a:t>
            </a:r>
            <a:r>
              <a:rPr lang="en-GB" dirty="0"/>
              <a:t> structure of a system.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three essential elements of a deployment diagram are </a:t>
            </a:r>
            <a:r>
              <a:rPr lang="en-GB" dirty="0" err="1"/>
              <a:t>artifacts</a:t>
            </a:r>
            <a:r>
              <a:rPr lang="en-GB" dirty="0"/>
              <a:t>, nodes, </a:t>
            </a:r>
            <a:r>
              <a:rPr lang="en-GB" dirty="0" smtClean="0"/>
              <a:t>and their </a:t>
            </a:r>
            <a:r>
              <a:rPr lang="en-GB" dirty="0"/>
              <a:t>connections.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07533"/>
            <a:ext cx="362738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r>
              <a:rPr lang="en-GB" dirty="0"/>
              <a:t>The three essential elements of a deployment diagram </a:t>
            </a:r>
            <a:r>
              <a:rPr lang="en-GB" dirty="0" smtClean="0"/>
              <a:t>are: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a) nodes, connections and their elements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) </a:t>
            </a:r>
            <a:r>
              <a:rPr lang="en-GB" dirty="0" err="1"/>
              <a:t>artifacts</a:t>
            </a:r>
            <a:r>
              <a:rPr lang="en-GB" dirty="0"/>
              <a:t>, nodes, </a:t>
            </a:r>
            <a:r>
              <a:rPr lang="en-GB" dirty="0" smtClean="0"/>
              <a:t>and their connections</a:t>
            </a:r>
          </a:p>
          <a:p>
            <a:pPr marL="0" indent="0">
              <a:buNone/>
            </a:pPr>
            <a:r>
              <a:rPr lang="en-GB" dirty="0" smtClean="0"/>
              <a:t>c) elements, relationships and connectors</a:t>
            </a:r>
          </a:p>
          <a:p>
            <a:pPr marL="0" indent="0">
              <a:buNone/>
            </a:pPr>
            <a:r>
              <a:rPr lang="en-GB" dirty="0" smtClean="0"/>
              <a:t>d) inheritance, relationships and connectors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Requirements analysis is critical to the success of a development project.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True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False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Depends upon the size of project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b) </a:t>
            </a:r>
            <a:r>
              <a:rPr lang="en-GB" dirty="0" err="1"/>
              <a:t>artifacts</a:t>
            </a:r>
            <a:r>
              <a:rPr lang="en-GB" dirty="0"/>
              <a:t>, nodes, and their connections</a:t>
            </a:r>
          </a:p>
        </p:txBody>
      </p:sp>
    </p:spTree>
    <p:extLst>
      <p:ext uri="{BB962C8B-B14F-4D97-AF65-F5344CB8AC3E}">
        <p14:creationId xmlns:p14="http://schemas.microsoft.com/office/powerpoint/2010/main" val="7998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Use </a:t>
            </a:r>
            <a:r>
              <a:rPr lang="en-GB" b="1" dirty="0" smtClean="0">
                <a:solidFill>
                  <a:srgbClr val="FF0000"/>
                </a:solidFill>
              </a:rPr>
              <a:t>Case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286000"/>
            <a:ext cx="33366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smtClean="0"/>
              <a:t>case diagrams </a:t>
            </a:r>
            <a:r>
              <a:rPr lang="en-GB" dirty="0"/>
              <a:t>are used to depict the context of the system to be built and the functionality provided by that system.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depict who (or what) interacts with the system.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show what the outside world wants the system to do.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6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51467"/>
            <a:ext cx="4343400" cy="55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Activity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286000"/>
            <a:ext cx="33366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Activity diagrams provide visual depictions of the flow of activities, whether in </a:t>
            </a:r>
            <a:r>
              <a:rPr lang="en-GB" dirty="0" smtClean="0"/>
              <a:t>a system</a:t>
            </a:r>
            <a:r>
              <a:rPr lang="en-GB" dirty="0"/>
              <a:t>, business, workflow, or other </a:t>
            </a:r>
            <a:r>
              <a:rPr lang="en-GB" dirty="0" smtClean="0"/>
              <a:t>process</a:t>
            </a:r>
          </a:p>
          <a:p>
            <a:r>
              <a:rPr lang="en-GB" dirty="0" smtClean="0"/>
              <a:t>These </a:t>
            </a:r>
            <a:r>
              <a:rPr lang="en-GB" dirty="0"/>
              <a:t>diagrams focus on the activities that are performed and who (or what) is responsible for the performance of</a:t>
            </a:r>
            <a:br>
              <a:rPr lang="en-GB" dirty="0"/>
            </a:br>
            <a:r>
              <a:rPr lang="en-GB" dirty="0"/>
              <a:t>those activities.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7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833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447800"/>
            <a:ext cx="5048250" cy="50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Class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62200"/>
            <a:ext cx="33366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class diagram is used to show the existence of classes and their relationships </a:t>
            </a:r>
            <a:r>
              <a:rPr lang="en-GB" dirty="0" smtClean="0"/>
              <a:t>in the </a:t>
            </a:r>
            <a:r>
              <a:rPr lang="en-GB" dirty="0"/>
              <a:t>logical view of a </a:t>
            </a:r>
            <a:r>
              <a:rPr lang="en-GB" dirty="0" smtClean="0"/>
              <a:t>system</a:t>
            </a:r>
          </a:p>
          <a:p>
            <a:r>
              <a:rPr lang="en-GB" dirty="0"/>
              <a:t>During analysis, class diagrams indicate </a:t>
            </a:r>
            <a:r>
              <a:rPr lang="en-GB" dirty="0" smtClean="0"/>
              <a:t>the</a:t>
            </a:r>
            <a:r>
              <a:rPr lang="en-GB" dirty="0"/>
              <a:t> </a:t>
            </a:r>
            <a:r>
              <a:rPr lang="en-GB" dirty="0" smtClean="0"/>
              <a:t>common </a:t>
            </a:r>
            <a:r>
              <a:rPr lang="en-GB" dirty="0"/>
              <a:t>roles and responsibilities of the entities that provide the system’s</a:t>
            </a:r>
            <a:br>
              <a:rPr lang="en-GB" dirty="0"/>
            </a:br>
            <a:r>
              <a:rPr lang="en-GB" dirty="0" err="1" smtClean="0"/>
              <a:t>behavior</a:t>
            </a:r>
            <a:endParaRPr lang="en-GB" dirty="0" smtClean="0"/>
          </a:p>
          <a:p>
            <a:r>
              <a:rPr lang="en-GB" dirty="0" smtClean="0"/>
              <a:t>During </a:t>
            </a:r>
            <a:r>
              <a:rPr lang="en-GB" dirty="0"/>
              <a:t>design, class diagrams capture the structure of the </a:t>
            </a:r>
            <a:r>
              <a:rPr lang="en-GB" dirty="0" smtClean="0"/>
              <a:t>classes that </a:t>
            </a:r>
            <a:r>
              <a:rPr lang="en-GB" dirty="0"/>
              <a:t>form the system’s </a:t>
            </a:r>
            <a:r>
              <a:rPr lang="en-GB" dirty="0" smtClean="0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5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Public </a:t>
            </a:r>
            <a:r>
              <a:rPr lang="en-GB" dirty="0"/>
              <a:t>(+) Visible to any element that can see the </a:t>
            </a:r>
            <a:r>
              <a:rPr lang="en-GB" dirty="0" smtClean="0"/>
              <a:t>class</a:t>
            </a:r>
            <a:endParaRPr lang="en-GB" dirty="0"/>
          </a:p>
          <a:p>
            <a:r>
              <a:rPr lang="en-GB" dirty="0" smtClean="0"/>
              <a:t>Protected </a:t>
            </a:r>
            <a:r>
              <a:rPr lang="en-GB" dirty="0"/>
              <a:t>(#) Visible to other elements within the class and to </a:t>
            </a:r>
            <a:r>
              <a:rPr lang="en-GB" dirty="0" smtClean="0"/>
              <a:t>subclasses</a:t>
            </a:r>
            <a:endParaRPr lang="en-GB" dirty="0"/>
          </a:p>
          <a:p>
            <a:r>
              <a:rPr lang="en-GB" dirty="0" smtClean="0"/>
              <a:t>Private </a:t>
            </a:r>
            <a:r>
              <a:rPr lang="en-GB" dirty="0"/>
              <a:t>(-) Visible to other elements within the </a:t>
            </a:r>
            <a:r>
              <a:rPr lang="en-GB" dirty="0" smtClean="0"/>
              <a:t>class</a:t>
            </a:r>
            <a:endParaRPr lang="en-GB" dirty="0"/>
          </a:p>
          <a:p>
            <a:r>
              <a:rPr lang="en-GB" dirty="0" smtClean="0"/>
              <a:t>Package </a:t>
            </a:r>
            <a:r>
              <a:rPr lang="en-GB" dirty="0"/>
              <a:t>(~) Visible to elements within the same package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2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Answer</a:t>
            </a:r>
            <a:r>
              <a:rPr lang="en-GB"/>
              <a:t> </a:t>
            </a:r>
            <a:r>
              <a:rPr lang="en-GB" smtClean="0"/>
              <a:t>a)</a:t>
            </a: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Requirements must be actionable, measurable, testable, related to identified business needs or opportunities, and defined to a level of detail sufficient for system design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Diagrammatic Representation </a:t>
            </a:r>
            <a:r>
              <a:rPr lang="en-GB" dirty="0"/>
              <a:t>of </a:t>
            </a:r>
            <a:r>
              <a:rPr lang="en-GB" dirty="0" smtClean="0"/>
              <a:t>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67000"/>
            <a:ext cx="45615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42" y="3048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24" y="1676400"/>
            <a:ext cx="7399151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98" y="2133600"/>
            <a:ext cx="3336602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Class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5800" y="3962400"/>
            <a:ext cx="7924800" cy="24384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5867400"/>
            <a:ext cx="160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 Week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limitations of UML are the same as any </a:t>
            </a:r>
            <a:r>
              <a:rPr lang="en-GB" b="1" dirty="0">
                <a:solidFill>
                  <a:srgbClr val="FF0000"/>
                </a:solidFill>
              </a:rPr>
              <a:t>form of </a:t>
            </a:r>
            <a:r>
              <a:rPr lang="en-GB" b="1" dirty="0" smtClean="0">
                <a:solidFill>
                  <a:srgbClr val="FF0000"/>
                </a:solidFill>
              </a:rPr>
              <a:t>communication</a:t>
            </a:r>
          </a:p>
          <a:p>
            <a:r>
              <a:rPr lang="en-GB" dirty="0" smtClean="0"/>
              <a:t>The </a:t>
            </a:r>
            <a:r>
              <a:rPr lang="en-GB" dirty="0"/>
              <a:t>simpler your language, the fewer things you can communicate and the </a:t>
            </a:r>
            <a:r>
              <a:rPr lang="en-GB" dirty="0">
                <a:solidFill>
                  <a:srgbClr val="FF0000"/>
                </a:solidFill>
              </a:rPr>
              <a:t>clearer</a:t>
            </a:r>
            <a:r>
              <a:rPr lang="en-GB" dirty="0"/>
              <a:t> your communications will </a:t>
            </a:r>
            <a:r>
              <a:rPr lang="en-GB" dirty="0" smtClean="0"/>
              <a:t>become</a:t>
            </a:r>
          </a:p>
          <a:p>
            <a:r>
              <a:rPr lang="en-GB" dirty="0" smtClean="0"/>
              <a:t>A </a:t>
            </a:r>
            <a:r>
              <a:rPr lang="en-GB" dirty="0">
                <a:solidFill>
                  <a:srgbClr val="FF0000"/>
                </a:solidFill>
              </a:rPr>
              <a:t>shape</a:t>
            </a:r>
            <a:r>
              <a:rPr lang="en-GB" dirty="0"/>
              <a:t> like a square or circle identifies a structure, a </a:t>
            </a:r>
            <a:r>
              <a:rPr lang="en-GB" dirty="0">
                <a:solidFill>
                  <a:srgbClr val="FF0000"/>
                </a:solidFill>
              </a:rPr>
              <a:t>line</a:t>
            </a:r>
            <a:r>
              <a:rPr lang="en-GB" dirty="0"/>
              <a:t> indicates relationship, an </a:t>
            </a:r>
            <a:r>
              <a:rPr lang="en-GB" dirty="0">
                <a:solidFill>
                  <a:srgbClr val="FF0000"/>
                </a:solidFill>
              </a:rPr>
              <a:t>arrow</a:t>
            </a:r>
            <a:r>
              <a:rPr lang="en-GB" dirty="0"/>
              <a:t> indicates movement, or </a:t>
            </a:r>
            <a:r>
              <a:rPr lang="en-GB" dirty="0" smtClean="0"/>
              <a:t>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428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5791200" cy="4114800"/>
          </a:xfrm>
        </p:spPr>
        <p:txBody>
          <a:bodyPr/>
          <a:lstStyle/>
          <a:p>
            <a:r>
              <a:rPr lang="en-GB" altLang="en-US" dirty="0" smtClean="0"/>
              <a:t>Fundamentals of Notation in Object Orientated Analysis and Design</a:t>
            </a:r>
          </a:p>
          <a:p>
            <a:pPr lvl="1"/>
            <a:r>
              <a:rPr lang="en-GB" altLang="en-US" dirty="0" smtClean="0"/>
              <a:t>Specifically UML and the Different Models/Diagrams</a:t>
            </a:r>
          </a:p>
          <a:p>
            <a:r>
              <a:rPr lang="en-GB" dirty="0"/>
              <a:t>Designing is not the act of drawing a diagram; a diagram simply captures a</a:t>
            </a:r>
            <a:br>
              <a:rPr lang="en-GB" dirty="0"/>
            </a:br>
            <a:r>
              <a:rPr lang="en-GB" dirty="0"/>
              <a:t>design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9651" y="1905000"/>
            <a:ext cx="2549549" cy="169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b="8333"/>
          <a:stretch/>
        </p:blipFill>
        <p:spPr>
          <a:xfrm>
            <a:off x="6324600" y="4191000"/>
            <a:ext cx="25367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Chapters 5 and 6</a:t>
            </a:r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Requirements should specify ‘what’ but not ‘how’.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True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False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a)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‘What’ refers to a system’s purpose, while ‘How’ refers to a system’s structure and </a:t>
            </a:r>
            <a:r>
              <a:rPr lang="en-GB" dirty="0" err="1" smtClean="0"/>
              <a:t>behavior</a:t>
            </a:r>
            <a:r>
              <a:rPr lang="en-GB" dirty="0" smtClean="0"/>
              <a:t>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445"/>
          <a:stretch/>
        </p:blipFill>
        <p:spPr>
          <a:xfrm>
            <a:off x="5743254" y="2286000"/>
            <a:ext cx="3429000" cy="32766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238018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Diagrams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619036"/>
            <a:ext cx="5791200" cy="4857964"/>
          </a:xfrm>
        </p:spPr>
        <p:txBody>
          <a:bodyPr/>
          <a:lstStyle/>
          <a:p>
            <a:r>
              <a:rPr lang="en-GB" altLang="en-US" dirty="0" smtClean="0"/>
              <a:t>Drawing a diagram does not constitute analysis or design</a:t>
            </a:r>
          </a:p>
          <a:p>
            <a:r>
              <a:rPr lang="en-GB" altLang="en-US" dirty="0" smtClean="0"/>
              <a:t>However, diagrams provide visual aids</a:t>
            </a:r>
          </a:p>
          <a:p>
            <a:pPr lvl="1"/>
            <a:r>
              <a:rPr lang="en-GB" altLang="en-US" dirty="0" smtClean="0"/>
              <a:t>Clarifying the concept</a:t>
            </a:r>
          </a:p>
          <a:p>
            <a:pPr lvl="1"/>
            <a:r>
              <a:rPr lang="en-GB" altLang="en-US" dirty="0" smtClean="0"/>
              <a:t>Various forms, e.g., 3d-software, whiteboards, napkins, and the backs of envelopes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Unified Modeling Language (UML)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FF0000"/>
                </a:solidFill>
              </a:rPr>
              <a:t>Primary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modeling</a:t>
            </a:r>
            <a:r>
              <a:rPr lang="en-GB" altLang="en-US" dirty="0" smtClean="0"/>
              <a:t> language used to </a:t>
            </a:r>
            <a:r>
              <a:rPr lang="en-GB" altLang="en-US" dirty="0" err="1" smtClean="0"/>
              <a:t>analyze</a:t>
            </a:r>
            <a:r>
              <a:rPr lang="en-GB" altLang="en-US" dirty="0" smtClean="0"/>
              <a:t>, specify and design software systems</a:t>
            </a:r>
          </a:p>
          <a:p>
            <a:r>
              <a:rPr lang="en-GB" altLang="en-US" dirty="0" smtClean="0"/>
              <a:t>UML is used to model (i.e., represent) the system being built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1471</Words>
  <Application>Microsoft Office PowerPoint</Application>
  <PresentationFormat>On-screen Show (4:3)</PresentationFormat>
  <Paragraphs>276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Times New Roman</vt:lpstr>
      <vt:lpstr>Wingdings 3</vt:lpstr>
      <vt:lpstr>Default Design</vt:lpstr>
      <vt:lpstr>Notation Part 1</vt:lpstr>
      <vt:lpstr>Version Control</vt:lpstr>
      <vt:lpstr>Outline</vt:lpstr>
      <vt:lpstr>Revision Question</vt:lpstr>
      <vt:lpstr>Answer</vt:lpstr>
      <vt:lpstr>Question</vt:lpstr>
      <vt:lpstr>Answer</vt:lpstr>
      <vt:lpstr>Diagrams</vt:lpstr>
      <vt:lpstr>The Unified Modeling Language (UML)</vt:lpstr>
      <vt:lpstr>PowerPoint Presentation</vt:lpstr>
      <vt:lpstr>PowerPoint Presentation</vt:lpstr>
      <vt:lpstr>UML</vt:lpstr>
      <vt:lpstr>UML Diagrams</vt:lpstr>
      <vt:lpstr>UML Diagrams</vt:lpstr>
      <vt:lpstr>Two UML Views  of System Model</vt:lpstr>
      <vt:lpstr>Two UML Views  of the System Model</vt:lpstr>
      <vt:lpstr>Question</vt:lpstr>
      <vt:lpstr>Answer</vt:lpstr>
      <vt:lpstr>Activity</vt:lpstr>
      <vt:lpstr>Structure Diagrams</vt:lpstr>
      <vt:lpstr>Behavior Diagrams</vt:lpstr>
      <vt:lpstr>Plan</vt:lpstr>
      <vt:lpstr>Package Diagrams</vt:lpstr>
      <vt:lpstr>Package Diagram</vt:lpstr>
      <vt:lpstr>Problem  (Rational for  Package Diagrams)</vt:lpstr>
      <vt:lpstr>Package Diagrams  to the Rescue</vt:lpstr>
      <vt:lpstr>Visibility</vt:lpstr>
      <vt:lpstr>Example</vt:lpstr>
      <vt:lpstr>Dependencies between UML elements (including Packages)</vt:lpstr>
      <vt:lpstr>Example</vt:lpstr>
      <vt:lpstr>Component Diagrams</vt:lpstr>
      <vt:lpstr>Component Diagram</vt:lpstr>
      <vt:lpstr>Component Notation</vt:lpstr>
      <vt:lpstr>Example</vt:lpstr>
      <vt:lpstr>A Component’s Internal Structure</vt:lpstr>
      <vt:lpstr>Deployment Diagrams</vt:lpstr>
      <vt:lpstr>Deployment Diagram</vt:lpstr>
      <vt:lpstr>Example</vt:lpstr>
      <vt:lpstr>Question</vt:lpstr>
      <vt:lpstr>Answer</vt:lpstr>
      <vt:lpstr>Use Case Diagrams</vt:lpstr>
      <vt:lpstr>Use Case Diagrams</vt:lpstr>
      <vt:lpstr>Example</vt:lpstr>
      <vt:lpstr>Activity Diagrams</vt:lpstr>
      <vt:lpstr>Activity Diagram</vt:lpstr>
      <vt:lpstr>Example</vt:lpstr>
      <vt:lpstr>Class Diagrams</vt:lpstr>
      <vt:lpstr>Class Diagram</vt:lpstr>
      <vt:lpstr>Visibility</vt:lpstr>
      <vt:lpstr>Diagrammatic Representation of a Class</vt:lpstr>
      <vt:lpstr>Example</vt:lpstr>
      <vt:lpstr>UML Diagrams</vt:lpstr>
      <vt:lpstr>Remember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191</cp:revision>
  <dcterms:created xsi:type="dcterms:W3CDTF">1601-01-01T00:00:00Z</dcterms:created>
  <dcterms:modified xsi:type="dcterms:W3CDTF">2017-10-31T13:22:49Z</dcterms:modified>
</cp:coreProperties>
</file>