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67" r:id="rId2"/>
    <p:sldId id="326" r:id="rId3"/>
    <p:sldId id="274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276" r:id="rId15"/>
    <p:sldId id="278" r:id="rId16"/>
    <p:sldId id="279" r:id="rId17"/>
    <p:sldId id="280" r:id="rId18"/>
    <p:sldId id="281" r:id="rId19"/>
    <p:sldId id="277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5" r:id="rId41"/>
    <p:sldId id="325" r:id="rId42"/>
    <p:sldId id="275" r:id="rId43"/>
    <p:sldId id="304" r:id="rId44"/>
    <p:sldId id="268" r:id="rId45"/>
    <p:sldId id="324" r:id="rId46"/>
    <p:sldId id="316" r:id="rId47"/>
    <p:sldId id="317" r:id="rId48"/>
    <p:sldId id="318" r:id="rId49"/>
    <p:sldId id="319" r:id="rId50"/>
    <p:sldId id="320" r:id="rId51"/>
    <p:sldId id="321" r:id="rId52"/>
    <p:sldId id="322" r:id="rId53"/>
    <p:sldId id="323" r:id="rId5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8BBBF"/>
    <a:srgbClr val="8BBABE"/>
    <a:srgbClr val="E62D33"/>
    <a:srgbClr val="394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379679C7-1059-43B1-A9F1-3B73DFD61F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39690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131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FC219C79-69F9-4854-975A-F23361F3F419}" type="datetime1">
              <a:rPr lang="en-US" altLang="en-US"/>
              <a:pPr>
                <a:defRPr/>
              </a:pPr>
              <a:t>11/5/2017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A9189CCC-E3CD-469A-AD4C-F369E0E7AF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6437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AAE2B32B-1FCA-46CE-9EBA-155A1FB4E70A}" type="datetime1">
              <a:rPr lang="en-US" altLang="en-US"/>
              <a:pPr>
                <a:defRPr/>
              </a:pPr>
              <a:t>11/5/2017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A044DA65-6A73-45F2-B333-5D5B3AC987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2744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7962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3860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5654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067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129F345F-ACD2-4275-877C-440D54264DE0}" type="datetime1">
              <a:rPr lang="en-US" altLang="en-US"/>
              <a:pPr>
                <a:defRPr/>
              </a:pPr>
              <a:t>11/5/2017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EF48869-1209-4E10-A688-10AFF18AB4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9079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3C554267-4802-4D49-BDAE-28AF5F3FCCB0}" type="datetime1">
              <a:rPr lang="en-US" altLang="en-US"/>
              <a:pPr>
                <a:defRPr/>
              </a:pPr>
              <a:t>11/5/2017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C4DCB310-624D-4D92-9C21-8C21E4BD33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0519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04C38B1-9C25-45A9-A786-28CEEE3B3C81}" type="datetime1">
              <a:rPr lang="en-US" altLang="en-US"/>
              <a:pPr>
                <a:defRPr/>
              </a:pPr>
              <a:t>11/5/2017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975A1E0-9E4F-4251-8C8B-1B67E03819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0986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FC3BFE1F-36CD-4FD1-B8E1-8315BBD13395}" type="datetime1">
              <a:rPr lang="en-US" altLang="en-US"/>
              <a:pPr>
                <a:defRPr/>
              </a:pPr>
              <a:t>11/5/2017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A09F2659-066F-4C79-BAE0-2145ED459F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2720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Polymorphism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Object Orientated Programming in Java</a:t>
            </a:r>
          </a:p>
        </p:txBody>
      </p:sp>
      <p:sp>
        <p:nvSpPr>
          <p:cNvPr id="9220" name="TextBox 2"/>
          <p:cNvSpPr txBox="1">
            <a:spLocks noChangeArrowheads="1"/>
          </p:cNvSpPr>
          <p:nvPr/>
        </p:nvSpPr>
        <p:spPr bwMode="auto">
          <a:xfrm>
            <a:off x="3124200" y="4572000"/>
            <a:ext cx="2771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Benjamin Kenwright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Which of these is correct way of inheriting class A by class B?</a:t>
            </a:r>
          </a:p>
          <a:p>
            <a:pPr marL="0" indent="0">
              <a:buFontTx/>
              <a:buNone/>
              <a:defRPr/>
            </a:pPr>
            <a:endParaRPr lang="en-GB" dirty="0" smtClean="0"/>
          </a:p>
          <a:p>
            <a:pPr marL="0" indent="0">
              <a:buFontTx/>
              <a:buNone/>
              <a:defRPr/>
            </a:pPr>
            <a:r>
              <a:rPr lang="en-GB" dirty="0" smtClean="0"/>
              <a:t>a) class B + class A {}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b) class B inherits class A {}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c) class B extends A {}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d) class B extends class A {}</a:t>
            </a:r>
          </a:p>
          <a:p>
            <a:pPr>
              <a:defRPr/>
            </a:pPr>
            <a:endParaRPr lang="en-GB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Answer: c)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660400" y="914400"/>
            <a:ext cx="7772400" cy="4114800"/>
          </a:xfrm>
        </p:spPr>
        <p:txBody>
          <a:bodyPr/>
          <a:lstStyle/>
          <a:p>
            <a:r>
              <a:rPr lang="en-GB" altLang="en-US" sz="2800" smtClean="0"/>
              <a:t>What is the output of this program?</a:t>
            </a:r>
          </a:p>
        </p:txBody>
      </p:sp>
      <p:pic>
        <p:nvPicPr>
          <p:cNvPr id="2048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020"/>
          <a:stretch>
            <a:fillRect/>
          </a:stretch>
        </p:blipFill>
        <p:spPr bwMode="auto">
          <a:xfrm>
            <a:off x="719138" y="1447800"/>
            <a:ext cx="4233862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TextBox 4"/>
          <p:cNvSpPr txBox="1">
            <a:spLocks noChangeArrowheads="1"/>
          </p:cNvSpPr>
          <p:nvPr/>
        </p:nvSpPr>
        <p:spPr bwMode="auto">
          <a:xfrm>
            <a:off x="5181600" y="1676400"/>
            <a:ext cx="2405063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a) 0</a:t>
            </a:r>
            <a:br>
              <a:rPr lang="es-ES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s-ES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b) 1</a:t>
            </a:r>
            <a:br>
              <a:rPr lang="es-ES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s-ES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c) 2</a:t>
            </a:r>
            <a:br>
              <a:rPr lang="es-ES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s-ES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d) Compiler Error</a:t>
            </a:r>
            <a:endParaRPr lang="en-GB" altLang="en-US" sz="2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GB" dirty="0" smtClean="0"/>
              <a:t>Answer: c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Explanation: class A &amp; class B both contain display() method, class B inherits class A, when display() method is called by object of class B, display() method of class B is executed rather than that of Class A.</a:t>
            </a:r>
          </a:p>
          <a:p>
            <a:pPr marL="0" indent="0">
              <a:buFontTx/>
              <a:buNone/>
              <a:defRPr/>
            </a:pPr>
            <a:endParaRPr lang="en-GB" dirty="0" smtClean="0"/>
          </a:p>
          <a:p>
            <a:pPr marL="0" indent="0">
              <a:buFontTx/>
              <a:buNone/>
              <a:defRPr/>
            </a:pPr>
            <a:r>
              <a:rPr lang="en-GB" dirty="0" smtClean="0"/>
              <a:t>output: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$ </a:t>
            </a:r>
            <a:r>
              <a:rPr lang="en-GB" dirty="0" err="1" smtClean="0"/>
              <a:t>javac</a:t>
            </a:r>
            <a:r>
              <a:rPr lang="en-GB" dirty="0" smtClean="0"/>
              <a:t> inheritanceDemo.java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$ java </a:t>
            </a:r>
            <a:r>
              <a:rPr lang="en-GB" dirty="0" err="1" smtClean="0"/>
              <a:t>inheritanceDemo</a:t>
            </a:r>
            <a:endParaRPr lang="en-GB" dirty="0" smtClean="0"/>
          </a:p>
          <a:p>
            <a:pPr marL="0" indent="0">
              <a:buFontTx/>
              <a:buNone/>
              <a:defRPr/>
            </a:pPr>
            <a:r>
              <a:rPr lang="en-GB" dirty="0" smtClean="0"/>
              <a:t>2</a:t>
            </a: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GB" altLang="en-US" smtClean="0"/>
              <a:t>Review Class Hierarchies </a:t>
            </a:r>
            <a:br>
              <a:rPr lang="en-GB" altLang="en-US" smtClean="0"/>
            </a:br>
            <a:r>
              <a:rPr lang="en-GB" altLang="en-US" smtClean="0"/>
              <a:t>in Java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25908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GB" altLang="en-US" dirty="0" smtClean="0"/>
              <a:t>Class Object is the root of the inheritance hierarchy in Java</a:t>
            </a:r>
          </a:p>
          <a:p>
            <a:pPr>
              <a:defRPr/>
            </a:pPr>
            <a:r>
              <a:rPr lang="en-GB" altLang="en-US" dirty="0" smtClean="0"/>
              <a:t>If no superclass is specified a class inherits implicitly from </a:t>
            </a:r>
            <a:r>
              <a:rPr lang="en-GB" altLang="en-US" dirty="0" smtClean="0">
                <a:solidFill>
                  <a:srgbClr val="FF0000"/>
                </a:solidFill>
              </a:rPr>
              <a:t>Object</a:t>
            </a:r>
            <a:endParaRPr lang="en-GB" altLang="en-US" dirty="0" smtClean="0"/>
          </a:p>
          <a:p>
            <a:pPr>
              <a:defRPr/>
            </a:pPr>
            <a:r>
              <a:rPr lang="en-GB" altLang="en-US" dirty="0" smtClean="0"/>
              <a:t>If a superclass is specified explicitly the subclass will inherit indirectly from Object</a:t>
            </a:r>
          </a:p>
        </p:txBody>
      </p:sp>
      <p:pic>
        <p:nvPicPr>
          <p:cNvPr id="2253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4267200"/>
            <a:ext cx="581025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GB" altLang="en-US" smtClean="0"/>
              <a:t>Why Polymorphism?</a:t>
            </a:r>
          </a:p>
        </p:txBody>
      </p:sp>
      <p:pic>
        <p:nvPicPr>
          <p:cNvPr id="2355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524000"/>
            <a:ext cx="7273925" cy="464820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Why Polymorphism?, cont.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2458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8" y="1752600"/>
            <a:ext cx="8099425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GB" altLang="en-US" smtClean="0"/>
              <a:t>Advantages of Upcasting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4958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GB" dirty="0" smtClean="0"/>
              <a:t>Advantages</a:t>
            </a:r>
          </a:p>
          <a:p>
            <a:pPr lvl="1">
              <a:defRPr/>
            </a:pPr>
            <a:r>
              <a:rPr lang="en-GB" dirty="0" smtClean="0"/>
              <a:t>Code is simpler to write (and read)</a:t>
            </a:r>
          </a:p>
          <a:p>
            <a:pPr lvl="1">
              <a:defRPr/>
            </a:pPr>
            <a:r>
              <a:rPr lang="en-GB" dirty="0" smtClean="0"/>
              <a:t>Uniform interface for clients, i.e., type specific details only in class code, not in the client code</a:t>
            </a:r>
          </a:p>
          <a:p>
            <a:pPr lvl="1">
              <a:defRPr/>
            </a:pPr>
            <a:r>
              <a:rPr lang="en-GB" dirty="0" smtClean="0"/>
              <a:t>Change in types in the class does not effect the clients </a:t>
            </a:r>
          </a:p>
          <a:p>
            <a:pPr lvl="2">
              <a:defRPr/>
            </a:pPr>
            <a:r>
              <a:rPr lang="en-GB" dirty="0" smtClean="0"/>
              <a:t>If type changed within the inheritance hierarchy</a:t>
            </a:r>
          </a:p>
          <a:p>
            <a:pPr lvl="1">
              <a:defRPr/>
            </a:pPr>
            <a:r>
              <a:rPr lang="en-GB" dirty="0" smtClean="0"/>
              <a:t>Popular in object-oriented programs</a:t>
            </a:r>
          </a:p>
          <a:p>
            <a:pPr lvl="2">
              <a:defRPr/>
            </a:pPr>
            <a:r>
              <a:rPr lang="en-GB" dirty="0" smtClean="0"/>
              <a:t>Many </a:t>
            </a:r>
            <a:r>
              <a:rPr lang="en-GB" dirty="0" err="1" smtClean="0"/>
              <a:t>upcast</a:t>
            </a:r>
            <a:r>
              <a:rPr lang="en-GB" dirty="0" smtClean="0"/>
              <a:t> to Object in the standard library</a:t>
            </a:r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Disadvantages of Upcasting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Disadvantages</a:t>
            </a:r>
          </a:p>
          <a:p>
            <a:pPr lvl="1">
              <a:defRPr/>
            </a:pPr>
            <a:r>
              <a:rPr lang="en-GB" dirty="0" smtClean="0"/>
              <a:t>Must </a:t>
            </a:r>
            <a:r>
              <a:rPr lang="en-GB" dirty="0" smtClean="0">
                <a:solidFill>
                  <a:srgbClr val="FF0000"/>
                </a:solidFill>
              </a:rPr>
              <a:t>explicitly</a:t>
            </a:r>
            <a:r>
              <a:rPr lang="en-GB" dirty="0" smtClean="0"/>
              <a:t> downcast if type details needed in client after object has been handled by the standard library (very annoying sometimes).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	</a:t>
            </a:r>
            <a:r>
              <a:rPr lang="en-GB" dirty="0" smtClean="0">
                <a:solidFill>
                  <a:srgbClr val="FF0000"/>
                </a:solidFill>
              </a:rPr>
              <a:t>Shape s = new Line();</a:t>
            </a:r>
          </a:p>
          <a:p>
            <a:pPr marL="0" indent="0">
              <a:buFontTx/>
              <a:buNone/>
              <a:defRPr/>
            </a:pPr>
            <a:r>
              <a:rPr lang="en-GB" dirty="0" smtClean="0">
                <a:solidFill>
                  <a:srgbClr val="FF0000"/>
                </a:solidFill>
              </a:rPr>
              <a:t>	Line l = (Line) s; </a:t>
            </a:r>
            <a:r>
              <a:rPr lang="en-GB" dirty="0" smtClean="0">
                <a:solidFill>
                  <a:srgbClr val="00B050"/>
                </a:solidFill>
              </a:rPr>
              <a:t>// downcast</a:t>
            </a:r>
            <a:endParaRPr lang="en-GB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GB" altLang="en-US" smtClean="0"/>
              <a:t>Static and Dynamic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19812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GB" dirty="0" smtClean="0"/>
              <a:t>The </a:t>
            </a:r>
            <a:r>
              <a:rPr lang="en-GB" dirty="0" smtClean="0">
                <a:solidFill>
                  <a:srgbClr val="FF0000"/>
                </a:solidFill>
              </a:rPr>
              <a:t>static type </a:t>
            </a:r>
            <a:r>
              <a:rPr lang="en-GB" dirty="0" smtClean="0"/>
              <a:t>of a variable/argument is the declaration type</a:t>
            </a:r>
          </a:p>
          <a:p>
            <a:pPr>
              <a:defRPr/>
            </a:pPr>
            <a:r>
              <a:rPr lang="en-GB" dirty="0" smtClean="0"/>
              <a:t>The </a:t>
            </a:r>
            <a:r>
              <a:rPr lang="en-GB" dirty="0" smtClean="0">
                <a:solidFill>
                  <a:srgbClr val="FF0000"/>
                </a:solidFill>
              </a:rPr>
              <a:t>dynamic type </a:t>
            </a:r>
            <a:r>
              <a:rPr lang="en-GB" dirty="0" smtClean="0"/>
              <a:t>of a variable/argument is the type of the object the variable/argument refers to</a:t>
            </a:r>
            <a:endParaRPr lang="en-GB" dirty="0"/>
          </a:p>
        </p:txBody>
      </p:sp>
      <p:pic>
        <p:nvPicPr>
          <p:cNvPr id="2765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200400"/>
            <a:ext cx="5014913" cy="336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Quizzes/Labs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b="1" u="sng" smtClean="0"/>
              <a:t>Every</a:t>
            </a:r>
            <a:r>
              <a:rPr lang="en-GB" altLang="en-US" smtClean="0"/>
              <a:t> single person should have done </a:t>
            </a:r>
          </a:p>
          <a:p>
            <a:pPr lvl="1"/>
            <a:r>
              <a:rPr lang="en-GB" altLang="en-US" smtClean="0"/>
              <a:t>Quiz 00 – Introduction</a:t>
            </a:r>
          </a:p>
          <a:p>
            <a:pPr lvl="1"/>
            <a:r>
              <a:rPr lang="en-GB" altLang="en-US" smtClean="0"/>
              <a:t>Quiz 01 - Java Basics</a:t>
            </a:r>
          </a:p>
          <a:p>
            <a:pPr lvl="1"/>
            <a:endParaRPr lang="en-GB" altLang="en-US" smtClean="0"/>
          </a:p>
          <a:p>
            <a:r>
              <a:rPr lang="en-GB" altLang="en-US" smtClean="0"/>
              <a:t>Every single person should have at least submitted an attempt at the exercises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Polymorphism</a:t>
            </a:r>
            <a:br>
              <a:rPr lang="en-GB" altLang="en-US" smtClean="0"/>
            </a:br>
            <a:r>
              <a:rPr lang="en-GB" altLang="en-US" smtClean="0"/>
              <a:t>Informal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GB" dirty="0" smtClean="0"/>
              <a:t>In a bar you say “I want a beer!”</a:t>
            </a:r>
          </a:p>
          <a:p>
            <a:pPr lvl="1">
              <a:defRPr/>
            </a:pPr>
            <a:r>
              <a:rPr lang="en-GB" dirty="0" smtClean="0"/>
              <a:t>What ever beer you get is okay because your request was very generic</a:t>
            </a:r>
          </a:p>
          <a:p>
            <a:pPr>
              <a:defRPr/>
            </a:pPr>
            <a:r>
              <a:rPr lang="en-GB" dirty="0" smtClean="0"/>
              <a:t>In a bar you say “I want a Samuel Adams Cherry </a:t>
            </a:r>
            <a:r>
              <a:rPr lang="en-GB" dirty="0" err="1" smtClean="0"/>
              <a:t>Flavored</a:t>
            </a:r>
            <a:r>
              <a:rPr lang="en-GB" dirty="0" smtClean="0"/>
              <a:t> beer!”</a:t>
            </a:r>
          </a:p>
          <a:p>
            <a:pPr lvl="1">
              <a:defRPr/>
            </a:pPr>
            <a:r>
              <a:rPr lang="en-GB" dirty="0" smtClean="0"/>
              <a:t>If you do not exactly get this type of beer you are allowed to complain</a:t>
            </a:r>
          </a:p>
          <a:p>
            <a:pPr>
              <a:defRPr/>
            </a:pPr>
            <a:r>
              <a:rPr lang="en-GB" dirty="0" smtClean="0"/>
              <a:t>In chemistry they talk about polymorph materials as an example</a:t>
            </a:r>
          </a:p>
          <a:p>
            <a:pPr lvl="1">
              <a:defRPr/>
            </a:pPr>
            <a:r>
              <a:rPr lang="en-GB" dirty="0" smtClean="0"/>
              <a:t>H20 is polymorph (ice, water, and steam)</a:t>
            </a:r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7772400" cy="1143000"/>
          </a:xfrm>
        </p:spPr>
        <p:txBody>
          <a:bodyPr/>
          <a:lstStyle/>
          <a:p>
            <a:r>
              <a:rPr lang="en-GB" altLang="en-US" smtClean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1004888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GB" i="1" dirty="0"/>
              <a:t>Polymorphism: </a:t>
            </a:r>
            <a:r>
              <a:rPr lang="en-GB" b="1" dirty="0">
                <a:solidFill>
                  <a:srgbClr val="FF0000"/>
                </a:solidFill>
              </a:rPr>
              <a:t>“The ability of a variable or argument to refer </a:t>
            </a:r>
            <a:r>
              <a:rPr lang="en-GB" b="1" dirty="0" smtClean="0">
                <a:solidFill>
                  <a:srgbClr val="FF0000"/>
                </a:solidFill>
              </a:rPr>
              <a:t>at run-time </a:t>
            </a:r>
            <a:r>
              <a:rPr lang="en-GB" b="1" dirty="0">
                <a:solidFill>
                  <a:srgbClr val="FF0000"/>
                </a:solidFill>
              </a:rPr>
              <a:t>to instances of various classes</a:t>
            </a:r>
            <a:r>
              <a:rPr lang="en-GB" b="1" dirty="0" smtClean="0">
                <a:solidFill>
                  <a:srgbClr val="FF0000"/>
                </a:solidFill>
              </a:rPr>
              <a:t>”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95300" y="4876800"/>
            <a:ext cx="81534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70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 3" panose="05040102010807070707" pitchFamily="18" charset="2"/>
              <a:buChar char="w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dirty="0"/>
              <a:t>The assignment s = l is legal if the static type of l is Shape or</a:t>
            </a:r>
            <a:br>
              <a:rPr lang="en-GB" dirty="0"/>
            </a:br>
            <a:r>
              <a:rPr lang="en-GB" dirty="0"/>
              <a:t>a subclass of </a:t>
            </a:r>
            <a:r>
              <a:rPr lang="en-GB" dirty="0" smtClean="0"/>
              <a:t>Shape</a:t>
            </a:r>
            <a:endParaRPr lang="en-GB" dirty="0"/>
          </a:p>
          <a:p>
            <a:pPr>
              <a:defRPr/>
            </a:pPr>
            <a:r>
              <a:rPr lang="en-GB" dirty="0" smtClean="0"/>
              <a:t>This </a:t>
            </a:r>
            <a:r>
              <a:rPr lang="en-GB" dirty="0"/>
              <a:t>is </a:t>
            </a:r>
            <a:r>
              <a:rPr lang="en-GB" i="1" dirty="0"/>
              <a:t>static type checking </a:t>
            </a:r>
            <a:r>
              <a:rPr lang="en-GB" dirty="0"/>
              <a:t>where the type comparison rules </a:t>
            </a:r>
            <a:r>
              <a:rPr lang="en-GB" dirty="0" smtClean="0"/>
              <a:t>can be </a:t>
            </a:r>
            <a:r>
              <a:rPr lang="en-GB" dirty="0"/>
              <a:t>done at </a:t>
            </a:r>
            <a:r>
              <a:rPr lang="en-GB" dirty="0" smtClean="0"/>
              <a:t>compile-time</a:t>
            </a:r>
            <a:endParaRPr lang="en-GB" dirty="0"/>
          </a:p>
          <a:p>
            <a:pPr>
              <a:defRPr/>
            </a:pPr>
            <a:r>
              <a:rPr lang="en-GB" dirty="0" smtClean="0">
                <a:solidFill>
                  <a:srgbClr val="FF0000"/>
                </a:solidFill>
              </a:rPr>
              <a:t>Polymorphism</a:t>
            </a:r>
            <a:r>
              <a:rPr lang="en-GB" dirty="0" smtClean="0"/>
              <a:t> </a:t>
            </a:r>
            <a:r>
              <a:rPr lang="en-GB" dirty="0"/>
              <a:t>is </a:t>
            </a:r>
            <a:r>
              <a:rPr lang="en-GB" dirty="0">
                <a:solidFill>
                  <a:srgbClr val="FF0000"/>
                </a:solidFill>
              </a:rPr>
              <a:t>constrained</a:t>
            </a:r>
            <a:r>
              <a:rPr lang="en-GB" dirty="0"/>
              <a:t> by the </a:t>
            </a:r>
            <a:r>
              <a:rPr lang="en-GB" dirty="0">
                <a:solidFill>
                  <a:srgbClr val="FF0000"/>
                </a:solidFill>
              </a:rPr>
              <a:t>inheritance </a:t>
            </a:r>
            <a:r>
              <a:rPr lang="en-GB" dirty="0" smtClean="0">
                <a:solidFill>
                  <a:srgbClr val="FF0000"/>
                </a:solidFill>
              </a:rPr>
              <a:t>hierarchy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29701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8" y="2057400"/>
            <a:ext cx="511492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GB" altLang="en-US" smtClean="0"/>
              <a:t>Dynamic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038600"/>
            <a:ext cx="7772400" cy="26670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GB" dirty="0" smtClean="0"/>
              <a:t>Binding: Connecting a method call to a method body</a:t>
            </a:r>
          </a:p>
          <a:p>
            <a:pPr>
              <a:defRPr/>
            </a:pPr>
            <a:endParaRPr lang="en-GB" dirty="0" smtClean="0"/>
          </a:p>
          <a:p>
            <a:pPr>
              <a:defRPr/>
            </a:pPr>
            <a:r>
              <a:rPr lang="en-GB" b="1" dirty="0" smtClean="0">
                <a:solidFill>
                  <a:srgbClr val="FF0000"/>
                </a:solidFill>
              </a:rPr>
              <a:t>Dynamic binding</a:t>
            </a:r>
            <a:r>
              <a:rPr lang="en-GB" dirty="0" smtClean="0"/>
              <a:t>: The dynamic type of x determines which method is called (also called </a:t>
            </a:r>
            <a:r>
              <a:rPr lang="en-GB" i="1" dirty="0" smtClean="0">
                <a:solidFill>
                  <a:srgbClr val="FF0000"/>
                </a:solidFill>
              </a:rPr>
              <a:t>late binding</a:t>
            </a:r>
            <a:r>
              <a:rPr lang="en-GB" dirty="0" smtClean="0"/>
              <a:t>)</a:t>
            </a:r>
          </a:p>
          <a:p>
            <a:pPr lvl="1">
              <a:defRPr/>
            </a:pPr>
            <a:r>
              <a:rPr lang="en-GB" dirty="0" smtClean="0"/>
              <a:t>Dynamic binding is not possible without polymorphism</a:t>
            </a:r>
          </a:p>
          <a:p>
            <a:pPr>
              <a:defRPr/>
            </a:pPr>
            <a:r>
              <a:rPr lang="en-GB" b="1" dirty="0" smtClean="0">
                <a:solidFill>
                  <a:srgbClr val="FF0000"/>
                </a:solidFill>
              </a:rPr>
              <a:t>Static binding</a:t>
            </a:r>
            <a:r>
              <a:rPr lang="en-GB" dirty="0" smtClean="0"/>
              <a:t>: The static type of x determines which method is called (also called early binding)</a:t>
            </a:r>
            <a:endParaRPr lang="en-GB" dirty="0"/>
          </a:p>
        </p:txBody>
      </p:sp>
      <p:pic>
        <p:nvPicPr>
          <p:cNvPr id="3072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66800"/>
            <a:ext cx="7315200" cy="263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GB" altLang="en-US" smtClean="0"/>
              <a:t>Dynamic Binding, Example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3174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1143000"/>
            <a:ext cx="7353300" cy="564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GB" altLang="en-US" smtClean="0"/>
              <a:t>Polymorphism and Constructors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3277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8" y="1609725"/>
            <a:ext cx="8077200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660400" y="228600"/>
            <a:ext cx="7772400" cy="1143000"/>
          </a:xfrm>
        </p:spPr>
        <p:txBody>
          <a:bodyPr/>
          <a:lstStyle/>
          <a:p>
            <a:r>
              <a:rPr lang="en-GB" altLang="en-US" smtClean="0"/>
              <a:t>Polymorphism and private Methods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3379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1524000"/>
            <a:ext cx="7239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GB" altLang="en-US" smtClean="0"/>
              <a:t>Why Polymorphism and Dynamic Binding?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8768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GB" dirty="0" smtClean="0"/>
              <a:t>Separate interface from implementation</a:t>
            </a:r>
          </a:p>
          <a:p>
            <a:pPr lvl="1">
              <a:defRPr/>
            </a:pPr>
            <a:r>
              <a:rPr lang="en-GB" dirty="0" smtClean="0"/>
              <a:t>What we are trying to achieve in object-oriented programming!</a:t>
            </a:r>
          </a:p>
          <a:p>
            <a:pPr>
              <a:defRPr/>
            </a:pPr>
            <a:r>
              <a:rPr lang="en-GB" dirty="0" smtClean="0"/>
              <a:t>Allows programmers to isolate type specific details from the main part of the code</a:t>
            </a:r>
          </a:p>
          <a:p>
            <a:pPr lvl="1">
              <a:defRPr/>
            </a:pPr>
            <a:r>
              <a:rPr lang="en-GB" dirty="0" smtClean="0"/>
              <a:t>Client programs only use the method provided by the Shape class in the shape hierarchy example.</a:t>
            </a:r>
          </a:p>
          <a:p>
            <a:pPr>
              <a:defRPr/>
            </a:pPr>
            <a:r>
              <a:rPr lang="en-GB" dirty="0" smtClean="0"/>
              <a:t>Code is simpler to write and to read</a:t>
            </a:r>
          </a:p>
          <a:p>
            <a:pPr>
              <a:defRPr/>
            </a:pPr>
            <a:r>
              <a:rPr lang="en-GB" dirty="0" smtClean="0"/>
              <a:t>Can change types (and add new types) with this propagates to existing code</a:t>
            </a:r>
            <a:endParaRPr lang="en-GB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143000"/>
          </a:xfrm>
        </p:spPr>
        <p:txBody>
          <a:bodyPr/>
          <a:lstStyle/>
          <a:p>
            <a:r>
              <a:rPr lang="en-GB" altLang="en-US" smtClean="0"/>
              <a:t>Overloading vs. Polymorphism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219200"/>
            <a:ext cx="7772400" cy="16764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GB" dirty="0" smtClean="0"/>
              <a:t>Has not yet discovered that the Circle, Line and Rectangle classes are related. (not very realistic but just to show the idea)</a:t>
            </a:r>
            <a:endParaRPr lang="en-GB" dirty="0"/>
          </a:p>
        </p:txBody>
      </p:sp>
      <p:pic>
        <p:nvPicPr>
          <p:cNvPr id="3584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895600"/>
            <a:ext cx="4114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/>
          <a:lstStyle/>
          <a:p>
            <a:r>
              <a:rPr lang="en-GB" altLang="en-US" smtClean="0"/>
              <a:t>Overloading vs. Polymorphism (2)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3686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7691438" cy="560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114300" y="0"/>
            <a:ext cx="8915400" cy="1143000"/>
          </a:xfrm>
        </p:spPr>
        <p:txBody>
          <a:bodyPr/>
          <a:lstStyle/>
          <a:p>
            <a:r>
              <a:rPr lang="en-GB" altLang="en-US" smtClean="0"/>
              <a:t>Overloading vs. Polymorphism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25146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GB" dirty="0" smtClean="0"/>
              <a:t>Discovered that the Circle, Line and Rectangle class are related are related via the general concept Shape</a:t>
            </a:r>
          </a:p>
          <a:p>
            <a:pPr>
              <a:defRPr/>
            </a:pPr>
            <a:r>
              <a:rPr lang="en-GB" dirty="0" smtClean="0"/>
              <a:t>Client only needs access to base class methods</a:t>
            </a:r>
            <a:endParaRPr lang="en-GB" dirty="0"/>
          </a:p>
        </p:txBody>
      </p:sp>
      <p:pic>
        <p:nvPicPr>
          <p:cNvPr id="3789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733800"/>
            <a:ext cx="7439025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80060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GB" altLang="en-US" dirty="0" smtClean="0"/>
              <a:t>Why use polymorphism?</a:t>
            </a:r>
          </a:p>
          <a:p>
            <a:pPr eaLnBrk="1" hangingPunct="1">
              <a:defRPr/>
            </a:pPr>
            <a:r>
              <a:rPr lang="en-GB" altLang="en-US" dirty="0" err="1" smtClean="0"/>
              <a:t>Upcast</a:t>
            </a:r>
            <a:r>
              <a:rPr lang="en-GB" altLang="en-US" dirty="0" smtClean="0"/>
              <a:t> (and downcast)</a:t>
            </a:r>
          </a:p>
          <a:p>
            <a:pPr eaLnBrk="1" hangingPunct="1">
              <a:defRPr/>
            </a:pPr>
            <a:r>
              <a:rPr lang="en-GB" altLang="en-US" dirty="0" smtClean="0"/>
              <a:t>Static and dynamic type</a:t>
            </a:r>
          </a:p>
          <a:p>
            <a:pPr eaLnBrk="1" hangingPunct="1">
              <a:defRPr/>
            </a:pPr>
            <a:r>
              <a:rPr lang="en-GB" altLang="en-US" dirty="0" smtClean="0"/>
              <a:t>Dynamic binding</a:t>
            </a:r>
          </a:p>
          <a:p>
            <a:pPr eaLnBrk="1" hangingPunct="1">
              <a:defRPr/>
            </a:pPr>
            <a:r>
              <a:rPr lang="en-GB" altLang="en-US" dirty="0" smtClean="0"/>
              <a:t>Polymorphism</a:t>
            </a:r>
          </a:p>
          <a:p>
            <a:pPr lvl="1" eaLnBrk="1" hangingPunct="1">
              <a:defRPr/>
            </a:pPr>
            <a:r>
              <a:rPr lang="en-GB" altLang="en-US" dirty="0" smtClean="0"/>
              <a:t>A polymorphic field (the state design pattern)</a:t>
            </a:r>
            <a:r>
              <a:rPr lang="en-US" altLang="en-US" dirty="0" smtClean="0"/>
              <a:t>Today’s Practical</a:t>
            </a:r>
          </a:p>
          <a:p>
            <a:pPr eaLnBrk="1" hangingPunct="1">
              <a:defRPr/>
            </a:pPr>
            <a:r>
              <a:rPr lang="en-US" altLang="en-US" dirty="0" smtClean="0"/>
              <a:t>Review/Discussion</a:t>
            </a:r>
          </a:p>
          <a:p>
            <a:pPr eaLnBrk="1" hangingPunct="1">
              <a:defRPr/>
            </a:pPr>
            <a:r>
              <a:rPr lang="en-US" altLang="en-US" dirty="0" smtClean="0"/>
              <a:t>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266700" y="76200"/>
            <a:ext cx="8610600" cy="1143000"/>
          </a:xfrm>
        </p:spPr>
        <p:txBody>
          <a:bodyPr/>
          <a:lstStyle/>
          <a:p>
            <a:r>
              <a:rPr lang="en-GB" altLang="en-US" smtClean="0"/>
              <a:t>Overloading vs. Polymorphism (4)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3891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0"/>
          <a:stretch>
            <a:fillRect/>
          </a:stretch>
        </p:blipFill>
        <p:spPr bwMode="auto">
          <a:xfrm>
            <a:off x="719138" y="1066800"/>
            <a:ext cx="7824787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819400"/>
            <a:ext cx="3881438" cy="3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8915400" cy="1143000"/>
          </a:xfrm>
        </p:spPr>
        <p:txBody>
          <a:bodyPr/>
          <a:lstStyle/>
          <a:p>
            <a:r>
              <a:rPr lang="en-GB" altLang="en-US" smtClean="0"/>
              <a:t>Overloading vs. Polymorphism (5)</a:t>
            </a:r>
          </a:p>
        </p:txBody>
      </p:sp>
      <p:sp>
        <p:nvSpPr>
          <p:cNvPr id="39940" name="Content Placeholder 2"/>
          <p:cNvSpPr>
            <a:spLocks noGrp="1"/>
          </p:cNvSpPr>
          <p:nvPr>
            <p:ph idx="1"/>
          </p:nvPr>
        </p:nvSpPr>
        <p:spPr>
          <a:xfrm>
            <a:off x="342900" y="990600"/>
            <a:ext cx="8229600" cy="4114800"/>
          </a:xfrm>
        </p:spPr>
        <p:txBody>
          <a:bodyPr/>
          <a:lstStyle/>
          <a:p>
            <a:r>
              <a:rPr lang="en-GB" altLang="en-US" smtClean="0"/>
              <a:t>Must extend with a new class Square and the client has still not discovered that the Circle, Line, Rectangle, and Square classes are related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0" y="17463"/>
            <a:ext cx="8915400" cy="1143000"/>
          </a:xfrm>
        </p:spPr>
        <p:txBody>
          <a:bodyPr/>
          <a:lstStyle/>
          <a:p>
            <a:r>
              <a:rPr lang="en-GB" altLang="en-US" smtClean="0"/>
              <a:t>Overloading vs. Polymorphism (6)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4096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7672388" cy="556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381000" y="-7938"/>
            <a:ext cx="8763000" cy="1143001"/>
          </a:xfrm>
        </p:spPr>
        <p:txBody>
          <a:bodyPr/>
          <a:lstStyle/>
          <a:p>
            <a:r>
              <a:rPr lang="en-GB" altLang="en-US" smtClean="0"/>
              <a:t>Overloading vs. Polymorphism (7)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609600" y="1135063"/>
            <a:ext cx="7772400" cy="4114800"/>
          </a:xfrm>
        </p:spPr>
        <p:txBody>
          <a:bodyPr/>
          <a:lstStyle/>
          <a:p>
            <a:r>
              <a:rPr lang="en-GB" altLang="en-US" smtClean="0"/>
              <a:t>Must extend with a new class Square that is a subclass to Rectangle</a:t>
            </a:r>
          </a:p>
        </p:txBody>
      </p:sp>
      <p:pic>
        <p:nvPicPr>
          <p:cNvPr id="4198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44738"/>
            <a:ext cx="7362825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1143000"/>
          </a:xfrm>
        </p:spPr>
        <p:txBody>
          <a:bodyPr/>
          <a:lstStyle/>
          <a:p>
            <a:r>
              <a:rPr lang="en-GB" altLang="en-US" smtClean="0"/>
              <a:t>Overloading vs. Polymorphism (8)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4301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68400"/>
            <a:ext cx="8077200" cy="520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The Opened/Closed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GB" dirty="0" smtClean="0"/>
              <a:t>Open</a:t>
            </a:r>
          </a:p>
          <a:p>
            <a:pPr lvl="1">
              <a:defRPr/>
            </a:pPr>
            <a:r>
              <a:rPr lang="en-GB" dirty="0" smtClean="0"/>
              <a:t>The class hierarchy can be extended with new specialized classes</a:t>
            </a:r>
          </a:p>
          <a:p>
            <a:pPr>
              <a:defRPr/>
            </a:pPr>
            <a:r>
              <a:rPr lang="en-GB" dirty="0" smtClean="0"/>
              <a:t>Closed</a:t>
            </a:r>
          </a:p>
          <a:p>
            <a:pPr lvl="1">
              <a:defRPr/>
            </a:pPr>
            <a:r>
              <a:rPr lang="en-GB" dirty="0" smtClean="0"/>
              <a:t>The new classes added do not affect old clients</a:t>
            </a:r>
          </a:p>
          <a:p>
            <a:pPr lvl="1">
              <a:defRPr/>
            </a:pPr>
            <a:r>
              <a:rPr lang="en-GB" dirty="0" smtClean="0"/>
              <a:t>The superclass interface of the new classes can be used by old clients</a:t>
            </a:r>
          </a:p>
          <a:p>
            <a:pPr lvl="1">
              <a:defRPr/>
            </a:pPr>
            <a:endParaRPr lang="en-GB" dirty="0" smtClean="0"/>
          </a:p>
          <a:p>
            <a:pPr>
              <a:defRPr/>
            </a:pPr>
            <a:r>
              <a:rPr lang="en-GB" dirty="0" smtClean="0"/>
              <a:t>This is made possible via</a:t>
            </a:r>
          </a:p>
          <a:p>
            <a:pPr lvl="1">
              <a:defRPr/>
            </a:pPr>
            <a:r>
              <a:rPr lang="en-GB" dirty="0" smtClean="0"/>
              <a:t>Polymorphism</a:t>
            </a:r>
          </a:p>
          <a:p>
            <a:pPr lvl="1">
              <a:defRPr/>
            </a:pPr>
            <a:r>
              <a:rPr lang="en-GB" dirty="0" smtClean="0"/>
              <a:t>Dynamic binding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Abstract Class and Method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An abstract class is a class with an abstract method.</a:t>
            </a:r>
          </a:p>
          <a:p>
            <a:r>
              <a:rPr lang="en-GB" altLang="en-US" smtClean="0"/>
              <a:t>An abstract method is method with out a body, i.e., only declared but not defined.</a:t>
            </a:r>
          </a:p>
          <a:p>
            <a:r>
              <a:rPr lang="en-GB" altLang="en-US" smtClean="0"/>
              <a:t>It is not possible to make instances of abstract classes.</a:t>
            </a:r>
          </a:p>
          <a:p>
            <a:r>
              <a:rPr lang="en-GB" altLang="en-US" smtClean="0"/>
              <a:t>Abstract method are defined in subclasses of the abstract class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660400" y="76200"/>
            <a:ext cx="7772400" cy="1143000"/>
          </a:xfrm>
        </p:spPr>
        <p:txBody>
          <a:bodyPr/>
          <a:lstStyle/>
          <a:p>
            <a:r>
              <a:rPr lang="en-GB" altLang="en-US" smtClean="0"/>
              <a:t>Abstract Classes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971800"/>
            <a:ext cx="7772400" cy="38862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GB" dirty="0" smtClean="0"/>
              <a:t>Classes with abstract methods must declared abstract</a:t>
            </a:r>
          </a:p>
          <a:p>
            <a:pPr>
              <a:defRPr/>
            </a:pPr>
            <a:r>
              <a:rPr lang="en-GB" dirty="0" smtClean="0"/>
              <a:t>Classes without abstract methods can be declared abstract</a:t>
            </a:r>
          </a:p>
          <a:p>
            <a:pPr>
              <a:defRPr/>
            </a:pPr>
            <a:r>
              <a:rPr lang="en-GB" dirty="0" smtClean="0"/>
              <a:t>A subclass to a concrete superclass can be abstract</a:t>
            </a:r>
          </a:p>
          <a:p>
            <a:pPr>
              <a:defRPr/>
            </a:pPr>
            <a:r>
              <a:rPr lang="en-GB" dirty="0" smtClean="0"/>
              <a:t>Constructors can be defined on abstract classes.</a:t>
            </a:r>
          </a:p>
          <a:p>
            <a:pPr>
              <a:defRPr/>
            </a:pPr>
            <a:r>
              <a:rPr lang="en-GB" dirty="0" smtClean="0"/>
              <a:t>Instances of abstract classes cannot be made</a:t>
            </a:r>
          </a:p>
          <a:p>
            <a:pPr>
              <a:defRPr/>
            </a:pPr>
            <a:endParaRPr lang="en-GB" dirty="0" smtClean="0"/>
          </a:p>
          <a:p>
            <a:pPr>
              <a:defRPr/>
            </a:pPr>
            <a:r>
              <a:rPr lang="en-GB" dirty="0" smtClean="0"/>
              <a:t>Abstract fields not possible</a:t>
            </a:r>
            <a:endParaRPr lang="en-GB" dirty="0"/>
          </a:p>
        </p:txBody>
      </p:sp>
      <p:pic>
        <p:nvPicPr>
          <p:cNvPr id="4608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295400"/>
            <a:ext cx="442912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305800" cy="1143000"/>
          </a:xfrm>
        </p:spPr>
        <p:txBody>
          <a:bodyPr/>
          <a:lstStyle/>
          <a:p>
            <a:r>
              <a:rPr lang="en-GB" altLang="en-US" smtClean="0"/>
              <a:t>Abstract Class in Java, Example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4710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7658100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685800" y="25400"/>
            <a:ext cx="7772400" cy="1143000"/>
          </a:xfrm>
        </p:spPr>
        <p:txBody>
          <a:bodyPr/>
          <a:lstStyle/>
          <a:p>
            <a:r>
              <a:rPr lang="en-GB" altLang="en-US" smtClean="0"/>
              <a:t>Abstract Methods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400"/>
            <a:ext cx="8077200" cy="44958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GB" dirty="0" smtClean="0"/>
              <a:t> A method body does not have be defined</a:t>
            </a:r>
          </a:p>
          <a:p>
            <a:pPr>
              <a:defRPr/>
            </a:pPr>
            <a:r>
              <a:rPr lang="en-GB" dirty="0" smtClean="0"/>
              <a:t>Abstract method are overwritten in subclasses</a:t>
            </a:r>
          </a:p>
          <a:p>
            <a:pPr>
              <a:defRPr/>
            </a:pPr>
            <a:r>
              <a:rPr lang="en-GB" dirty="0" smtClean="0"/>
              <a:t>Idea taken directly from C++</a:t>
            </a:r>
          </a:p>
          <a:p>
            <a:pPr lvl="1">
              <a:defRPr/>
            </a:pPr>
            <a:r>
              <a:rPr lang="en-GB" dirty="0" smtClean="0"/>
              <a:t>pure virtual function</a:t>
            </a:r>
          </a:p>
          <a:p>
            <a:pPr>
              <a:defRPr/>
            </a:pPr>
            <a:r>
              <a:rPr lang="en-GB" dirty="0" smtClean="0"/>
              <a:t>You are saying: “The object should have this properties I just do not know how to implement the property at this level of abstraction.”</a:t>
            </a:r>
            <a:endParaRPr lang="en-GB" dirty="0"/>
          </a:p>
        </p:txBody>
      </p:sp>
      <p:pic>
        <p:nvPicPr>
          <p:cNvPr id="4813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0600"/>
            <a:ext cx="818197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Which of these keyword must be used to inherit a class?</a:t>
            </a:r>
          </a:p>
          <a:p>
            <a:pPr marL="0" indent="0">
              <a:buFontTx/>
              <a:buNone/>
              <a:defRPr/>
            </a:pPr>
            <a:endParaRPr lang="en-GB" dirty="0" smtClean="0"/>
          </a:p>
          <a:p>
            <a:pPr marL="0" indent="0">
              <a:buFontTx/>
              <a:buNone/>
              <a:defRPr/>
            </a:pPr>
            <a:r>
              <a:rPr lang="en-GB" dirty="0" smtClean="0"/>
              <a:t>a) super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b) this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c) extent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d) extends</a:t>
            </a:r>
            <a:endParaRPr lang="en-GB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Abstract Methods in Java, Example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4915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362200"/>
            <a:ext cx="6591300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GB" altLang="en-US" smtClean="0"/>
              <a:t>Today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7244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GB" altLang="en-US" dirty="0" smtClean="0"/>
              <a:t>Exercises</a:t>
            </a:r>
          </a:p>
          <a:p>
            <a:pPr lvl="1">
              <a:defRPr/>
            </a:pPr>
            <a:r>
              <a:rPr lang="en-GB" altLang="en-US" dirty="0" smtClean="0"/>
              <a:t>[14.1-14.3]</a:t>
            </a:r>
          </a:p>
          <a:p>
            <a:pPr lvl="1">
              <a:defRPr/>
            </a:pPr>
            <a:r>
              <a:rPr lang="en-GB" altLang="en-US" dirty="0" smtClean="0"/>
              <a:t>Submit online your java implementations (single .zip with your student number)</a:t>
            </a:r>
          </a:p>
          <a:p>
            <a:pPr>
              <a:defRPr/>
            </a:pPr>
            <a:endParaRPr lang="en-GB" altLang="en-US" dirty="0" smtClean="0"/>
          </a:p>
          <a:p>
            <a:pPr>
              <a:defRPr/>
            </a:pPr>
            <a:r>
              <a:rPr lang="en-GB" altLang="en-US" dirty="0" smtClean="0"/>
              <a:t>Ensure you’re totally comfortable with object orientated principles</a:t>
            </a:r>
          </a:p>
          <a:p>
            <a:pPr lvl="1">
              <a:defRPr/>
            </a:pPr>
            <a:r>
              <a:rPr lang="en-GB" altLang="en-US" dirty="0" smtClean="0"/>
              <a:t>e.g., inheritance, polymorphism, up/down casting, types, classes, objects, interfaces, abstract classes, …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This Week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Read Associated Chapters</a:t>
            </a:r>
          </a:p>
          <a:p>
            <a:r>
              <a:rPr lang="en-GB" altLang="en-US" smtClean="0"/>
              <a:t>Review Slides</a:t>
            </a:r>
          </a:p>
          <a:p>
            <a:r>
              <a:rPr lang="en-GB" altLang="en-US" smtClean="0"/>
              <a:t>Java Exercises</a:t>
            </a:r>
          </a:p>
          <a:p>
            <a:r>
              <a:rPr lang="en-GB" altLang="en-US" smtClean="0"/>
              <a:t>Online Quizzes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GB" altLang="en-US" smtClean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534400" cy="53340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GB" dirty="0" smtClean="0"/>
              <a:t>Polymorphism an object-oriented “switch” statement</a:t>
            </a:r>
          </a:p>
          <a:p>
            <a:pPr>
              <a:defRPr/>
            </a:pPr>
            <a:r>
              <a:rPr lang="en-GB" dirty="0" smtClean="0"/>
              <a:t>Polymorphism should strongly be preferred over overloading</a:t>
            </a:r>
          </a:p>
          <a:p>
            <a:pPr lvl="1">
              <a:defRPr/>
            </a:pPr>
            <a:r>
              <a:rPr lang="en-GB" dirty="0" smtClean="0"/>
              <a:t>Must simpler for the class programmer</a:t>
            </a:r>
          </a:p>
          <a:p>
            <a:pPr lvl="1">
              <a:defRPr/>
            </a:pPr>
            <a:r>
              <a:rPr lang="en-GB" dirty="0" smtClean="0"/>
              <a:t>Identical (almost) to the client programmer</a:t>
            </a:r>
          </a:p>
          <a:p>
            <a:pPr>
              <a:defRPr/>
            </a:pPr>
            <a:r>
              <a:rPr lang="en-GB" dirty="0" smtClean="0"/>
              <a:t>Polymorphism is a </a:t>
            </a:r>
            <a:r>
              <a:rPr lang="en-GB" dirty="0" err="1" smtClean="0"/>
              <a:t>prerequest</a:t>
            </a:r>
            <a:r>
              <a:rPr lang="en-GB" dirty="0" smtClean="0"/>
              <a:t> for </a:t>
            </a:r>
            <a:r>
              <a:rPr lang="en-GB" dirty="0" smtClean="0">
                <a:solidFill>
                  <a:srgbClr val="FF0000"/>
                </a:solidFill>
              </a:rPr>
              <a:t>dynamic binding </a:t>
            </a:r>
            <a:r>
              <a:rPr lang="en-GB" dirty="0" smtClean="0"/>
              <a:t>and central to the object-oriented programming paradigm</a:t>
            </a:r>
          </a:p>
          <a:p>
            <a:pPr lvl="1">
              <a:defRPr/>
            </a:pPr>
            <a:r>
              <a:rPr lang="en-GB" dirty="0" smtClean="0"/>
              <a:t>Sometimes polymorphism and dynamic binding are described as the same concept (this is inaccurate).</a:t>
            </a:r>
          </a:p>
          <a:p>
            <a:pPr>
              <a:defRPr/>
            </a:pPr>
            <a:r>
              <a:rPr lang="en-GB" dirty="0" smtClean="0"/>
              <a:t>Abstract classes</a:t>
            </a:r>
          </a:p>
          <a:p>
            <a:pPr lvl="1">
              <a:defRPr/>
            </a:pPr>
            <a:r>
              <a:rPr lang="en-GB" dirty="0" smtClean="0"/>
              <a:t>Complete abstract class no methods are abstract but instancing does not make sense.</a:t>
            </a:r>
          </a:p>
          <a:p>
            <a:pPr lvl="1">
              <a:defRPr/>
            </a:pPr>
            <a:r>
              <a:rPr lang="en-GB" dirty="0" smtClean="0"/>
              <a:t>Incomplete abstract class, some method are abstract</a:t>
            </a:r>
            <a:endParaRPr lang="en-GB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Questions/Discussion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Revision Questions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altLang="en-US" smtClean="0"/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660400" y="33338"/>
            <a:ext cx="7772400" cy="1143000"/>
          </a:xfrm>
        </p:spPr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660400" y="990600"/>
            <a:ext cx="7772400" cy="4114800"/>
          </a:xfrm>
        </p:spPr>
        <p:txBody>
          <a:bodyPr/>
          <a:lstStyle/>
          <a:p>
            <a:r>
              <a:rPr lang="en-GB" altLang="en-US" sz="2800" smtClean="0"/>
              <a:t>What is the output of this program?</a:t>
            </a:r>
          </a:p>
        </p:txBody>
      </p:sp>
      <p:pic>
        <p:nvPicPr>
          <p:cNvPr id="5530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600200"/>
            <a:ext cx="4064000" cy="506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1" name="TextBox 4"/>
          <p:cNvSpPr txBox="1">
            <a:spLocks noChangeArrowheads="1"/>
          </p:cNvSpPr>
          <p:nvPr/>
        </p:nvSpPr>
        <p:spPr bwMode="auto">
          <a:xfrm>
            <a:off x="5029200" y="1752600"/>
            <a:ext cx="2286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a) 2 2</a:t>
            </a:r>
            <a:br>
              <a:rPr lang="pt-BR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pt-BR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b) 3 3</a:t>
            </a:r>
            <a:br>
              <a:rPr lang="pt-BR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pt-BR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c) 2 3</a:t>
            </a:r>
            <a:br>
              <a:rPr lang="pt-BR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pt-BR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d) 3 2</a:t>
            </a:r>
            <a:endParaRPr lang="en-GB" altLang="en-US" sz="2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Answer: c</a:t>
            </a:r>
          </a:p>
          <a:p>
            <a:pPr marL="0" indent="0">
              <a:buFontTx/>
              <a:buNone/>
              <a:defRPr/>
            </a:pPr>
            <a:endParaRPr lang="en-GB" dirty="0" smtClean="0"/>
          </a:p>
          <a:p>
            <a:pPr marL="0" indent="0">
              <a:buFontTx/>
              <a:buNone/>
              <a:defRPr/>
            </a:pPr>
            <a:r>
              <a:rPr lang="en-GB" dirty="0" smtClean="0"/>
              <a:t>output: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$ </a:t>
            </a:r>
            <a:r>
              <a:rPr lang="en-GB" dirty="0" err="1" smtClean="0"/>
              <a:t>javac</a:t>
            </a:r>
            <a:r>
              <a:rPr lang="en-GB" dirty="0" smtClean="0"/>
              <a:t> inheritance.java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$ java inheritance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2 3</a:t>
            </a:r>
            <a:endParaRPr lang="en-GB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7772400" cy="4114800"/>
          </a:xfrm>
        </p:spPr>
        <p:txBody>
          <a:bodyPr/>
          <a:lstStyle/>
          <a:p>
            <a:r>
              <a:rPr lang="en-GB" altLang="en-US" sz="2800" smtClean="0"/>
              <a:t>What is the output of this program?</a:t>
            </a:r>
          </a:p>
        </p:txBody>
      </p:sp>
      <p:pic>
        <p:nvPicPr>
          <p:cNvPr id="5734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5065713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9" name="TextBox 4"/>
          <p:cNvSpPr txBox="1">
            <a:spLocks noChangeArrowheads="1"/>
          </p:cNvSpPr>
          <p:nvPr/>
        </p:nvSpPr>
        <p:spPr bwMode="auto">
          <a:xfrm>
            <a:off x="5818188" y="1676400"/>
            <a:ext cx="28194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a) 2 2</a:t>
            </a:r>
            <a:br>
              <a:rPr lang="es-ES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s-ES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b) 3 3</a:t>
            </a:r>
            <a:br>
              <a:rPr lang="es-ES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s-ES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c) Runtime Error</a:t>
            </a:r>
            <a:br>
              <a:rPr lang="es-ES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s-ES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d) Compilation Error</a:t>
            </a:r>
            <a:endParaRPr lang="en-GB" altLang="en-US" sz="2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GB" dirty="0" smtClean="0"/>
              <a:t>Answer: d)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Explanation: class contains a private member variable j, this cannot be inherited by subclass B and does not have access to it.</a:t>
            </a:r>
          </a:p>
          <a:p>
            <a:pPr marL="0" indent="0">
              <a:buFontTx/>
              <a:buNone/>
              <a:defRPr/>
            </a:pPr>
            <a:endParaRPr lang="en-GB" dirty="0" smtClean="0"/>
          </a:p>
          <a:p>
            <a:pPr marL="0" indent="0">
              <a:buFontTx/>
              <a:buNone/>
              <a:defRPr/>
            </a:pPr>
            <a:r>
              <a:rPr lang="en-GB" dirty="0" smtClean="0"/>
              <a:t>output: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$ </a:t>
            </a:r>
            <a:r>
              <a:rPr lang="en-GB" dirty="0" err="1" smtClean="0"/>
              <a:t>javac</a:t>
            </a:r>
            <a:r>
              <a:rPr lang="en-GB" dirty="0" smtClean="0"/>
              <a:t> inheritance.java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Exception in thread “main” </a:t>
            </a:r>
            <a:r>
              <a:rPr lang="en-GB" dirty="0" err="1" smtClean="0"/>
              <a:t>java.lang.Error</a:t>
            </a:r>
            <a:r>
              <a:rPr lang="en-GB" dirty="0" smtClean="0"/>
              <a:t>: Unresolved compilation problem: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The field </a:t>
            </a:r>
            <a:r>
              <a:rPr lang="en-GB" dirty="0" err="1" smtClean="0"/>
              <a:t>A.j</a:t>
            </a:r>
            <a:r>
              <a:rPr lang="en-GB" dirty="0" smtClean="0"/>
              <a:t> is not visible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d) extends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772400" cy="4114800"/>
          </a:xfrm>
        </p:spPr>
        <p:txBody>
          <a:bodyPr/>
          <a:lstStyle/>
          <a:p>
            <a:r>
              <a:rPr lang="en-GB" altLang="en-US" sz="2800" smtClean="0"/>
              <a:t>What is the output of this program?</a:t>
            </a:r>
          </a:p>
        </p:txBody>
      </p:sp>
      <p:sp>
        <p:nvSpPr>
          <p:cNvPr id="59397" name="TextBox 4"/>
          <p:cNvSpPr txBox="1">
            <a:spLocks noChangeArrowheads="1"/>
          </p:cNvSpPr>
          <p:nvPr/>
        </p:nvSpPr>
        <p:spPr bwMode="auto">
          <a:xfrm>
            <a:off x="4953000" y="1676400"/>
            <a:ext cx="3048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a) 1 2</a:t>
            </a:r>
            <a:br>
              <a:rPr lang="es-ES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s-ES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b) 2 1</a:t>
            </a:r>
            <a:br>
              <a:rPr lang="es-ES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s-ES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c) Runtime Error</a:t>
            </a:r>
            <a:br>
              <a:rPr lang="es-ES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s-ES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d) Compilation Error</a:t>
            </a:r>
            <a:endParaRPr lang="en-GB" altLang="en-US" sz="2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1447800"/>
            <a:ext cx="4152900" cy="5248275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958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GB" dirty="0" smtClean="0"/>
              <a:t>Answer: a)</a:t>
            </a:r>
          </a:p>
          <a:p>
            <a:pPr>
              <a:defRPr/>
            </a:pPr>
            <a:endParaRPr lang="en-GB" dirty="0" smtClean="0"/>
          </a:p>
          <a:p>
            <a:pPr marL="0" indent="0">
              <a:buFontTx/>
              <a:buNone/>
              <a:defRPr/>
            </a:pPr>
            <a:r>
              <a:rPr lang="en-GB" dirty="0" smtClean="0"/>
              <a:t>Explanation: Keyword super is used to call constructor of class A by constructor of class B. Constructor of a initializes </a:t>
            </a:r>
            <a:r>
              <a:rPr lang="en-GB" dirty="0" err="1" smtClean="0"/>
              <a:t>i</a:t>
            </a:r>
            <a:r>
              <a:rPr lang="en-GB" dirty="0" smtClean="0"/>
              <a:t> &amp; j to 1 &amp; 2 respectively.</a:t>
            </a:r>
          </a:p>
          <a:p>
            <a:pPr marL="0" indent="0">
              <a:buFontTx/>
              <a:buNone/>
              <a:defRPr/>
            </a:pPr>
            <a:endParaRPr lang="en-GB" dirty="0" smtClean="0"/>
          </a:p>
          <a:p>
            <a:pPr marL="0" indent="0">
              <a:buFontTx/>
              <a:buNone/>
              <a:defRPr/>
            </a:pPr>
            <a:r>
              <a:rPr lang="en-GB" dirty="0" smtClean="0"/>
              <a:t>output: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$ </a:t>
            </a:r>
            <a:r>
              <a:rPr lang="en-GB" dirty="0" err="1" smtClean="0"/>
              <a:t>javac</a:t>
            </a:r>
            <a:r>
              <a:rPr lang="en-GB" dirty="0" smtClean="0"/>
              <a:t> superExample.java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$ java </a:t>
            </a:r>
            <a:r>
              <a:rPr lang="en-GB" dirty="0" err="1" smtClean="0"/>
              <a:t>superExample</a:t>
            </a:r>
            <a:endParaRPr lang="en-GB" dirty="0" smtClean="0"/>
          </a:p>
          <a:p>
            <a:pPr marL="0" indent="0">
              <a:buFontTx/>
              <a:buNone/>
              <a:defRPr/>
            </a:pPr>
            <a:r>
              <a:rPr lang="en-GB" dirty="0" smtClean="0"/>
              <a:t>1 2</a:t>
            </a:r>
            <a:endParaRPr lang="en-GB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4114800"/>
          </a:xfrm>
        </p:spPr>
        <p:txBody>
          <a:bodyPr/>
          <a:lstStyle/>
          <a:p>
            <a:r>
              <a:rPr lang="en-GB" altLang="en-US" sz="2800" smtClean="0"/>
              <a:t>What is the output of this program?</a:t>
            </a:r>
          </a:p>
        </p:txBody>
      </p:sp>
      <p:pic>
        <p:nvPicPr>
          <p:cNvPr id="6144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1447800"/>
            <a:ext cx="3962400" cy="525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5" name="TextBox 6"/>
          <p:cNvSpPr txBox="1">
            <a:spLocks noChangeArrowheads="1"/>
          </p:cNvSpPr>
          <p:nvPr/>
        </p:nvSpPr>
        <p:spPr bwMode="auto">
          <a:xfrm>
            <a:off x="5181600" y="1752600"/>
            <a:ext cx="3048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a) 1 2</a:t>
            </a:r>
            <a:br>
              <a:rPr lang="pt-BR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pt-BR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b) 2 1</a:t>
            </a:r>
            <a:br>
              <a:rPr lang="pt-BR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pt-BR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c) 1 3</a:t>
            </a:r>
            <a:br>
              <a:rPr lang="pt-BR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pt-BR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d) 3 1</a:t>
            </a:r>
            <a:endParaRPr lang="en-GB" altLang="en-US" sz="2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>
          <a:xfrm>
            <a:off x="685800" y="25400"/>
            <a:ext cx="7772400" cy="1143000"/>
          </a:xfrm>
        </p:spPr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5720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GB" dirty="0" smtClean="0"/>
              <a:t>Answer: a)</a:t>
            </a:r>
          </a:p>
          <a:p>
            <a:pPr marL="0" indent="0">
              <a:buFontTx/>
              <a:buNone/>
              <a:defRPr/>
            </a:pPr>
            <a:endParaRPr lang="en-GB" dirty="0" smtClean="0"/>
          </a:p>
          <a:p>
            <a:pPr marL="0" indent="0">
              <a:buFontTx/>
              <a:buNone/>
              <a:defRPr/>
            </a:pPr>
            <a:r>
              <a:rPr lang="en-GB" dirty="0" smtClean="0"/>
              <a:t>Explanation: Both class A &amp; B have member with same name that is j, member of class B will be called by default if no specifier is used. I contains 1 &amp; j contains 2, printing 1 2.</a:t>
            </a:r>
          </a:p>
          <a:p>
            <a:pPr marL="0" indent="0">
              <a:buFontTx/>
              <a:buNone/>
              <a:defRPr/>
            </a:pPr>
            <a:endParaRPr lang="en-GB" dirty="0"/>
          </a:p>
          <a:p>
            <a:pPr marL="0" indent="0">
              <a:buFontTx/>
              <a:buNone/>
              <a:defRPr/>
            </a:pPr>
            <a:r>
              <a:rPr lang="en-GB" dirty="0" smtClean="0"/>
              <a:t>output: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$ </a:t>
            </a:r>
            <a:r>
              <a:rPr lang="en-GB" dirty="0" err="1" smtClean="0"/>
              <a:t>javac</a:t>
            </a:r>
            <a:r>
              <a:rPr lang="en-GB" dirty="0" smtClean="0"/>
              <a:t> Output.java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$ java Output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1 2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GB" dirty="0" smtClean="0"/>
              <a:t>Which of these keywords is used to refer to member of base class from a sub class?</a:t>
            </a:r>
          </a:p>
          <a:p>
            <a:pPr>
              <a:defRPr/>
            </a:pPr>
            <a:endParaRPr lang="en-GB" dirty="0" smtClean="0"/>
          </a:p>
          <a:p>
            <a:pPr marL="0" indent="0">
              <a:buFontTx/>
              <a:buNone/>
              <a:defRPr/>
            </a:pPr>
            <a:r>
              <a:rPr lang="en-GB" dirty="0" smtClean="0"/>
              <a:t>a) upper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b) super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c) this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d) None of the mentioned</a:t>
            </a:r>
          </a:p>
          <a:p>
            <a:pPr>
              <a:defRPr/>
            </a:pPr>
            <a:endParaRPr lang="en-GB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Answer: b)</a:t>
            </a:r>
          </a:p>
          <a:p>
            <a:pPr marL="0" indent="0">
              <a:buFontTx/>
              <a:buNone/>
              <a:defRPr/>
            </a:pPr>
            <a:endParaRPr lang="en-GB" dirty="0" smtClean="0"/>
          </a:p>
          <a:p>
            <a:pPr marL="0" indent="0">
              <a:buFontTx/>
              <a:buNone/>
              <a:defRPr/>
            </a:pPr>
            <a:r>
              <a:rPr lang="en-GB" dirty="0" smtClean="0"/>
              <a:t>Explanation: whenever a subclass needs to refer to its immediate superclass, it can do so by use of the keyword super.</a:t>
            </a:r>
          </a:p>
          <a:p>
            <a:pPr>
              <a:defRPr/>
            </a:pP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GB" dirty="0" smtClean="0"/>
              <a:t>A class member declared protected becomes member of subclass of which type?</a:t>
            </a:r>
          </a:p>
          <a:p>
            <a:pPr marL="0" indent="0">
              <a:buFontTx/>
              <a:buNone/>
              <a:defRPr/>
            </a:pPr>
            <a:endParaRPr lang="en-GB" dirty="0" smtClean="0"/>
          </a:p>
          <a:p>
            <a:pPr marL="0" indent="0">
              <a:buFontTx/>
              <a:buNone/>
              <a:defRPr/>
            </a:pPr>
            <a:r>
              <a:rPr lang="en-GB" dirty="0" smtClean="0"/>
              <a:t>a) public member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b) private member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c) protected member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d) static member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Answer: b)</a:t>
            </a:r>
          </a:p>
          <a:p>
            <a:pPr>
              <a:defRPr/>
            </a:pPr>
            <a:endParaRPr lang="en-GB" dirty="0" smtClean="0"/>
          </a:p>
          <a:p>
            <a:pPr marL="0" indent="0">
              <a:buFontTx/>
              <a:buNone/>
              <a:defRPr/>
            </a:pPr>
            <a:r>
              <a:rPr lang="en-GB" dirty="0" smtClean="0"/>
              <a:t>Explanation: A class member declared protected becomes private member of subclass.</a:t>
            </a:r>
          </a:p>
          <a:p>
            <a:pPr>
              <a:defRPr/>
            </a:pP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</TotalTime>
  <Words>1478</Words>
  <Application>Microsoft Office PowerPoint</Application>
  <PresentationFormat>On-screen Show (4:3)</PresentationFormat>
  <Paragraphs>232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Arial</vt:lpstr>
      <vt:lpstr>Times New Roman</vt:lpstr>
      <vt:lpstr>Wingdings 3</vt:lpstr>
      <vt:lpstr>Default Design</vt:lpstr>
      <vt:lpstr>Polymorphism</vt:lpstr>
      <vt:lpstr>Quizzes/Labs</vt:lpstr>
      <vt:lpstr>Outline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Review Class Hierarchies  in Java</vt:lpstr>
      <vt:lpstr>Why Polymorphism?</vt:lpstr>
      <vt:lpstr>Why Polymorphism?, cont.</vt:lpstr>
      <vt:lpstr>Advantages of Upcasting</vt:lpstr>
      <vt:lpstr>Disadvantages of Upcasting</vt:lpstr>
      <vt:lpstr>Static and Dynamic Type</vt:lpstr>
      <vt:lpstr>Polymorphism Informal Example</vt:lpstr>
      <vt:lpstr>Polymorphism</vt:lpstr>
      <vt:lpstr>Dynamic Binding</vt:lpstr>
      <vt:lpstr>Dynamic Binding, Example</vt:lpstr>
      <vt:lpstr>Polymorphism and Constructors</vt:lpstr>
      <vt:lpstr>Polymorphism and private Methods</vt:lpstr>
      <vt:lpstr>Why Polymorphism and Dynamic Binding?</vt:lpstr>
      <vt:lpstr>Overloading vs. Polymorphism (1)</vt:lpstr>
      <vt:lpstr>Overloading vs. Polymorphism (2)</vt:lpstr>
      <vt:lpstr>Overloading vs. Polymorphism (3)</vt:lpstr>
      <vt:lpstr>Overloading vs. Polymorphism (4)</vt:lpstr>
      <vt:lpstr>Overloading vs. Polymorphism (5)</vt:lpstr>
      <vt:lpstr>Overloading vs. Polymorphism (6)</vt:lpstr>
      <vt:lpstr>Overloading vs. Polymorphism (7)</vt:lpstr>
      <vt:lpstr>Overloading vs. Polymorphism (8)</vt:lpstr>
      <vt:lpstr>The Opened/Closed Principle</vt:lpstr>
      <vt:lpstr>Abstract Class and Method</vt:lpstr>
      <vt:lpstr>Abstract Classes in Java</vt:lpstr>
      <vt:lpstr>Abstract Class in Java, Example</vt:lpstr>
      <vt:lpstr>Abstract Methods in Java</vt:lpstr>
      <vt:lpstr>Abstract Methods in Java, Example</vt:lpstr>
      <vt:lpstr>Today</vt:lpstr>
      <vt:lpstr>This Week</vt:lpstr>
      <vt:lpstr>Summary</vt:lpstr>
      <vt:lpstr>Questions/Discussion</vt:lpstr>
      <vt:lpstr>PowerPoint Presentation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Computer</cp:lastModifiedBy>
  <cp:revision>193</cp:revision>
  <dcterms:created xsi:type="dcterms:W3CDTF">1601-01-01T00:00:00Z</dcterms:created>
  <dcterms:modified xsi:type="dcterms:W3CDTF">2017-11-05T08:08:34Z</dcterms:modified>
</cp:coreProperties>
</file>