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7" r:id="rId2"/>
    <p:sldId id="274" r:id="rId3"/>
    <p:sldId id="305" r:id="rId4"/>
    <p:sldId id="306" r:id="rId5"/>
    <p:sldId id="307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304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293" r:id="rId32"/>
    <p:sldId id="302" r:id="rId33"/>
    <p:sldId id="303" r:id="rId34"/>
    <p:sldId id="272" r:id="rId35"/>
    <p:sldId id="275" r:id="rId36"/>
    <p:sldId id="308" r:id="rId37"/>
    <p:sldId id="26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10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3A2429-682F-4310-B821-2F7655AF4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95862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744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FD4D9D5-52B5-4834-A0A6-45E6FC300716}" type="datetime1">
              <a:rPr lang="en-US" altLang="en-US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35D7491-BFE0-4B71-AB99-9B46BAFFE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0928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5365F37-D9CC-43A5-AECE-F8385942D79C}" type="datetime1">
              <a:rPr lang="en-US" altLang="en-US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B358E5-3AC1-48EE-860F-4B7F34F95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8070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530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1943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4401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9944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3A70F75-A3BD-47AE-99EF-1229C7E143CC}" type="datetime1">
              <a:rPr lang="en-US" altLang="en-US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910EC9-3950-4C2B-B18F-E7103B2E05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0240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EB6876C-1ED1-40FD-97E5-1B7807CB43B1}" type="datetime1">
              <a:rPr lang="en-US" altLang="en-US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25FADB-30F2-4185-833D-BDE1953EC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423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3D20A1-972B-49E9-B26A-2C03BD9A538E}" type="datetime1">
              <a:rPr lang="en-US" altLang="en-US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628B369-5FFF-4FE1-B136-1E43898B6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891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D649870-74C1-4E6E-8FDC-8839F8A9CCA2}" type="datetime1">
              <a:rPr lang="en-US" altLang="en-US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B40CF8C-F842-419F-BE47-7ADA05CC5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6417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MultiThreading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&amp; Multithreaded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14600"/>
            <a:ext cx="67913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User and Kernel Threads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Thread management done by </a:t>
            </a:r>
            <a:r>
              <a:rPr lang="en-US" dirty="0" smtClean="0">
                <a:solidFill>
                  <a:srgbClr val="FF0000"/>
                </a:solidFill>
              </a:rPr>
              <a:t>user-leve</a:t>
            </a:r>
            <a:r>
              <a:rPr lang="en-US" dirty="0" smtClean="0"/>
              <a:t>l threads library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Supported by the kernel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42481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105400"/>
            <a:ext cx="32670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threads may be created by</a:t>
            </a:r>
          </a:p>
          <a:p>
            <a:pPr lvl="1"/>
            <a:r>
              <a:rPr lang="en-US" dirty="0" smtClean="0"/>
              <a:t>Extending </a:t>
            </a:r>
            <a:r>
              <a:rPr lang="en-US" b="1" dirty="0" smtClean="0"/>
              <a:t>Thread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Implementing 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b="1" dirty="0" smtClean="0"/>
              <a:t>Thread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simplest way to make a thread</a:t>
            </a:r>
          </a:p>
          <a:p>
            <a:r>
              <a:rPr lang="en-US" dirty="0" smtClean="0"/>
              <a:t>Treats a thread as an object</a:t>
            </a:r>
          </a:p>
          <a:p>
            <a:r>
              <a:rPr lang="en-US" dirty="0" smtClean="0"/>
              <a:t>Override the </a:t>
            </a:r>
            <a:r>
              <a:rPr lang="en-US" b="1" dirty="0" smtClean="0"/>
              <a:t>run() </a:t>
            </a:r>
            <a:r>
              <a:rPr lang="en-US" dirty="0" smtClean="0"/>
              <a:t>method, i.e., the thread’s “main”</a:t>
            </a:r>
          </a:p>
          <a:p>
            <a:pPr lvl="1"/>
            <a:r>
              <a:rPr lang="en-US" dirty="0" smtClean="0"/>
              <a:t>Typically a loop</a:t>
            </a:r>
          </a:p>
          <a:p>
            <a:pPr lvl="1"/>
            <a:r>
              <a:rPr lang="en-US" dirty="0" smtClean="0"/>
              <a:t>Continues for the life of the thread</a:t>
            </a:r>
          </a:p>
          <a:p>
            <a:r>
              <a:rPr lang="en-US" dirty="0" smtClean="0"/>
              <a:t>Create </a:t>
            </a:r>
            <a:r>
              <a:rPr lang="en-US" b="1" dirty="0" smtClean="0"/>
              <a:t>Thread </a:t>
            </a:r>
            <a:r>
              <a:rPr lang="en-US" dirty="0" smtClean="0"/>
              <a:t>object, call method </a:t>
            </a:r>
            <a:r>
              <a:rPr lang="en-US" b="1" dirty="0" smtClean="0"/>
              <a:t>start()</a:t>
            </a:r>
          </a:p>
          <a:p>
            <a:r>
              <a:rPr lang="en-US" dirty="0" smtClean="0"/>
              <a:t>Performs initialization, call method </a:t>
            </a:r>
            <a:r>
              <a:rPr lang="en-US" b="1" dirty="0" smtClean="0"/>
              <a:t>run()</a:t>
            </a:r>
          </a:p>
          <a:p>
            <a:r>
              <a:rPr lang="en-US" dirty="0" smtClean="0"/>
              <a:t>Thread terminates when </a:t>
            </a:r>
            <a:r>
              <a:rPr lang="en-US" b="1" dirty="0" smtClean="0"/>
              <a:t>run() </a:t>
            </a:r>
            <a:r>
              <a:rPr lang="en-US" dirty="0" smtClean="0"/>
              <a:t>exits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Extending the </a:t>
            </a:r>
            <a:r>
              <a:rPr lang="en-US" b="1" dirty="0" smtClean="0"/>
              <a:t>Thread </a:t>
            </a:r>
            <a:r>
              <a:rPr lang="en-US" dirty="0" smtClean="0"/>
              <a:t>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467600" cy="475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/>
          <a:lstStyle/>
          <a:p>
            <a:r>
              <a:rPr lang="en-US" dirty="0" smtClean="0"/>
              <a:t>Extending the </a:t>
            </a:r>
            <a:r>
              <a:rPr lang="en-US" b="1" dirty="0" smtClean="0"/>
              <a:t>Thread </a:t>
            </a:r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791200" cy="469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781800" y="6019800"/>
            <a:ext cx="1982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2"/>
                </a:solidFill>
              </a:rPr>
              <a:t>javac</a:t>
            </a:r>
            <a:r>
              <a:rPr lang="en-US" sz="1600" dirty="0" smtClean="0">
                <a:solidFill>
                  <a:schemeClr val="bg2"/>
                </a:solidFill>
              </a:rPr>
              <a:t> ThreadTest.java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java -cp . </a:t>
            </a:r>
            <a:r>
              <a:rPr lang="en-US" sz="1600" dirty="0" err="1" smtClean="0">
                <a:solidFill>
                  <a:schemeClr val="bg2"/>
                </a:solidFill>
              </a:rPr>
              <a:t>ThreadTest</a:t>
            </a:r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371600"/>
            <a:ext cx="2514600" cy="452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12417"/>
          <a:stretch>
            <a:fillRect/>
          </a:stretch>
        </p:blipFill>
        <p:spPr bwMode="auto">
          <a:xfrm>
            <a:off x="381000" y="2057400"/>
            <a:ext cx="83248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Single threaded programming</a:t>
            </a:r>
            <a:r>
              <a:rPr lang="en-US" dirty="0" smtClean="0"/>
              <a:t>: you own everything, no problem with sharing</a:t>
            </a:r>
          </a:p>
          <a:p>
            <a:r>
              <a:rPr lang="en-US" i="1" dirty="0" smtClean="0"/>
              <a:t>Multi-threaded programming</a:t>
            </a:r>
            <a:r>
              <a:rPr lang="en-US" dirty="0" smtClean="0"/>
              <a:t>: more than one thread may try to use a shared resource at the same time</a:t>
            </a:r>
          </a:p>
          <a:p>
            <a:pPr lvl="1"/>
            <a:r>
              <a:rPr lang="en-US" dirty="0" smtClean="0"/>
              <a:t>Add and withdraw from a bank account</a:t>
            </a:r>
          </a:p>
          <a:p>
            <a:pPr lvl="1"/>
            <a:r>
              <a:rPr lang="en-US" dirty="0" smtClean="0"/>
              <a:t>Using the speakers at the same time, etc.</a:t>
            </a:r>
          </a:p>
          <a:p>
            <a:r>
              <a:rPr lang="en-US" dirty="0" smtClean="0"/>
              <a:t>Java provides locks, i.e., monitors, for objects, so you can wrap an object around a resource</a:t>
            </a:r>
          </a:p>
          <a:p>
            <a:pPr lvl="1"/>
            <a:r>
              <a:rPr lang="en-US" dirty="0" smtClean="0"/>
              <a:t>First thread that acquires the lock gains control of the object, and the other threads cannot call synchronized methods for that object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Locks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848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One lock pr. object for the object’s methods</a:t>
            </a:r>
          </a:p>
          <a:p>
            <a:r>
              <a:rPr lang="en-US" dirty="0" smtClean="0"/>
              <a:t>One lock pr. class for the class’ static methods</a:t>
            </a:r>
          </a:p>
          <a:p>
            <a:endParaRPr lang="en-US" dirty="0" smtClean="0"/>
          </a:p>
          <a:p>
            <a:r>
              <a:rPr lang="en-US" dirty="0" smtClean="0"/>
              <a:t>Typically data is private, only accessed through methods</a:t>
            </a:r>
          </a:p>
          <a:p>
            <a:pPr lvl="1"/>
            <a:r>
              <a:rPr lang="en-US" dirty="0" smtClean="0"/>
              <a:t>Must be private to be protected against concurrent access</a:t>
            </a:r>
          </a:p>
          <a:p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a method is synchronized</a:t>
            </a:r>
            <a:r>
              <a:rPr lang="en-US" dirty="0" smtClean="0"/>
              <a:t>, entering that method acquires the </a:t>
            </a:r>
            <a:r>
              <a:rPr lang="en-US" b="1" dirty="0" smtClean="0">
                <a:solidFill>
                  <a:srgbClr val="FF0000"/>
                </a:solidFill>
              </a:rPr>
              <a:t>lock</a:t>
            </a:r>
          </a:p>
          <a:p>
            <a:pPr lvl="1"/>
            <a:r>
              <a:rPr lang="en-US" dirty="0" smtClean="0"/>
              <a:t>No other thread can call </a:t>
            </a:r>
            <a:r>
              <a:rPr lang="en-US" i="1" dirty="0" smtClean="0"/>
              <a:t>any </a:t>
            </a:r>
            <a:r>
              <a:rPr lang="en-US" dirty="0" smtClean="0"/>
              <a:t>synchronized method for that object until the lock is released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Resources,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 smtClean="0"/>
              <a:t>Only one synchronized method can be called at any time for a particular object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70294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4189616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Java Multithreading</a:t>
            </a:r>
          </a:p>
          <a:p>
            <a:pPr eaLnBrk="1" hangingPunct="1"/>
            <a:r>
              <a:rPr lang="en-US" altLang="en-US" dirty="0" smtClean="0"/>
              <a:t>Examples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Resources,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Memory: Each object has a lock implemented in </a:t>
            </a:r>
            <a:r>
              <a:rPr lang="en-US" b="1" dirty="0" smtClean="0"/>
              <a:t>Object</a:t>
            </a:r>
          </a:p>
          <a:p>
            <a:pPr lvl="1"/>
            <a:r>
              <a:rPr lang="en-US" dirty="0" smtClean="0"/>
              <a:t>Speed and Overhead (e.g., calling)</a:t>
            </a:r>
          </a:p>
          <a:p>
            <a:pPr lvl="2"/>
            <a:r>
              <a:rPr lang="en-US" dirty="0" smtClean="0"/>
              <a:t>Older standard Java libraries used synchronized a lot, did not provide any alternatives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Resources, Example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691312" cy="511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Sharing Resources, Example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69142"/>
            <a:ext cx="7072312" cy="598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143000"/>
          </a:xfrm>
        </p:spPr>
        <p:txBody>
          <a:bodyPr/>
          <a:lstStyle/>
          <a:p>
            <a:r>
              <a:rPr lang="en-US" dirty="0" smtClean="0"/>
              <a:t>Sharing Resources, Example cont.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934325" cy="536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r>
              <a:rPr lang="en-US" dirty="0" smtClean="0"/>
              <a:t>Sharing Resources, Example cont.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38443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dirty="0" smtClean="0"/>
              <a:t>Sharing Resources, Example cont.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7819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inherit from an </a:t>
            </a:r>
            <a:r>
              <a:rPr lang="en-US" dirty="0" smtClean="0"/>
              <a:t>existing </a:t>
            </a:r>
            <a:r>
              <a:rPr lang="en-US" dirty="0" smtClean="0"/>
              <a:t>object and make it a thread, implement </a:t>
            </a:r>
            <a:r>
              <a:rPr lang="en-US" dirty="0" smtClean="0"/>
              <a:t>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A more classical, function-oriented way to use threads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800600"/>
            <a:ext cx="5334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Interface, cont 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467600" cy="501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Interface, cont.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319962" cy="56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Java Thread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772400" cy="32766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suspend() </a:t>
            </a:r>
            <a:r>
              <a:rPr lang="en-US" dirty="0" smtClean="0"/>
              <a:t>– suspends execution of </a:t>
            </a:r>
            <a:r>
              <a:rPr lang="en-US" dirty="0" smtClean="0"/>
              <a:t>the currently </a:t>
            </a:r>
            <a:r>
              <a:rPr lang="en-US" dirty="0" smtClean="0"/>
              <a:t>running thread</a:t>
            </a:r>
          </a:p>
          <a:p>
            <a:r>
              <a:rPr lang="en-US" i="1" dirty="0" smtClean="0"/>
              <a:t>sleep() </a:t>
            </a:r>
            <a:r>
              <a:rPr lang="en-US" dirty="0" smtClean="0"/>
              <a:t>– puts the currently running thread </a:t>
            </a:r>
            <a:r>
              <a:rPr lang="en-US" dirty="0" smtClean="0"/>
              <a:t>to sleep </a:t>
            </a:r>
            <a:r>
              <a:rPr lang="en-US" dirty="0" smtClean="0"/>
              <a:t>for a specified amount of time</a:t>
            </a:r>
          </a:p>
          <a:p>
            <a:r>
              <a:rPr lang="en-US" i="1" dirty="0" smtClean="0"/>
              <a:t>resume() </a:t>
            </a:r>
            <a:r>
              <a:rPr lang="en-US" dirty="0" smtClean="0"/>
              <a:t>– resumes execution of a suspended </a:t>
            </a:r>
            <a:r>
              <a:rPr lang="en-US" dirty="0" smtClean="0"/>
              <a:t>thread</a:t>
            </a:r>
            <a:endParaRPr lang="en-US" dirty="0" smtClean="0"/>
          </a:p>
          <a:p>
            <a:r>
              <a:rPr lang="en-US" i="1" dirty="0" smtClean="0"/>
              <a:t>stop() </a:t>
            </a:r>
            <a:r>
              <a:rPr lang="en-US" dirty="0" smtClean="0"/>
              <a:t>– stops execution of a </a:t>
            </a:r>
            <a:r>
              <a:rPr lang="en-US" dirty="0" smtClean="0"/>
              <a:t>thread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83414"/>
            <a:ext cx="8305800" cy="282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Multithreading?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rational?</a:t>
            </a:r>
          </a:p>
          <a:p>
            <a:r>
              <a:rPr lang="en-US" dirty="0" smtClean="0"/>
              <a:t>Why make things complicated?</a:t>
            </a:r>
          </a:p>
          <a:p>
            <a:r>
              <a:rPr lang="en-US" dirty="0" smtClean="0"/>
              <a:t>What would happen if we didn’t have multithreading?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/>
          <a:lstStyle/>
          <a:p>
            <a:r>
              <a:rPr lang="en-US" sz="4000" dirty="0" smtClean="0"/>
              <a:t>Synchronized Fields and Constructors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848600" cy="549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990600"/>
            <a:ext cx="8382000" cy="609600"/>
          </a:xfrm>
          <a:prstGeom prst="rect">
            <a:avLst/>
          </a:prstGeom>
          <a:noFill/>
          <a:ln w="31750">
            <a:solidFill>
              <a:srgbClr val="E62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057400"/>
            <a:ext cx="42957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4953000" cy="4114800"/>
          </a:xfrm>
        </p:spPr>
        <p:txBody>
          <a:bodyPr/>
          <a:lstStyle/>
          <a:p>
            <a:r>
              <a:rPr lang="en-US" dirty="0" smtClean="0"/>
              <a:t>Thread priority</a:t>
            </a:r>
          </a:p>
          <a:p>
            <a:r>
              <a:rPr lang="en-US" dirty="0" smtClean="0"/>
              <a:t>Thread groups</a:t>
            </a:r>
          </a:p>
          <a:p>
            <a:r>
              <a:rPr lang="en-US" dirty="0" smtClean="0"/>
              <a:t>Daemon (</a:t>
            </a:r>
            <a:r>
              <a:rPr lang="en-US" dirty="0" err="1" smtClean="0"/>
              <a:t>unix</a:t>
            </a:r>
            <a:r>
              <a:rPr lang="en-US" dirty="0" smtClean="0"/>
              <a:t> term)</a:t>
            </a:r>
          </a:p>
          <a:p>
            <a:pPr lvl="1"/>
            <a:r>
              <a:rPr lang="en-US" dirty="0" smtClean="0"/>
              <a:t>similar to a service (on Win32)</a:t>
            </a:r>
          </a:p>
          <a:p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Very hard to detect logical errors in programs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9458" name="AutoShape 2" descr="http://cdn.crunchify.com/wp-content/uploads/2013/01/Java-Thread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Deadlocks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207"/>
            <a:ext cx="6948487" cy="579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Deadlocks, cont.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79559"/>
            <a:ext cx="7848600" cy="587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 smtClean="0"/>
              <a:t>Overview Multithreading with Java</a:t>
            </a:r>
          </a:p>
          <a:p>
            <a:r>
              <a:rPr lang="en-US" i="1" dirty="0" smtClean="0"/>
              <a:t>Single-threaded programming</a:t>
            </a:r>
            <a:r>
              <a:rPr lang="en-US" dirty="0" smtClean="0"/>
              <a:t>: live by all by your self, own everything, no contention for resources</a:t>
            </a:r>
          </a:p>
          <a:p>
            <a:r>
              <a:rPr lang="en-US" i="1" dirty="0" smtClean="0"/>
              <a:t>Multithreading programming</a:t>
            </a:r>
            <a:r>
              <a:rPr lang="en-US" dirty="0" smtClean="0"/>
              <a:t>: suddenly “others” can have collisions and destroy information, get locked up over the use of resources </a:t>
            </a:r>
          </a:p>
          <a:p>
            <a:r>
              <a:rPr lang="en-US" dirty="0" smtClean="0"/>
              <a:t>Multithreading is built-into the Java programming language </a:t>
            </a:r>
          </a:p>
          <a:p>
            <a:r>
              <a:rPr lang="en-US" dirty="0" smtClean="0"/>
              <a:t>Multithreading makes Java programs complicated</a:t>
            </a:r>
          </a:p>
          <a:p>
            <a:pPr lvl="1"/>
            <a:r>
              <a:rPr lang="en-US" dirty="0" smtClean="0"/>
              <a:t>Multithreading is by nature difficult, e.g., deadlocks 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Associated Chapters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29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Exercises 29.1 to 29.4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 t="3689" b="8993"/>
          <a:stretch>
            <a:fillRect/>
          </a:stretch>
        </p:blipFill>
        <p:spPr bwMode="auto">
          <a:xfrm>
            <a:off x="990600" y="381000"/>
            <a:ext cx="688885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&amp;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12694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114800"/>
          </a:xfrm>
        </p:spPr>
        <p:txBody>
          <a:bodyPr/>
          <a:lstStyle/>
          <a:p>
            <a:r>
              <a:rPr lang="en-GB" dirty="0" smtClean="0"/>
              <a:t>Advantages &amp; Disadvantages of Threads</a:t>
            </a:r>
          </a:p>
          <a:p>
            <a:r>
              <a:rPr lang="en-GB" dirty="0" smtClean="0"/>
              <a:t>Java Threads</a:t>
            </a:r>
          </a:p>
          <a:p>
            <a:pPr lvl="1"/>
            <a:r>
              <a:rPr lang="en-GB" dirty="0" smtClean="0"/>
              <a:t>Class:       </a:t>
            </a:r>
            <a:r>
              <a:rPr lang="en-GB" dirty="0" err="1" smtClean="0"/>
              <a:t>java.lang.Thread</a:t>
            </a:r>
            <a:endParaRPr lang="en-GB" dirty="0" smtClean="0"/>
          </a:p>
          <a:p>
            <a:pPr lvl="1"/>
            <a:r>
              <a:rPr lang="en-GB" dirty="0" smtClean="0"/>
              <a:t>Interface:  </a:t>
            </a:r>
            <a:r>
              <a:rPr lang="en-GB" dirty="0" err="1" smtClean="0"/>
              <a:t>java.lang.Runnable</a:t>
            </a:r>
            <a:endParaRPr lang="en-GB" dirty="0" smtClean="0"/>
          </a:p>
          <a:p>
            <a:r>
              <a:rPr lang="en-GB" dirty="0" smtClean="0"/>
              <a:t>Multithreaded Programming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800600"/>
            <a:ext cx="42957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1994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305800" cy="4114800"/>
          </a:xfrm>
        </p:spPr>
        <p:txBody>
          <a:bodyPr/>
          <a:lstStyle/>
          <a:p>
            <a:r>
              <a:rPr lang="en-US" i="1" dirty="0" smtClean="0"/>
              <a:t>Definition</a:t>
            </a:r>
            <a:r>
              <a:rPr lang="en-US" dirty="0" smtClean="0"/>
              <a:t>: A thread is a single sequential flow of control within a program (also called </a:t>
            </a:r>
            <a:r>
              <a:rPr lang="en-US" i="1" dirty="0" smtClean="0"/>
              <a:t>lightweight process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thread acts like its own sequential program</a:t>
            </a:r>
          </a:p>
          <a:p>
            <a:pPr lvl="1"/>
            <a:r>
              <a:rPr lang="en-US" dirty="0" smtClean="0"/>
              <a:t>Underlying mechanism divides up CPU between multiple threads</a:t>
            </a:r>
          </a:p>
          <a:p>
            <a:r>
              <a:rPr lang="en-US" dirty="0" smtClean="0"/>
              <a:t>Two types of multithreaded applications</a:t>
            </a:r>
          </a:p>
          <a:p>
            <a:pPr lvl="1"/>
            <a:r>
              <a:rPr lang="en-US" dirty="0" smtClean="0"/>
              <a:t>Make many threads that do many tasks in parallel, i.e., </a:t>
            </a:r>
            <a:r>
              <a:rPr lang="en-US" dirty="0" smtClean="0">
                <a:solidFill>
                  <a:srgbClr val="FF0000"/>
                </a:solidFill>
              </a:rPr>
              <a:t>no communication </a:t>
            </a:r>
            <a:r>
              <a:rPr lang="en-US" dirty="0" smtClean="0"/>
              <a:t>between the threads (GUI)</a:t>
            </a:r>
          </a:p>
          <a:p>
            <a:pPr lvl="1"/>
            <a:r>
              <a:rPr lang="en-US" dirty="0" smtClean="0"/>
              <a:t>Make many threads that do many tasks </a:t>
            </a:r>
            <a:r>
              <a:rPr lang="en-US" dirty="0" smtClean="0">
                <a:solidFill>
                  <a:srgbClr val="FF0000"/>
                </a:solidFill>
              </a:rPr>
              <a:t>concurrently</a:t>
            </a:r>
            <a:r>
              <a:rPr lang="en-US" dirty="0" smtClean="0"/>
              <a:t>, i.e., communication between the threads (data access)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Responsiveness, e.g., of user interfaces</a:t>
            </a:r>
          </a:p>
          <a:p>
            <a:pPr lvl="1"/>
            <a:r>
              <a:rPr lang="en-US" dirty="0" smtClean="0"/>
              <a:t>Resource sharing</a:t>
            </a:r>
          </a:p>
          <a:p>
            <a:pPr lvl="1"/>
            <a:r>
              <a:rPr lang="en-US" dirty="0" smtClean="0"/>
              <a:t>Economy</a:t>
            </a:r>
          </a:p>
          <a:p>
            <a:pPr lvl="1"/>
            <a:r>
              <a:rPr lang="en-US" dirty="0" smtClean="0"/>
              <a:t>Utilization of multiprocessor hardware architectures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complicated code</a:t>
            </a:r>
          </a:p>
          <a:p>
            <a:pPr lvl="1"/>
            <a:r>
              <a:rPr lang="en-US" dirty="0" smtClean="0"/>
              <a:t>Deadlocks (very hard to debug logical program errors)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723</Words>
  <Application>Microsoft Office PowerPoint</Application>
  <PresentationFormat>On-screen Show (4:3)</PresentationFormat>
  <Paragraphs>122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MultiThreading</vt:lpstr>
      <vt:lpstr>Outline</vt:lpstr>
      <vt:lpstr>Why Multithreading?</vt:lpstr>
      <vt:lpstr>Slide 4</vt:lpstr>
      <vt:lpstr>Concurrency &amp; Parallelism</vt:lpstr>
      <vt:lpstr>Threading</vt:lpstr>
      <vt:lpstr>Thread Definition</vt:lpstr>
      <vt:lpstr>Thread</vt:lpstr>
      <vt:lpstr>Advantages/Disadvantages</vt:lpstr>
      <vt:lpstr>Single &amp; Multithreaded Processes</vt:lpstr>
      <vt:lpstr>User and Kernel Threads </vt:lpstr>
      <vt:lpstr>Java Threads</vt:lpstr>
      <vt:lpstr>Class Thread </vt:lpstr>
      <vt:lpstr>Extending the Thread Class </vt:lpstr>
      <vt:lpstr>Extending the Thread Class Example</vt:lpstr>
      <vt:lpstr>Multithreaded Programming</vt:lpstr>
      <vt:lpstr>Sharing Resources </vt:lpstr>
      <vt:lpstr>Locks </vt:lpstr>
      <vt:lpstr>Sharing Resources, cont. </vt:lpstr>
      <vt:lpstr>Sharing Resources, cont.</vt:lpstr>
      <vt:lpstr>Sharing Resources, Example </vt:lpstr>
      <vt:lpstr>Sharing Resources, Example</vt:lpstr>
      <vt:lpstr>Sharing Resources, Example cont. </vt:lpstr>
      <vt:lpstr>Sharing Resources, Example cont. </vt:lpstr>
      <vt:lpstr>Sharing Resources, Example cont. </vt:lpstr>
      <vt:lpstr>The Runnable Interface </vt:lpstr>
      <vt:lpstr>The Runnable Interface, cont .</vt:lpstr>
      <vt:lpstr>The Runnable Interface, cont. </vt:lpstr>
      <vt:lpstr>Java Thread Management </vt:lpstr>
      <vt:lpstr>Synchronized Fields and Constructors </vt:lpstr>
      <vt:lpstr>Issues</vt:lpstr>
      <vt:lpstr>Deadlocks </vt:lpstr>
      <vt:lpstr>Deadlocks, cont. </vt:lpstr>
      <vt:lpstr>Summary</vt:lpstr>
      <vt:lpstr>This Week</vt:lpstr>
      <vt:lpstr>Exercises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137</cp:revision>
  <dcterms:created xsi:type="dcterms:W3CDTF">1601-01-01T00:00:00Z</dcterms:created>
  <dcterms:modified xsi:type="dcterms:W3CDTF">2017-12-04T09:33:09Z</dcterms:modified>
</cp:coreProperties>
</file>