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74" r:id="rId3"/>
    <p:sldId id="292" r:id="rId4"/>
    <p:sldId id="300" r:id="rId5"/>
    <p:sldId id="293" r:id="rId6"/>
    <p:sldId id="294" r:id="rId7"/>
    <p:sldId id="296" r:id="rId8"/>
    <p:sldId id="301" r:id="rId9"/>
    <p:sldId id="297" r:id="rId10"/>
    <p:sldId id="298" r:id="rId11"/>
    <p:sldId id="299" r:id="rId12"/>
    <p:sldId id="302" r:id="rId13"/>
    <p:sldId id="303" r:id="rId14"/>
    <p:sldId id="304" r:id="rId15"/>
    <p:sldId id="305" r:id="rId16"/>
    <p:sldId id="306" r:id="rId17"/>
    <p:sldId id="307" r:id="rId18"/>
    <p:sldId id="272" r:id="rId19"/>
    <p:sldId id="291" r:id="rId20"/>
    <p:sldId id="26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12/5/2017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3149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57721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209800"/>
            <a:ext cx="4267200" cy="114300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5530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95600"/>
            <a:ext cx="57245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2886075"/>
            <a:ext cx="42100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7148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743200"/>
            <a:ext cx="5029200" cy="1143000"/>
          </a:xfrm>
        </p:spPr>
        <p:txBody>
          <a:bodyPr/>
          <a:lstStyle/>
          <a:p>
            <a:r>
              <a:rPr lang="en-US" dirty="0" smtClean="0"/>
              <a:t>State Chart Diagram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203835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Design/Verification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Testing/verification</a:t>
            </a:r>
          </a:p>
          <a:p>
            <a:r>
              <a:rPr lang="en-US" dirty="0" smtClean="0"/>
              <a:t>Compare against original design</a:t>
            </a:r>
          </a:p>
          <a:p>
            <a:r>
              <a:rPr lang="en-US" dirty="0" smtClean="0"/>
              <a:t>User feedback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Example Problem/Solution</a:t>
            </a:r>
          </a:p>
          <a:p>
            <a:r>
              <a:rPr lang="en-GB" altLang="en-US" dirty="0" smtClean="0"/>
              <a:t>Review Questions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Coursework</a:t>
            </a:r>
          </a:p>
          <a:p>
            <a:r>
              <a:rPr lang="en-GB" altLang="en-US" dirty="0" smtClean="0"/>
              <a:t>Reviewing Quiz Questions</a:t>
            </a:r>
          </a:p>
          <a:p>
            <a:r>
              <a:rPr lang="en-GB" altLang="en-US" dirty="0" smtClean="0"/>
              <a:t>Reviewing Associated Chapter</a:t>
            </a:r>
          </a:p>
          <a:p>
            <a:pPr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Bringing together all the concepts</a:t>
            </a:r>
          </a:p>
          <a:p>
            <a:pPr eaLnBrk="1" hangingPunct="1"/>
            <a:r>
              <a:rPr lang="en-US" altLang="en-US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System</a:t>
            </a:r>
          </a:p>
          <a:p>
            <a:r>
              <a:rPr lang="en-US" dirty="0" smtClean="0"/>
              <a:t>Develop Solution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Registration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are we trying to build</a:t>
            </a:r>
            <a:r>
              <a:rPr lang="en-US" dirty="0" smtClean="0"/>
              <a:t>?</a:t>
            </a:r>
          </a:p>
          <a:p>
            <a:r>
              <a:rPr lang="en-US" dirty="0" smtClean="0"/>
              <a:t>Customer’s problem?</a:t>
            </a:r>
          </a:p>
          <a:p>
            <a:r>
              <a:rPr lang="en-US" dirty="0" smtClean="0"/>
              <a:t>Expand upon the vision statement and associated high-level requirements and constraints</a:t>
            </a:r>
          </a:p>
          <a:p>
            <a:r>
              <a:rPr lang="en-US" dirty="0" smtClean="0"/>
              <a:t>Researching/evidencing</a:t>
            </a:r>
          </a:p>
          <a:p>
            <a:pPr lvl="1"/>
            <a:r>
              <a:rPr lang="en-US" dirty="0" smtClean="0"/>
              <a:t>Facts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simplified perspective of the problem</a:t>
            </a:r>
          </a:p>
          <a:p>
            <a:r>
              <a:rPr lang="en-US" dirty="0" smtClean="0"/>
              <a:t>Levels to manage the complexity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Engineering Steps</a:t>
            </a:r>
          </a:p>
          <a:p>
            <a:r>
              <a:rPr lang="en-US" dirty="0" smtClean="0"/>
              <a:t>Realization of a Successful System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Elements and Sub-Systems</a:t>
            </a:r>
          </a:p>
          <a:p>
            <a:r>
              <a:rPr lang="en-US" dirty="0" smtClean="0"/>
              <a:t>Allocation and Interconnection </a:t>
            </a:r>
          </a:p>
          <a:p>
            <a:pPr lvl="1"/>
            <a:r>
              <a:rPr lang="en-US" dirty="0" smtClean="0"/>
              <a:t>Meet the System Requirements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53340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Vision Statement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Provide </a:t>
            </a:r>
            <a:r>
              <a:rPr lang="en-US" sz="2000" dirty="0" smtClean="0">
                <a:solidFill>
                  <a:schemeClr val="bg2"/>
                </a:solidFill>
              </a:rPr>
              <a:t>an effective and affordable </a:t>
            </a:r>
            <a:r>
              <a:rPr lang="en-US" sz="2000" dirty="0" smtClean="0">
                <a:solidFill>
                  <a:schemeClr val="bg2"/>
                </a:solidFill>
              </a:rPr>
              <a:t>course registration </a:t>
            </a:r>
            <a:r>
              <a:rPr lang="en-US" sz="2000" dirty="0" smtClean="0">
                <a:solidFill>
                  <a:schemeClr val="bg2"/>
                </a:solidFill>
              </a:rPr>
              <a:t>service for students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Functional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Provide course registration </a:t>
            </a:r>
            <a:r>
              <a:rPr lang="en-US" sz="2000" dirty="0" smtClean="0">
                <a:solidFill>
                  <a:schemeClr val="bg2"/>
                </a:solidFill>
              </a:rPr>
              <a:t>service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Operate </a:t>
            </a:r>
            <a:r>
              <a:rPr lang="en-US" sz="2000" dirty="0" smtClean="0">
                <a:solidFill>
                  <a:schemeClr val="bg2"/>
                </a:solidFill>
              </a:rPr>
              <a:t>the </a:t>
            </a:r>
            <a:r>
              <a:rPr lang="en-US" sz="2000" dirty="0" smtClean="0">
                <a:solidFill>
                  <a:schemeClr val="bg2"/>
                </a:solidFill>
              </a:rPr>
              <a:t>course registration service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Maintain </a:t>
            </a:r>
            <a:r>
              <a:rPr lang="en-US" sz="2000" dirty="0" smtClean="0">
                <a:solidFill>
                  <a:schemeClr val="bg2"/>
                </a:solidFill>
              </a:rPr>
              <a:t>the </a:t>
            </a:r>
            <a:r>
              <a:rPr lang="en-US" sz="2000" dirty="0" smtClean="0">
                <a:solidFill>
                  <a:schemeClr val="bg2"/>
                </a:solidFill>
              </a:rPr>
              <a:t>course registration </a:t>
            </a:r>
            <a:r>
              <a:rPr lang="en-US" sz="2000" dirty="0" smtClean="0">
                <a:solidFill>
                  <a:schemeClr val="bg2"/>
                </a:solidFill>
              </a:rPr>
              <a:t>service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Nonfunctional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Level </a:t>
            </a:r>
            <a:r>
              <a:rPr lang="en-US" sz="2000" dirty="0" smtClean="0">
                <a:solidFill>
                  <a:schemeClr val="bg2"/>
                </a:solidFill>
              </a:rPr>
              <a:t>of reliability to ensure adequate </a:t>
            </a:r>
            <a:r>
              <a:rPr lang="en-US" sz="2000" dirty="0" smtClean="0">
                <a:solidFill>
                  <a:schemeClr val="bg2"/>
                </a:solidFill>
              </a:rPr>
              <a:t>service </a:t>
            </a:r>
            <a:r>
              <a:rPr lang="en-US" sz="2000" dirty="0" smtClean="0">
                <a:solidFill>
                  <a:schemeClr val="bg2"/>
                </a:solidFill>
              </a:rPr>
              <a:t>guarantees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Sufficient </a:t>
            </a:r>
            <a:r>
              <a:rPr lang="en-US" sz="2000" dirty="0" smtClean="0">
                <a:solidFill>
                  <a:schemeClr val="bg2"/>
                </a:solidFill>
              </a:rPr>
              <a:t>accuracy to support current and future user needs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Constraints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Compatibility </a:t>
            </a:r>
            <a:r>
              <a:rPr lang="en-US" sz="2000" dirty="0" smtClean="0">
                <a:solidFill>
                  <a:schemeClr val="bg2"/>
                </a:solidFill>
              </a:rPr>
              <a:t>with other systems/standards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Maximal </a:t>
            </a:r>
            <a:r>
              <a:rPr lang="en-US" sz="2000" dirty="0" smtClean="0">
                <a:solidFill>
                  <a:schemeClr val="bg2"/>
                </a:solidFill>
              </a:rPr>
              <a:t>use of commercial-off-the-shelf (COTS) hardware and software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Basic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181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Step 1</a:t>
            </a:r>
          </a:p>
          <a:p>
            <a:pPr>
              <a:buNone/>
            </a:pPr>
            <a:r>
              <a:rPr lang="en-US" dirty="0" smtClean="0"/>
              <a:t>• Get the student registration number and his date of birth.</a:t>
            </a:r>
          </a:p>
          <a:p>
            <a:pPr>
              <a:buNone/>
            </a:pPr>
            <a:r>
              <a:rPr lang="en-US" dirty="0" smtClean="0"/>
              <a:t>• The registration number should be verified with the existing database of valid registration numbers.</a:t>
            </a:r>
          </a:p>
          <a:p>
            <a:pPr>
              <a:buNone/>
            </a:pPr>
            <a:r>
              <a:rPr lang="en-US" dirty="0" smtClean="0"/>
              <a:t>Step 2</a:t>
            </a:r>
          </a:p>
          <a:p>
            <a:pPr>
              <a:buNone/>
            </a:pPr>
            <a:r>
              <a:rPr lang="en-US" dirty="0" smtClean="0"/>
              <a:t>• Get the cutoff.</a:t>
            </a:r>
          </a:p>
          <a:p>
            <a:pPr>
              <a:buNone/>
            </a:pPr>
            <a:r>
              <a:rPr lang="en-US" dirty="0" smtClean="0"/>
              <a:t>• Compare the cutoffs and record the cutoff along with the student’s registration time.</a:t>
            </a:r>
          </a:p>
          <a:p>
            <a:pPr>
              <a:buNone/>
            </a:pPr>
            <a:r>
              <a:rPr lang="en-US" dirty="0" smtClean="0"/>
              <a:t>Step 3</a:t>
            </a:r>
          </a:p>
          <a:p>
            <a:pPr>
              <a:buNone/>
            </a:pPr>
            <a:r>
              <a:rPr lang="en-US" dirty="0" smtClean="0"/>
              <a:t>• Display the colleges, whose required cutoff is less than or equal to the student’s total cutoff mark.</a:t>
            </a:r>
          </a:p>
          <a:p>
            <a:pPr>
              <a:buNone/>
            </a:pPr>
            <a:r>
              <a:rPr lang="en-US" dirty="0" smtClean="0"/>
              <a:t>• The student must choose his preferred college.</a:t>
            </a:r>
          </a:p>
          <a:p>
            <a:pPr>
              <a:buNone/>
            </a:pPr>
            <a:r>
              <a:rPr lang="en-US" dirty="0" smtClean="0"/>
              <a:t>• Display the available courses in the selected college.</a:t>
            </a:r>
          </a:p>
          <a:p>
            <a:pPr>
              <a:buNone/>
            </a:pPr>
            <a:r>
              <a:rPr lang="en-US" dirty="0" smtClean="0"/>
              <a:t>• The student must now choose his preferred course.</a:t>
            </a:r>
          </a:p>
          <a:p>
            <a:pPr>
              <a:buNone/>
            </a:pPr>
            <a:r>
              <a:rPr lang="en-US" dirty="0" smtClean="0"/>
              <a:t>Step 4</a:t>
            </a:r>
          </a:p>
          <a:p>
            <a:pPr>
              <a:buNone/>
            </a:pPr>
            <a:r>
              <a:rPr lang="en-US" dirty="0" smtClean="0"/>
              <a:t>• The student must finally be informed that he has been registered successfully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43200"/>
            <a:ext cx="5105400" cy="11430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"/>
            <a:ext cx="280035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304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Examples</vt:lpstr>
      <vt:lpstr>Outline</vt:lpstr>
      <vt:lpstr>Example</vt:lpstr>
      <vt:lpstr>Course Registration System</vt:lpstr>
      <vt:lpstr>Simplification</vt:lpstr>
      <vt:lpstr>Ground-Work</vt:lpstr>
      <vt:lpstr>Slide 7</vt:lpstr>
      <vt:lpstr>Basic Mechanics</vt:lpstr>
      <vt:lpstr>Activity Diagram</vt:lpstr>
      <vt:lpstr>Collaboration Diagram</vt:lpstr>
      <vt:lpstr>Sequence Diagram</vt:lpstr>
      <vt:lpstr>Use Case Diagram</vt:lpstr>
      <vt:lpstr>Class Diagram</vt:lpstr>
      <vt:lpstr>Deployment Diagram</vt:lpstr>
      <vt:lpstr>Component Diagram</vt:lpstr>
      <vt:lpstr>State Chart Diagram</vt:lpstr>
      <vt:lpstr>Design/Verification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131</cp:revision>
  <dcterms:created xsi:type="dcterms:W3CDTF">1601-01-01T00:00:00Z</dcterms:created>
  <dcterms:modified xsi:type="dcterms:W3CDTF">2017-12-05T07:49:08Z</dcterms:modified>
</cp:coreProperties>
</file>