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4" r:id="rId10"/>
    <p:sldId id="315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13" r:id="rId53"/>
    <p:sldId id="300" r:id="rId54"/>
    <p:sldId id="312" r:id="rId55"/>
    <p:sldId id="316" r:id="rId56"/>
    <p:sldId id="303" r:id="rId57"/>
    <p:sldId id="304" r:id="rId58"/>
    <p:sldId id="302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9FF7193-7E1C-4E82-A378-8498A28F4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909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935F38-19D1-434D-9403-9D553E99B525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0345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EA200-2BFE-4B7A-8C11-BB37EAAEDCD1}" type="slidenum">
              <a:rPr lang="en-US" altLang="en-US" sz="1300"/>
              <a:pPr/>
              <a:t>18</a:t>
            </a:fld>
            <a:endParaRPr lang="en-US" altLang="en-US" sz="1300" dirty="0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3072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60F325-D0D9-445F-9DE9-4F8B6C562B2E}" type="slidenum">
              <a:rPr lang="en-US" altLang="en-US" sz="1300"/>
              <a:pPr/>
              <a:t>19</a:t>
            </a:fld>
            <a:endParaRPr lang="en-US" altLang="en-US" sz="1300" dirty="0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988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7D892C-5F62-4EF8-9D98-912BB201ED3F}" type="slidenum">
              <a:rPr lang="en-US" altLang="en-US" sz="1300"/>
              <a:pPr/>
              <a:t>20</a:t>
            </a:fld>
            <a:endParaRPr lang="en-US" altLang="en-US" sz="1300" dirty="0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0488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CA911C-F1DA-4E3E-BDE2-9932D5A9D34E}" type="slidenum">
              <a:rPr lang="en-US" altLang="en-US" sz="1300"/>
              <a:pPr/>
              <a:t>21</a:t>
            </a:fld>
            <a:endParaRPr lang="en-US" altLang="en-US" sz="1300" dirty="0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3814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22491B-7BD2-4BF8-A941-2561A833146C}" type="slidenum">
              <a:rPr lang="en-US" altLang="en-US" sz="1300"/>
              <a:pPr/>
              <a:t>22</a:t>
            </a:fld>
            <a:endParaRPr lang="en-US" altLang="en-US" sz="1300" dirty="0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0116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C0BC3D-9388-4795-88CB-80D76B6C90BE}" type="slidenum">
              <a:rPr lang="en-US" altLang="en-US" sz="1300"/>
              <a:pPr/>
              <a:t>23</a:t>
            </a:fld>
            <a:endParaRPr lang="en-US" altLang="en-US" sz="1300" dirty="0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41990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BFA1F-EEDA-4389-9B6B-BFA51F5676E8}" type="slidenum">
              <a:rPr lang="en-US" altLang="en-US" sz="1300"/>
              <a:pPr/>
              <a:t>24</a:t>
            </a:fld>
            <a:endParaRPr lang="en-US" altLang="en-US" sz="1300" dirty="0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2288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97FFC-573E-43AD-8854-C41D228265B4}" type="slidenum">
              <a:rPr lang="en-US" altLang="en-US" sz="1300"/>
              <a:pPr/>
              <a:t>25</a:t>
            </a:fld>
            <a:endParaRPr lang="en-US" altLang="en-US" sz="1300" dirty="0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9323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57E987-14EF-41A3-8966-3BF8CDB106FD}" type="slidenum">
              <a:rPr lang="en-US" altLang="en-US" sz="1300"/>
              <a:pPr/>
              <a:t>26</a:t>
            </a:fld>
            <a:endParaRPr lang="en-US" altLang="en-US" sz="1300" dirty="0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3889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F4D0D-696C-401B-BBDE-0F08D12B138F}" type="slidenum">
              <a:rPr lang="en-US" altLang="en-US" sz="1300"/>
              <a:pPr/>
              <a:t>27</a:t>
            </a:fld>
            <a:endParaRPr lang="en-US" altLang="en-US" sz="1300" dirty="0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6129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C40F1-FC9A-45D2-AC1B-1C3140775874}" type="slidenum">
              <a:rPr lang="en-US" altLang="en-US" sz="1300"/>
              <a:pPr/>
              <a:t>2</a:t>
            </a:fld>
            <a:endParaRPr lang="en-US" altLang="en-US" sz="1300" dirty="0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7217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300"/>
              <a:pPr/>
              <a:t>28</a:t>
            </a:fld>
            <a:endParaRPr lang="en-US" altLang="en-US" sz="13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832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57860B-BB50-42D5-8DA4-21A6574A96CF}" type="slidenum">
              <a:rPr lang="en-US" altLang="en-US" sz="1300"/>
              <a:pPr/>
              <a:t>29</a:t>
            </a:fld>
            <a:endParaRPr lang="en-US" altLang="en-US" sz="1300" dirty="0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66286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DF47A0-4DD2-44C2-AFC2-9243387675DB}" type="slidenum">
              <a:rPr lang="en-US" altLang="en-US" sz="1300"/>
              <a:pPr/>
              <a:t>30</a:t>
            </a:fld>
            <a:endParaRPr lang="en-US" altLang="en-US" sz="1300" dirty="0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2061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D071F0-1EEE-49A1-8571-71889E545925}" type="slidenum">
              <a:rPr lang="en-US" altLang="en-US" sz="1300"/>
              <a:pPr/>
              <a:t>31</a:t>
            </a:fld>
            <a:endParaRPr lang="en-US" altLang="en-US" sz="1300" dirty="0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78037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7AB116-2011-4AE7-9963-A1F26CFD54D6}" type="slidenum">
              <a:rPr lang="en-US" altLang="en-US" sz="1300"/>
              <a:pPr/>
              <a:t>32</a:t>
            </a:fld>
            <a:endParaRPr lang="en-US" altLang="en-US" sz="1300" dirty="0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9095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C9BD0-5123-4911-96B7-B3D01868B955}" type="slidenum">
              <a:rPr lang="en-US" altLang="en-US" sz="1300"/>
              <a:pPr/>
              <a:t>33</a:t>
            </a:fld>
            <a:endParaRPr lang="en-US" altLang="en-US" sz="1300" dirty="0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2419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CC9D8-826F-4E55-A70E-D7FEE7D902B6}" type="slidenum">
              <a:rPr lang="en-US" altLang="en-US" sz="1300"/>
              <a:pPr/>
              <a:t>34</a:t>
            </a:fld>
            <a:endParaRPr lang="en-US" altLang="en-US" sz="1300" dirty="0"/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126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E8907D-199B-41AE-AE87-7CC40EB3759D}" type="slidenum">
              <a:rPr lang="en-US" altLang="en-US" sz="1300"/>
              <a:pPr/>
              <a:t>35</a:t>
            </a:fld>
            <a:endParaRPr lang="en-US" altLang="en-US" sz="1300" dirty="0"/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4725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B0CD5-C7FB-4A06-A387-B9E6C6AF6109}" type="slidenum">
              <a:rPr lang="en-US" altLang="en-US" sz="1300"/>
              <a:pPr/>
              <a:t>36</a:t>
            </a:fld>
            <a:endParaRPr lang="en-US" altLang="en-US" sz="1300" dirty="0"/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8924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8A0877-53C4-4A79-A934-CAC252EDE3BE}" type="slidenum">
              <a:rPr lang="en-US" altLang="en-US" sz="1300"/>
              <a:pPr/>
              <a:t>37</a:t>
            </a:fld>
            <a:endParaRPr lang="en-US" altLang="en-US" sz="1300" dirty="0"/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07794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EDD27-1406-4111-806D-422C407D4C60}" type="slidenum">
              <a:rPr lang="en-US" altLang="en-US" sz="1300"/>
              <a:pPr/>
              <a:t>11</a:t>
            </a:fld>
            <a:endParaRPr lang="en-US" altLang="en-US" sz="1300" dirty="0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63458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B6AA4-58E3-492F-90F7-45ACBF00161C}" type="slidenum">
              <a:rPr lang="en-US" altLang="en-US" sz="1300"/>
              <a:pPr/>
              <a:t>38</a:t>
            </a:fld>
            <a:endParaRPr lang="en-US" altLang="en-US" sz="1300" dirty="0"/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72695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2617FA-EF96-4B9A-AF3A-B1D1C8EB1AE8}" type="slidenum">
              <a:rPr lang="en-US" altLang="en-US" sz="1300"/>
              <a:pPr/>
              <a:t>39</a:t>
            </a:fld>
            <a:endParaRPr lang="en-US" altLang="en-US" sz="1300" dirty="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02593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59D454-6BC3-4903-B694-70EEEC94FA68}" type="slidenum">
              <a:rPr lang="en-US" altLang="en-US" sz="1300"/>
              <a:pPr/>
              <a:t>40</a:t>
            </a:fld>
            <a:endParaRPr lang="en-US" altLang="en-US" sz="1300" dirty="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7130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C6928-DEFF-4031-B397-F05B14FE2516}" type="slidenum">
              <a:rPr lang="en-US" altLang="en-US" sz="1300"/>
              <a:pPr/>
              <a:t>41</a:t>
            </a:fld>
            <a:endParaRPr lang="en-US" altLang="en-US" sz="1300" dirty="0"/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15846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DAC54-DC0E-47CF-9DDD-D036AE7F6BF1}" type="slidenum">
              <a:rPr lang="en-US" altLang="en-US" sz="1300"/>
              <a:pPr/>
              <a:t>42</a:t>
            </a:fld>
            <a:endParaRPr lang="en-US" altLang="en-US" sz="1300" dirty="0"/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54680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B092A4-380E-4275-9CF4-107795DD32DC}" type="slidenum">
              <a:rPr lang="en-US" altLang="en-US" sz="1300"/>
              <a:pPr/>
              <a:t>43</a:t>
            </a:fld>
            <a:endParaRPr lang="en-US" altLang="en-US" sz="1300" dirty="0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76141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03C2E6-F710-405A-BD35-2965017E17E5}" type="slidenum">
              <a:rPr lang="en-US" altLang="en-US" sz="1300"/>
              <a:pPr/>
              <a:t>44</a:t>
            </a:fld>
            <a:endParaRPr lang="en-US" altLang="en-US" sz="1300" dirty="0"/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05268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EEA542-98AE-44DE-9D35-A0673EC5E7F0}" type="slidenum">
              <a:rPr lang="en-US" altLang="en-US" sz="1300"/>
              <a:pPr/>
              <a:t>45</a:t>
            </a:fld>
            <a:endParaRPr lang="en-US" altLang="en-US" sz="1300" dirty="0"/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27644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DEE592-7297-4493-A657-5E9010514FE7}" type="slidenum">
              <a:rPr lang="en-US" altLang="en-US" sz="1300"/>
              <a:pPr/>
              <a:t>46</a:t>
            </a:fld>
            <a:endParaRPr lang="en-US" altLang="en-US" sz="1300" dirty="0"/>
          </a:p>
        </p:txBody>
      </p:sp>
      <p:sp>
        <p:nvSpPr>
          <p:cNvPr id="952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00512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2A7CD-08E4-49BA-9EE6-4FE8D105DD5A}" type="slidenum">
              <a:rPr lang="en-US" altLang="en-US" sz="1300"/>
              <a:pPr/>
              <a:t>47</a:t>
            </a:fld>
            <a:endParaRPr lang="en-US" altLang="en-US" sz="1300" dirty="0"/>
          </a:p>
        </p:txBody>
      </p:sp>
      <p:sp>
        <p:nvSpPr>
          <p:cNvPr id="962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2238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9156A-F1E3-4E0A-9608-929832BCCDB1}" type="slidenum">
              <a:rPr lang="en-US" altLang="en-US" sz="1300"/>
              <a:pPr/>
              <a:t>12</a:t>
            </a:fld>
            <a:endParaRPr lang="en-US" altLang="en-US" sz="1300" dirty="0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04392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497CE4-74E1-4E6D-A00C-A9378447729A}" type="slidenum">
              <a:rPr lang="en-US" altLang="en-US" sz="1300"/>
              <a:pPr/>
              <a:t>48</a:t>
            </a:fld>
            <a:endParaRPr lang="en-US" altLang="en-US" sz="1300" dirty="0"/>
          </a:p>
        </p:txBody>
      </p:sp>
      <p:sp>
        <p:nvSpPr>
          <p:cNvPr id="972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77311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4169B-6C23-4D3C-8599-2DA8BDADAAF5}" type="slidenum">
              <a:rPr lang="en-US" altLang="en-US" sz="1300"/>
              <a:pPr/>
              <a:t>49</a:t>
            </a:fld>
            <a:endParaRPr lang="en-US" altLang="en-US" sz="1300" dirty="0"/>
          </a:p>
        </p:txBody>
      </p:sp>
      <p:sp>
        <p:nvSpPr>
          <p:cNvPr id="983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6215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A2A540-460F-42EE-B327-9E7196FF8CC6}" type="slidenum">
              <a:rPr lang="en-US" altLang="en-US" sz="1300"/>
              <a:pPr/>
              <a:t>50</a:t>
            </a:fld>
            <a:endParaRPr lang="en-US" altLang="en-US" sz="1300" dirty="0"/>
          </a:p>
        </p:txBody>
      </p:sp>
      <p:sp>
        <p:nvSpPr>
          <p:cNvPr id="993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16768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DB8AF0-7678-4A1D-BE51-3BEC69B1626E}" type="slidenum">
              <a:rPr lang="en-US" altLang="en-US" sz="1300"/>
              <a:pPr/>
              <a:t>51</a:t>
            </a:fld>
            <a:endParaRPr lang="en-US" altLang="en-US" sz="1300" dirty="0"/>
          </a:p>
        </p:txBody>
      </p:sp>
      <p:sp>
        <p:nvSpPr>
          <p:cNvPr id="1003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00228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C20A1C-2B5E-413E-90E3-6032990EA636}" type="slidenum">
              <a:rPr lang="en-US" altLang="en-US" sz="1300"/>
              <a:pPr/>
              <a:t>53</a:t>
            </a:fld>
            <a:endParaRPr lang="en-US" altLang="en-US" sz="1300" dirty="0"/>
          </a:p>
        </p:txBody>
      </p:sp>
      <p:sp>
        <p:nvSpPr>
          <p:cNvPr id="1024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07838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AA105-A136-41EE-AA06-56C752BA0C61}" type="slidenum">
              <a:rPr lang="en-US" altLang="en-US" sz="1300"/>
              <a:pPr/>
              <a:t>58</a:t>
            </a:fld>
            <a:endParaRPr lang="en-US" altLang="en-US" sz="1300" dirty="0"/>
          </a:p>
        </p:txBody>
      </p:sp>
      <p:sp>
        <p:nvSpPr>
          <p:cNvPr id="1044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4423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BFF8A-1EDD-41B7-AAD3-F7C4ED2C2333}" type="slidenum">
              <a:rPr lang="en-US" altLang="en-US" sz="1300"/>
              <a:pPr/>
              <a:t>13</a:t>
            </a:fld>
            <a:endParaRPr lang="en-US" altLang="en-US" sz="1300" dirty="0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153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3E01E-C01D-48A0-8C48-5C1455737DBB}" type="slidenum">
              <a:rPr lang="en-US" altLang="en-US" sz="1300"/>
              <a:pPr/>
              <a:t>14</a:t>
            </a:fld>
            <a:endParaRPr lang="en-US" altLang="en-US" sz="1300" dirty="0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268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AAFB8-EC4D-4F5A-876C-6395C6B4889E}" type="slidenum">
              <a:rPr lang="en-US" altLang="en-US" sz="1300"/>
              <a:pPr/>
              <a:t>15</a:t>
            </a:fld>
            <a:endParaRPr lang="en-US" altLang="en-US" sz="1300" dirty="0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015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D3DF6-6E25-4F56-A28C-7848C1AAFE6A}" type="slidenum">
              <a:rPr lang="en-US" altLang="en-US" sz="1300"/>
              <a:pPr/>
              <a:t>16</a:t>
            </a:fld>
            <a:endParaRPr lang="en-US" altLang="en-US" sz="1300" dirty="0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3283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136D4D-ADF0-4CD0-8C71-B9F61B44F411}" type="slidenum">
              <a:rPr lang="en-US" altLang="en-US" sz="1300"/>
              <a:pPr/>
              <a:t>17</a:t>
            </a:fld>
            <a:endParaRPr lang="en-US" altLang="en-US" sz="1300" dirty="0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35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923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AB40209-BD0B-4924-BCDE-B0010F4AA1C0}" type="datetime1">
              <a:rPr lang="en-US" altLang="en-US"/>
              <a:pPr>
                <a:defRPr/>
              </a:pPr>
              <a:t>11/9/2017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BF21388-82A4-4B92-A061-2560D865A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7456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031E43-56F4-420B-9CB9-547DA2F57B37}" type="datetime1">
              <a:rPr lang="en-US" altLang="en-US"/>
              <a:pPr>
                <a:defRPr/>
              </a:pPr>
              <a:t>11/9/2017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D35821D-73C6-40B3-BA2F-46AA252B2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392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10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110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2898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36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F10579-908F-4846-A9F3-6416428A7152}" type="datetime1">
              <a:rPr lang="en-US" altLang="en-US"/>
              <a:pPr>
                <a:defRPr/>
              </a:pPr>
              <a:t>11/9/2017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58E6CE9-1657-442F-933B-3D0FD0BEA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736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A66680C-9C03-47A3-9012-8938BCE57225}" type="datetime1">
              <a:rPr lang="en-US" altLang="en-US"/>
              <a:pPr>
                <a:defRPr/>
              </a:pPr>
              <a:t>11/9/2017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0C8BE3A-3C8F-4D58-A637-CE986A25D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88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023C5-22E8-4061-ACAA-C05FBB974790}" type="datetime1">
              <a:rPr lang="en-US" altLang="en-US"/>
              <a:pPr>
                <a:defRPr/>
              </a:pPr>
              <a:t>11/9/2017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1FDEB85-497B-40C4-A0A6-E98D49E16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24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B0E30BB-C101-4E24-B2FB-86D28EA0907E}" type="datetime1">
              <a:rPr lang="en-US" altLang="en-US"/>
              <a:pPr>
                <a:defRPr/>
              </a:pPr>
              <a:t>11/9/2017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63E9952-D4D8-4EAC-9734-A8F3578C9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831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CSS Div Layouts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0159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8855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Table vs Div Layouts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supported by all browsers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bind style to content; hard to maintain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Pros: easy to maintain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Cons: not supported by all browsers</a:t>
            </a:r>
          </a:p>
          <a:p>
            <a:pPr>
              <a:lnSpc>
                <a:spcPct val="90000"/>
              </a:lnSpc>
              <a:spcBef>
                <a:spcPts val="650"/>
              </a:spcBef>
              <a:buSzPct val="123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26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Commonly recommend 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 </a:t>
            </a:r>
            <a:r>
              <a:rPr lang="en-US" altLang="en-US" sz="26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div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reasons: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CSS is to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separate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structure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 </a:t>
            </a: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content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Wingdings 3" panose="05040102010807070707" pitchFamily="18" charset="2"/>
              <a:buChar char=""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Supporting most common/popular browsers are enough. May be it’s time for some people to upgrade their browsers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What is Div Tag?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CSS Division (div) is a container element and it is used to group related items together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When ever there is a situation that you need to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collect various objects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into a larger container for scripting or styling purposes,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div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is the best solution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use of 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&lt;div&gt;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tag is straightforward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Syntax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566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CSS Division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CSS divisions </a:t>
            </a: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to provide greater flexibility and mark out regions of the page.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You can use divs by referencing the selector in the opening tag using ID and CLASS 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e,g.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id="myContainer" </a:t>
            </a: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</a:rPr>
              <a:t>class="myContainer"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in an HTML document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8077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&lt;style type="text/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#box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width: 420px;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style:solid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color:red</a:t>
            </a: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dirty="0">
                <a:solidFill>
                  <a:srgbClr val="FF0000"/>
                </a:solidFill>
                <a:latin typeface="Arial" panose="020B0604020202020204" pitchFamily="34" charset="0"/>
              </a:rPr>
              <a:t>&lt;div id="box"&gt;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&lt;h1&gt;Box Model&lt;/h1&gt;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The Box model determines how elements are positioned within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browser window. With the Box Model, a developer can control the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dimensions, margins, padding, and borders of an HTML element.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	&lt;/p&gt;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500" b="1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6083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105400" y="2667000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The div element grouping a generic block of content that should be treated as a logical unit for scripting or styling purposes. A div can contain a number of other divs ( child div ) like HTML Tables. This is called Nesting Div 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70740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17538" y="190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Nesting Div in an HTML page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52463" y="1371600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&lt;head&gt;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&lt;style type="text/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css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"&gt;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.parent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width: 200px;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height:120;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border-width: 2px;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style:solid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border-</a:t>
            </a:r>
            <a:r>
              <a:rPr lang="en-GB" altLang="en-U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color:red</a:t>
            </a: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padding:10px;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.child {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overflow : hidden;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	background: #CCC;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	&lt;/style&gt;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class="parent"&gt;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&lt;h1&gt; Nesting Div&lt;/h1&gt;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	&lt;h2&gt;Child Div 1&lt;/h2&gt;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&lt;div class="child"&gt;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	&lt;h2&gt;Child Div 2&lt;/h2&gt;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&lt;/div&gt;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&lt;/body&gt;</a:t>
            </a:r>
          </a:p>
          <a:p>
            <a:pPr>
              <a:lnSpc>
                <a:spcPct val="80000"/>
              </a:lnSpc>
              <a:spcBef>
                <a:spcPts val="350"/>
              </a:spcBef>
            </a:pPr>
            <a:r>
              <a:rPr lang="en-GB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&lt;/html&gt;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886200"/>
            <a:ext cx="258603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07113" y="3386138"/>
            <a:ext cx="1028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Careful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Div elements very carefully and use only when it is necessary for logical structure or styling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Excessive use of Div tags can make a page difficult to manage/debug/extend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Div Layouts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Div tag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allows you control over the appearance of your website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Commonly used for website layouts</a:t>
            </a:r>
          </a:p>
          <a:p>
            <a:pPr lvl="1">
              <a:spcBef>
                <a:spcPts val="800"/>
              </a:spcBef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(instead of tables)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Why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use Div Layout instead of Tables?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do we use the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How to create layouts using the CSS Div Tag?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Examples of Common 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Layouts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Variable width content: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left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 - right menu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Centered (fixed width content):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columns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columns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columns (fluid/variable width)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other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8818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Columns - Left Menu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 50px 50px 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09800"/>
            <a:ext cx="3879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13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 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#Wrapper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float:right;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width:500px;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#666;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#Footer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clear: both;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51013"/>
            <a:ext cx="67468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19138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Two Columns - Right Menu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#Header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margin:50px 0px 10px 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padding:17px 0px 0px 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200px 50px 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#Menu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top:100px;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width:150px;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3115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3482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Flanking Menu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.content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position:relative;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width:auto;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#navAlpha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#navBeta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position:absolute;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Z-Index (or Stack Level)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760538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750"/>
              </a:spcBef>
              <a:buClr>
                <a:srgbClr val="FF0000"/>
              </a:buClr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z-index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en-US" sz="3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 | &lt;integer&gt; | inherit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Z-axis positions are particularly relevant when boxes overlap visually.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 to their horizontal and vertical positions, boxes lie along a "z-axis" and are formatted one on top of the other.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higher z-index stacked on top of the boxes with lower z-index.</a:t>
            </a:r>
          </a:p>
          <a:p>
            <a:pPr lvl="1"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US" altLang="en-US"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Boxes with the z-index are stacked back-to-front according to document tree order.</a:t>
            </a:r>
          </a:p>
          <a:p>
            <a:pPr>
              <a:spcBef>
                <a:spcPts val="650"/>
              </a:spcBef>
              <a:buSzPct val="123000"/>
              <a:buFont typeface="Arial" panose="020B0604020202020204" pitchFamily="34" charset="0"/>
              <a:buNone/>
            </a:pP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HTML to display the following table: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 Minutes)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124200"/>
            <a:ext cx="33538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8663"/>
            <a:ext cx="6015038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Centered Fixed Width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411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body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padding:0px;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font:12px verdana, arial, helvetica, sans-serif;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#frame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width:750px;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margin-right:auto;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margin-left:auto;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margin-top:10px;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border:1px dashed #999;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648200" y="1676400"/>
            <a:ext cx="426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width:400px;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green;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float:left;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width:175px;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red;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#bottomcontent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background-color:#eee;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text-align:center;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85800" y="2492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752600"/>
            <a:ext cx="673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Four Columns</a:t>
            </a:r>
            <a:b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Variable Width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#topcontent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background-color: yellow;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#leftcontent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#centerleft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left:22%;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648200" y="1828800"/>
            <a:ext cx="381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#centerright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left:51%;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width:28%;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#rightcontent {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position: absolute;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left:80%;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width:19%;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top:50px;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	background:#fff;</a:t>
            </a:r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HTML table styling with CSS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table properties offer better control of the presentational aspects of the Table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9925"/>
            <a:ext cx="4133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182563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3675"/>
            <a:ext cx="7772400" cy="4632325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Font typeface="Times New Roman" panose="02020603050405020304" pitchFamily="18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Output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9325"/>
            <a:ext cx="45434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4297363"/>
            <a:ext cx="426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11300" y="2889250"/>
          <a:ext cx="6119813" cy="1077913"/>
        </p:xfrm>
        <a:graphic>
          <a:graphicData uri="http://schemas.openxmlformats.org/presentationml/2006/ole">
            <p:oleObj spid="_x0000_s1031" r:id="rId7" imgW="6115320" imgH="1076760" progId="opendocument.WriterDocument.1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Table width and height in CSS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width and height, use CSS width, height properties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For example, table width as 30% and height of the td set to 40px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206875"/>
            <a:ext cx="6762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639763"/>
            <a:ext cx="25368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703263"/>
            <a:ext cx="2514600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Table column width in CSS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Specify column width in CSS, use the width property to td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721100"/>
            <a:ext cx="72961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Row height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Set Row Height through CSS line-height property it set to each tr.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292475"/>
            <a:ext cx="504190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81200"/>
            <a:ext cx="2286000" cy="421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border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Table border in CSS, use the CSS border property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62325"/>
            <a:ext cx="70040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90638"/>
            <a:ext cx="29622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9525"/>
            <a:ext cx="2351088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Collapse Table borders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418013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CSS Collapse property takes two values, separate and collapse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separate</a:t>
            </a:r>
            <a:r>
              <a:rPr lang="en-US" altLang="en-US" sz="2800" smtClean="0"/>
              <a:t> : The separate value forced all cells have their own independent borders and allow spaces between those cells.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u="sng" smtClean="0"/>
              <a:t>collapse</a:t>
            </a:r>
            <a:r>
              <a:rPr lang="en-US" altLang="en-US" sz="2800" smtClean="0"/>
              <a:t> : This value collapse all spaces between table borders and cells, so you can see as a single line border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838"/>
            <a:ext cx="7297738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Text Align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Align text horizontally and vertically in CSS.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Horizontal:  text-align property </a:t>
            </a:r>
          </a:p>
          <a:p>
            <a:pPr marL="741363" lvl="1" indent="-284163">
              <a:buFont typeface="Wingdings 3" panose="05040102010807070707" pitchFamily="18" charset="2"/>
              <a:buChar char="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Vertically:    vertical-align property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4297363"/>
            <a:ext cx="76866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Padding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CellPadding is used to control the space between the contents of a Cell and the Cell borders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657600"/>
            <a:ext cx="5295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Cell Spacing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1463675"/>
            <a:ext cx="7772400" cy="41148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Cellspacing attribute places space around each cell in the table. To specify cell Spacing in CSS, use the CSS border-spacing property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3657600"/>
            <a:ext cx="59880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5075"/>
            <a:ext cx="28352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233488"/>
            <a:ext cx="22510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Table background Image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47888"/>
            <a:ext cx="545147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Shadow on a Table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011363"/>
            <a:ext cx="5305425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What will the output be for the following HTML/CSS?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407320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CSS Rounded Corners Table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03438"/>
            <a:ext cx="54768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Highlight CSS Table </a:t>
            </a:r>
            <a:br>
              <a:rPr lang="en-US" altLang="en-US" smtClean="0"/>
            </a:br>
            <a:r>
              <a:rPr lang="en-US" altLang="en-US" smtClean="0"/>
              <a:t>Row on Hover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86000"/>
            <a:ext cx="5622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altLang="en-US" dirty="0" smtClean="0"/>
              <a:t>Review Slides</a:t>
            </a:r>
          </a:p>
          <a:p>
            <a:pPr>
              <a:defRPr/>
            </a:pPr>
            <a:r>
              <a:rPr lang="en-GB" altLang="en-US" dirty="0" smtClean="0"/>
              <a:t>Read Associated Chapters</a:t>
            </a:r>
          </a:p>
          <a:p>
            <a:pPr>
              <a:defRPr/>
            </a:pPr>
            <a:r>
              <a:rPr lang="en-GB" altLang="en-US" dirty="0"/>
              <a:t>Online Quizzes</a:t>
            </a:r>
          </a:p>
          <a:p>
            <a:pPr lvl="1">
              <a:defRPr/>
            </a:pPr>
            <a:r>
              <a:rPr lang="en-GB" altLang="en-US" dirty="0"/>
              <a:t>Additional quizzes each </a:t>
            </a:r>
            <a:r>
              <a:rPr lang="en-GB" altLang="en-US" dirty="0" smtClean="0"/>
              <a:t>week</a:t>
            </a:r>
          </a:p>
          <a:p>
            <a:pPr>
              <a:defRPr/>
            </a:pPr>
            <a:r>
              <a:rPr lang="en-GB" altLang="en-US" dirty="0" smtClean="0"/>
              <a:t>Do this weeks Tasks</a:t>
            </a:r>
          </a:p>
          <a:p>
            <a:pPr lvl="1">
              <a:defRPr/>
            </a:pPr>
            <a:r>
              <a:rPr lang="en-GB" altLang="en-US" dirty="0" smtClean="0"/>
              <a:t>Implement Style Sheet Examples</a:t>
            </a:r>
          </a:p>
          <a:p>
            <a:pPr>
              <a:defRPr/>
            </a:pPr>
            <a:r>
              <a:rPr lang="en-GB" altLang="en-US" dirty="0"/>
              <a:t>Update </a:t>
            </a:r>
            <a:r>
              <a:rPr lang="en-GB" altLang="en-US" dirty="0" err="1"/>
              <a:t>Github</a:t>
            </a:r>
            <a:r>
              <a:rPr lang="en-GB" altLang="en-US" dirty="0"/>
              <a:t> Website</a:t>
            </a:r>
          </a:p>
          <a:p>
            <a:pPr lvl="1">
              <a:defRPr/>
            </a:pPr>
            <a:r>
              <a:rPr lang="en-GB" altLang="en-US" dirty="0"/>
              <a:t>Regularly make commits/updates</a:t>
            </a:r>
          </a:p>
          <a:p>
            <a:pPr lvl="1">
              <a:defRPr/>
            </a:pPr>
            <a:r>
              <a:rPr lang="en-GB" altLang="en-US" dirty="0"/>
              <a:t>Structure your/folders/sections</a:t>
            </a:r>
          </a:p>
          <a:p>
            <a:pPr lvl="2">
              <a:defRPr/>
            </a:pPr>
            <a:r>
              <a:rPr lang="en-GB" altLang="en-US" dirty="0"/>
              <a:t>Manage/demonstrate different features/techniques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CSS Div Layouts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Tables and CSS Styles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Task:</a:t>
            </a:r>
          </a:p>
          <a:p>
            <a:pPr lvl="1"/>
            <a:r>
              <a:rPr lang="en-US" dirty="0" smtClean="0"/>
              <a:t>Adding ‘Icon’ to your </a:t>
            </a:r>
            <a:r>
              <a:rPr lang="en-US" dirty="0" err="1" smtClean="0"/>
              <a:t>webpages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Challenge</a:t>
            </a:r>
          </a:p>
          <a:p>
            <a:pPr lvl="1"/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76600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86400" y="48006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Create website like this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Rollover Images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bg2"/>
                </a:solidFill>
              </a:rPr>
              <a:t>(select areas/items)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Animations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(water/clouds/rain)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33127"/>
            <a:ext cx="2743200" cy="18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105400"/>
            <a:ext cx="1676400" cy="154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to Solve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943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8120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19600"/>
            <a:ext cx="3648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6248400"/>
            <a:ext cx="8347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E62D33"/>
                </a:solidFill>
              </a:rPr>
              <a:t>Print out/or copy out your answers and bring them with you for next lesson</a:t>
            </a:r>
            <a:endParaRPr lang="en-US" sz="2000" b="1" dirty="0">
              <a:solidFill>
                <a:srgbClr val="E62D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html/</a:t>
            </a:r>
            <a:r>
              <a:rPr lang="en-US" dirty="0" err="1" smtClean="0"/>
              <a:t>css</a:t>
            </a:r>
            <a:r>
              <a:rPr lang="en-US" dirty="0" smtClean="0"/>
              <a:t> to create the following output: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10000"/>
            <a:ext cx="3810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81200"/>
            <a:ext cx="2514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001"/>
          <a:stretch>
            <a:fillRect/>
          </a:stretch>
        </p:blipFill>
        <p:spPr bwMode="auto">
          <a:xfrm>
            <a:off x="1524000" y="1143000"/>
            <a:ext cx="56388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8400"/>
            <a:ext cx="37814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will happen in this case?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make that specific paragraph green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error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blank screen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above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9400"/>
            <a:ext cx="46239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Answer: d)</a:t>
            </a:r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Text will be displayed without style formatting (i.e., ‘Text’) – as the ‘colon :’ is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Write down </a:t>
            </a:r>
            <a:r>
              <a:rPr lang="en-US" dirty="0" smtClean="0"/>
              <a:t>the HTML/CSS code to create an ‘Image’ </a:t>
            </a:r>
            <a:r>
              <a:rPr lang="en-US" altLang="en-US" dirty="0" smtClean="0"/>
              <a:t>Rollover Effect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1924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028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38600" y="4267200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1023</Words>
  <Application>Microsoft Office PowerPoint</Application>
  <PresentationFormat>On-screen Show (4:3)</PresentationFormat>
  <Paragraphs>435</Paragraphs>
  <Slides>58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OpenDocument Text</vt:lpstr>
      <vt:lpstr>Slide 1</vt:lpstr>
      <vt:lpstr>Slide 2</vt:lpstr>
      <vt:lpstr>Activity</vt:lpstr>
      <vt:lpstr>Answer</vt:lpstr>
      <vt:lpstr>Question</vt:lpstr>
      <vt:lpstr>Answer</vt:lpstr>
      <vt:lpstr>Question</vt:lpstr>
      <vt:lpstr>Answer</vt:lpstr>
      <vt:lpstr>Revision Question</vt:lpstr>
      <vt:lpstr>Answer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CSS Table</vt:lpstr>
      <vt:lpstr>Example</vt:lpstr>
      <vt:lpstr>Table width and height in CSS</vt:lpstr>
      <vt:lpstr>Slide 37</vt:lpstr>
      <vt:lpstr> Table column width in CSS</vt:lpstr>
      <vt:lpstr>CSS Table Row height</vt:lpstr>
      <vt:lpstr>CSS Table border</vt:lpstr>
      <vt:lpstr>Slide 41</vt:lpstr>
      <vt:lpstr>CSS Collapse Table borders</vt:lpstr>
      <vt:lpstr>Slide 43</vt:lpstr>
      <vt:lpstr>CSS Table Text Align</vt:lpstr>
      <vt:lpstr>CSS Table Cell Padding</vt:lpstr>
      <vt:lpstr>CSS Table Cell Spacing</vt:lpstr>
      <vt:lpstr>Slide 47</vt:lpstr>
      <vt:lpstr>CSS Table background Image</vt:lpstr>
      <vt:lpstr>CSS Shadow on a Table</vt:lpstr>
      <vt:lpstr>CSS Rounded Corners Table</vt:lpstr>
      <vt:lpstr>Highlight CSS Table  Row on Hover</vt:lpstr>
      <vt:lpstr>This Week</vt:lpstr>
      <vt:lpstr>Slide 53</vt:lpstr>
      <vt:lpstr>Questions/Discussion</vt:lpstr>
      <vt:lpstr>Puzzle to Solve for Next Week</vt:lpstr>
      <vt:lpstr>Question</vt:lpstr>
      <vt:lpstr>Answer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275</cp:revision>
  <dcterms:created xsi:type="dcterms:W3CDTF">1601-01-01T00:00:00Z</dcterms:created>
  <dcterms:modified xsi:type="dcterms:W3CDTF">2017-11-09T08:36:54Z</dcterms:modified>
</cp:coreProperties>
</file>