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9" r:id="rId4"/>
    <p:sldId id="283" r:id="rId5"/>
    <p:sldId id="284" r:id="rId6"/>
    <p:sldId id="280" r:id="rId7"/>
    <p:sldId id="282" r:id="rId8"/>
    <p:sldId id="258" r:id="rId9"/>
    <p:sldId id="285" r:id="rId10"/>
    <p:sldId id="259" r:id="rId11"/>
    <p:sldId id="260" r:id="rId12"/>
    <p:sldId id="261" r:id="rId13"/>
    <p:sldId id="289" r:id="rId14"/>
    <p:sldId id="286" r:id="rId15"/>
    <p:sldId id="288" r:id="rId16"/>
    <p:sldId id="287" r:id="rId17"/>
    <p:sldId id="262" r:id="rId18"/>
    <p:sldId id="263" r:id="rId19"/>
    <p:sldId id="264" r:id="rId20"/>
    <p:sldId id="290" r:id="rId21"/>
    <p:sldId id="291" r:id="rId22"/>
    <p:sldId id="265" r:id="rId23"/>
    <p:sldId id="266" r:id="rId24"/>
    <p:sldId id="267" r:id="rId25"/>
    <p:sldId id="292" r:id="rId26"/>
    <p:sldId id="293" r:id="rId27"/>
    <p:sldId id="294" r:id="rId28"/>
    <p:sldId id="295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7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FDF6B2-9B46-47A0-A640-5DD09FD07D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23285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EC11E0-57E3-48C5-9299-61CB71AE5DD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04605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EFF695-1219-4DD5-864B-62AC8F6F083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87311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7D5853-D809-44C5-A1FD-CE43DA559E3F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63339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41A541-38BD-4CF1-B467-E0E719E5972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648853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33A69-348D-4A97-9694-484C9BF8CA2A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78943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20FFB9-4350-4747-A461-31EE288F362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9386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B18B79-D08F-4147-A739-D55434D8B820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44546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1AEE5F-10E7-4C92-96CE-7405AF0B07D6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70739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A500DE-00E5-4279-8CE1-AEFC553A216C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89149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93BEE4-8B0E-4EEC-BAAD-8B925E4D6212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6478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7B1DF6-31FF-4C6F-A106-D3DB840C0A9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2088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CD124E-422E-4C15-BF76-BF0EE14733B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3602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2832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CF1D30-B559-484C-B86C-788E13CF40D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95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1BAFE-751B-47F4-AEC0-4F449775986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3149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349528-1A00-4160-86B0-A66E76F71DA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1534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8BA040-2A14-42C3-873E-CD2BCB4CED6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5527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B1B41A-417A-4E3E-9B48-D4E96C1E765B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5178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3CDED7-17B9-4934-92EE-A7903A52C56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0330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6321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8551B5-6206-46F0-9AAD-BDB10E4A6C92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2ECE419-D81A-4F7E-B723-B62E88D50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0967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8A0EB9D-4F18-4187-A297-20004092F8F7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86523D7-474E-4F8B-8AB2-DADFD1706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342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3331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7912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0632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210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138336-8C6B-4E54-A452-A9A03140BB75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6676D18-0DEF-468B-B961-85631F122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846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EDFCB7-D277-4BE0-9B97-493849176B4E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50042EC-FAB6-4534-B736-6CA51D2E2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3856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6C0015-0AA0-4E01-A271-8ACA0C74A9E6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4934DE8-2041-4E1A-AC85-767D22BAD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4250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D40F79D-27EC-406E-95C6-AEF3857CD8ED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6629017-896B-4490-8A09-AE1D8546E1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1878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Dynamic vs Static Websites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Content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4800600" cy="411480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Content or Structure is the base layer, we presented it through </a:t>
            </a:r>
            <a:r>
              <a:rPr lang="en-US" altLang="en-US" dirty="0" smtClean="0">
                <a:solidFill>
                  <a:srgbClr val="00B050"/>
                </a:solidFill>
              </a:rPr>
              <a:t>HTML</a:t>
            </a:r>
            <a:r>
              <a:rPr lang="en-US" altLang="en-US" dirty="0" smtClean="0"/>
              <a:t> (Hyper Text Markup Language) format and it describes </a:t>
            </a:r>
            <a:r>
              <a:rPr lang="en-US" altLang="en-US" dirty="0" smtClean="0">
                <a:solidFill>
                  <a:srgbClr val="FF0000"/>
                </a:solidFill>
              </a:rPr>
              <a:t>text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graphics</a:t>
            </a:r>
            <a:r>
              <a:rPr lang="en-US" altLang="en-US" dirty="0" smtClean="0"/>
              <a:t>, and files containing other information are organized and linked together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981200"/>
            <a:ext cx="204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038600"/>
            <a:ext cx="1798637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4953000" cy="4343400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Style or Presentation, we can focus on making the site look </a:t>
            </a:r>
            <a:r>
              <a:rPr lang="en-US" altLang="en-US" dirty="0" smtClean="0">
                <a:solidFill>
                  <a:srgbClr val="00B050"/>
                </a:solidFill>
              </a:rPr>
              <a:t>attractive</a:t>
            </a:r>
            <a:r>
              <a:rPr lang="en-US" altLang="en-US" dirty="0" smtClean="0"/>
              <a:t>, by adding a layer of </a:t>
            </a: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</a:rPr>
              <a:t>presentation</a:t>
            </a:r>
            <a:r>
              <a:rPr lang="en-US" altLang="en-US" dirty="0" smtClean="0"/>
              <a:t> information using </a:t>
            </a:r>
            <a:r>
              <a:rPr lang="en-US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CSS</a:t>
            </a:r>
            <a:r>
              <a:rPr lang="en-US" altLang="en-US" dirty="0" smtClean="0"/>
              <a:t> (Cascading Style Sheet)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905000"/>
            <a:ext cx="30670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Behavior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191000" cy="411480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Behavior, we can use JavaScript to introduce an added layer of user </a:t>
            </a:r>
            <a:r>
              <a:rPr lang="en-US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interaction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dynamic</a:t>
            </a:r>
            <a:r>
              <a:rPr lang="en-US" altLang="en-US" dirty="0" smtClean="0"/>
              <a:t> behavior, which will make the site easier to use in browsers equipped with JavaScript</a:t>
            </a:r>
          </a:p>
        </p:txBody>
      </p:sp>
      <p:sp>
        <p:nvSpPr>
          <p:cNvPr id="33794" name="AutoShape 2" descr="Image result for animated websit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828800"/>
            <a:ext cx="4194898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724400"/>
            <a:ext cx="419494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5791200" cy="462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AutoShape 2" descr="http://www.udeserve.in/blog/wp-content/uploads/2013/10/Static-vs-dynamic-website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6019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371600"/>
            <a:ext cx="88677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685800"/>
            <a:ext cx="6172200" cy="575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Client side vs Server side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web programming, there are two different types of programming models: Client side programming and Server side programming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4297363"/>
            <a:ext cx="28463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Client</a:t>
            </a:r>
            <a:endParaRPr lang="en-US" alt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Client side programming considers to scripts that run within your web browser and these scripts has no interaction with a web server in order for the scripts to </a:t>
            </a:r>
            <a:r>
              <a:rPr lang="en-US" altLang="en-US" dirty="0" smtClean="0"/>
              <a:t>run 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</a:t>
            </a:r>
            <a:r>
              <a:rPr lang="en-US" altLang="en-US" dirty="0" smtClean="0"/>
              <a:t>is the most popular client side scripting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Server</a:t>
            </a:r>
            <a:endParaRPr lang="en-US" alt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Server-side programming refers to programs that run on the web server, which then sends results to your web </a:t>
            </a:r>
            <a:r>
              <a:rPr lang="en-US" altLang="en-US" dirty="0" smtClean="0"/>
              <a:t>browser 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For example, PHP, Perl, Asp, </a:t>
            </a:r>
            <a:r>
              <a:rPr lang="en-US" altLang="en-US" dirty="0" err="1" smtClean="0"/>
              <a:t>.net</a:t>
            </a:r>
            <a:r>
              <a:rPr lang="en-US" altLang="en-US" dirty="0" smtClean="0"/>
              <a:t>, are </a:t>
            </a:r>
            <a:r>
              <a:rPr lang="en-US" altLang="en-US" dirty="0" smtClean="0"/>
              <a:t>the popular Server side programming 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do we mean by static and dynamic websites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Content management systems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 the </a:t>
            </a:r>
            <a:r>
              <a:rPr lang="en-US" altLang="en-US" dirty="0" smtClean="0"/>
              <a:t>most </a:t>
            </a:r>
            <a:r>
              <a:rPr lang="en-US" altLang="en-US" dirty="0" smtClean="0"/>
              <a:t>popular client side scripting </a:t>
            </a:r>
            <a:r>
              <a:rPr lang="en-US" altLang="en-US" dirty="0" smtClean="0"/>
              <a:t>language?</a:t>
            </a:r>
          </a:p>
          <a:p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b) False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is the most popular client </a:t>
            </a:r>
            <a:r>
              <a:rPr lang="en-US" altLang="en-US" dirty="0" smtClean="0"/>
              <a:t>side scripting </a:t>
            </a:r>
            <a:r>
              <a:rPr lang="en-US" altLang="en-US" dirty="0" smtClean="0"/>
              <a:t>language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programs runs only in the web browsers and these scripts are read and executed by an </a:t>
            </a:r>
            <a:r>
              <a:rPr lang="en-US" altLang="en-US" dirty="0" smtClean="0">
                <a:solidFill>
                  <a:srgbClr val="FF0000"/>
                </a:solidFill>
              </a:rPr>
              <a:t>interpreter</a:t>
            </a:r>
            <a:r>
              <a:rPr lang="en-US" altLang="en-US" dirty="0" smtClean="0"/>
              <a:t> (or engine</a:t>
            </a:r>
            <a:r>
              <a:rPr lang="en-US" altLang="en-US" dirty="0" smtClean="0">
                <a:solidFill>
                  <a:schemeClr val="bg2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 inside the web browser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The most common uses of JavaScript are interacting with clients, getting available information from them, and validating their </a:t>
            </a:r>
            <a:r>
              <a:rPr lang="en-US" altLang="en-US" dirty="0" smtClean="0">
                <a:solidFill>
                  <a:srgbClr val="FF0000"/>
                </a:solidFill>
              </a:rPr>
              <a:t>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is Case-Sensitive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First and most important thing regarding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is that it is </a:t>
            </a:r>
            <a:r>
              <a:rPr lang="en-US" altLang="en-US" u="sng" dirty="0" smtClean="0">
                <a:solidFill>
                  <a:srgbClr val="FF0000"/>
                </a:solidFill>
              </a:rPr>
              <a:t>case sensitive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Everything defined in the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is case sensitive, that means a variable '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' is different from a variable named '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'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76800"/>
            <a:ext cx="214441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Embedded in your HTML files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between the </a:t>
            </a:r>
            <a:r>
              <a:rPr lang="en-US" altLang="en-US" dirty="0" smtClean="0">
                <a:solidFill>
                  <a:srgbClr val="FF0000"/>
                </a:solidFill>
              </a:rPr>
              <a:t>&lt;script&gt; </a:t>
            </a:r>
            <a:r>
              <a:rPr lang="en-US" altLang="en-US" dirty="0" smtClean="0">
                <a:solidFill>
                  <a:srgbClr val="FF0000"/>
                </a:solidFill>
              </a:rPr>
              <a:t>... </a:t>
            </a:r>
            <a:r>
              <a:rPr lang="en-US" altLang="en-US" dirty="0" smtClean="0">
                <a:solidFill>
                  <a:srgbClr val="FF0000"/>
                </a:solidFill>
              </a:rPr>
              <a:t>&lt;/script&gt;</a:t>
            </a:r>
            <a:r>
              <a:rPr lang="en-US" altLang="en-US" dirty="0" smtClean="0"/>
              <a:t> </a:t>
            </a:r>
            <a:r>
              <a:rPr lang="en-US" altLang="en-US" dirty="0" smtClean="0"/>
              <a:t>tags. When the browser encounters a </a:t>
            </a:r>
            <a:r>
              <a:rPr lang="en-US" altLang="en-US" dirty="0" smtClean="0">
                <a:solidFill>
                  <a:srgbClr val="FF0000"/>
                </a:solidFill>
              </a:rPr>
              <a:t>&lt;script&gt; </a:t>
            </a:r>
            <a:r>
              <a:rPr lang="en-US" altLang="en-US" dirty="0" smtClean="0"/>
              <a:t>tag, it assumes that the script block is written in </a:t>
            </a:r>
            <a:r>
              <a:rPr lang="en-US" altLang="en-US" dirty="0" smtClean="0"/>
              <a:t>JavaScript 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You </a:t>
            </a:r>
            <a:r>
              <a:rPr lang="en-US" altLang="en-US" dirty="0" smtClean="0"/>
              <a:t>can place these script blocks in the </a:t>
            </a:r>
            <a:r>
              <a:rPr lang="en-US" altLang="en-US" dirty="0" smtClean="0"/>
              <a:t>&lt;head&gt; </a:t>
            </a:r>
            <a:r>
              <a:rPr lang="en-US" altLang="en-US" dirty="0" smtClean="0"/>
              <a:t>or in the </a:t>
            </a:r>
            <a:r>
              <a:rPr lang="en-US" altLang="en-US" dirty="0" smtClean="0"/>
              <a:t>&lt;body&gt; </a:t>
            </a:r>
            <a:r>
              <a:rPr lang="en-US" altLang="en-US" dirty="0" smtClean="0"/>
              <a:t>section of HTML page or you can use both sections at the same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Javascript</a:t>
            </a:r>
            <a:r>
              <a:rPr lang="en-US" dirty="0" smtClean="0"/>
              <a:t> case sensitive?</a:t>
            </a:r>
          </a:p>
          <a:p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True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&lt;script&gt; </a:t>
            </a:r>
            <a:r>
              <a:rPr lang="en-US" altLang="en-US" dirty="0" smtClean="0"/>
              <a:t>blocks </a:t>
            </a:r>
            <a:r>
              <a:rPr lang="en-US" altLang="en-US" dirty="0" smtClean="0"/>
              <a:t>has to be in the &lt;</a:t>
            </a:r>
            <a:r>
              <a:rPr lang="en-US" altLang="en-US" dirty="0" smtClean="0"/>
              <a:t>head&gt; </a:t>
            </a:r>
            <a:r>
              <a:rPr lang="en-US" altLang="en-US" dirty="0" smtClean="0"/>
              <a:t>section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HTML page?</a:t>
            </a:r>
          </a:p>
          <a:p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b) False</a:t>
            </a:r>
          </a:p>
          <a:p>
            <a:endParaRPr lang="en-US" dirty="0" smtClean="0"/>
          </a:p>
          <a:p>
            <a:pPr>
              <a:buNone/>
            </a:pPr>
            <a:r>
              <a:rPr lang="en-US" altLang="en-US" dirty="0" smtClean="0"/>
              <a:t>The &lt;script&gt; </a:t>
            </a:r>
            <a:r>
              <a:rPr lang="en-US" altLang="en-US" dirty="0" smtClean="0"/>
              <a:t>blocks </a:t>
            </a:r>
            <a:r>
              <a:rPr lang="en-US" altLang="en-US" dirty="0" smtClean="0"/>
              <a:t>can be in </a:t>
            </a:r>
            <a:r>
              <a:rPr lang="en-US" altLang="en-US" dirty="0" smtClean="0"/>
              <a:t>the &lt;head&gt; or in the &lt;body&gt; section of HTML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 Javascript at Head section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732088"/>
            <a:ext cx="6811963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39433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3743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419600"/>
            <a:ext cx="3648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1470" y="6248400"/>
            <a:ext cx="888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E62D33"/>
                </a:solidFill>
              </a:rPr>
              <a:t>Have printed out/or copied out your answers and brought them with you for this lesson</a:t>
            </a:r>
            <a:endParaRPr lang="en-US" sz="1800" b="1" dirty="0">
              <a:solidFill>
                <a:srgbClr val="E62D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at Body Section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81275"/>
            <a:ext cx="6716713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External script File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Either be embedded in your HTML files or placed in an external script file with a .js extension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413250"/>
            <a:ext cx="67722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Simple First </a:t>
            </a:r>
            <a:br>
              <a:rPr lang="en-US" altLang="en-US" smtClean="0"/>
            </a:br>
            <a:r>
              <a:rPr lang="en-US" altLang="en-US" smtClean="0"/>
              <a:t>JavaScript Program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.html file and type the following code: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130550"/>
            <a:ext cx="71421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When you open the file in web browser, first you get a message box in a white background and then you press OK button you can see the background color is changed to RED color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Dynamic and Static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Websites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Dynamic websites </a:t>
            </a:r>
            <a:r>
              <a:rPr lang="en-GB" altLang="en-US" sz="3200" smtClean="0">
                <a:solidFill>
                  <a:srgbClr val="000000"/>
                </a:solidFill>
                <a:latin typeface="Arial" panose="020B0604020202020204" pitchFamily="34" charset="0"/>
              </a:rPr>
              <a:t>(Generated Content)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Getting started with scripting and </a:t>
            </a:r>
            <a:r>
              <a:rPr lang="en-GB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0"/>
            <a:ext cx="7772400" cy="137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Implement a similar website design</a:t>
            </a:r>
          </a:p>
          <a:p>
            <a:r>
              <a:rPr lang="en-US" dirty="0" smtClean="0"/>
              <a:t>Navigation elements are within the image (e.g., people, tables, …)</a:t>
            </a:r>
          </a:p>
          <a:p>
            <a:r>
              <a:rPr lang="en-US" dirty="0" smtClean="0"/>
              <a:t>Popup information, hover </a:t>
            </a:r>
            <a:r>
              <a:rPr lang="en-US" smtClean="0"/>
              <a:t>over images/text, …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6484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802"/>
          <a:stretch>
            <a:fillRect/>
          </a:stretch>
        </p:blipFill>
        <p:spPr bwMode="auto">
          <a:xfrm>
            <a:off x="1981200" y="990600"/>
            <a:ext cx="550545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Write down </a:t>
            </a:r>
            <a:r>
              <a:rPr lang="en-US" dirty="0" smtClean="0"/>
              <a:t>the HTML/CSS code to create an ‘Image’ </a:t>
            </a:r>
            <a:r>
              <a:rPr lang="en-US" altLang="en-US" dirty="0" smtClean="0"/>
              <a:t>Rollover Effect</a:t>
            </a:r>
          </a:p>
          <a:p>
            <a:pPr>
              <a:buNone/>
            </a:pPr>
            <a:r>
              <a:rPr lang="en-US" dirty="0" smtClean="0"/>
              <a:t>   (5 Minutes)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6383"/>
          <a:stretch>
            <a:fillRect/>
          </a:stretch>
        </p:blipFill>
        <p:spPr bwMode="auto">
          <a:xfrm>
            <a:off x="5029200" y="3429000"/>
            <a:ext cx="3028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038600" y="4267200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0000"/>
            <a:ext cx="2003024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733800"/>
            <a:ext cx="1447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30159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8855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6200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HTML to display the following website design:</a:t>
            </a:r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   (5 Minutes)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43200"/>
            <a:ext cx="4472521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Answer</a:t>
            </a:r>
            <a:endParaRPr lang="en-GB" alt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position:relative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width:auto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navAlpha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21336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navBeta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Three Columns  Flanking Menu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Content, Style and Behavior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HTML defines the structure and layout of a Web document by using a variety of tags and attributes. </a:t>
            </a:r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Since its initial introduction in late 1991, it came to encompass a wider variety of stylistic and dynamic behavior capabilities to meet the demands of web developers. </a:t>
            </a:r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Web page, we can find that, it can consist of up to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three layers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r>
              <a:rPr lang="en-US" dirty="0" smtClean="0"/>
              <a:t>Style</a:t>
            </a:r>
          </a:p>
          <a:p>
            <a:r>
              <a:rPr lang="en-US" dirty="0" smtClean="0"/>
              <a:t>Behavior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371600"/>
            <a:ext cx="22860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AutoShape 4" descr="Image result for cartoon style  we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76600"/>
            <a:ext cx="1228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343400"/>
            <a:ext cx="248923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782</Words>
  <Application>Microsoft Office PowerPoint</Application>
  <PresentationFormat>On-screen Show (4:3)</PresentationFormat>
  <Paragraphs>151</Paragraphs>
  <Slides>38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Slide 1</vt:lpstr>
      <vt:lpstr>Slide 2</vt:lpstr>
      <vt:lpstr>Crossword for Today</vt:lpstr>
      <vt:lpstr>Revision Question</vt:lpstr>
      <vt:lpstr>Answer</vt:lpstr>
      <vt:lpstr>Activity</vt:lpstr>
      <vt:lpstr>Slide 7</vt:lpstr>
      <vt:lpstr>Content, Style and Behavior</vt:lpstr>
      <vt:lpstr>Three Types</vt:lpstr>
      <vt:lpstr>Content</vt:lpstr>
      <vt:lpstr>Style</vt:lpstr>
      <vt:lpstr>Behavior</vt:lpstr>
      <vt:lpstr>Static vs Dynamic Websites</vt:lpstr>
      <vt:lpstr>Slide 14</vt:lpstr>
      <vt:lpstr>Slide 15</vt:lpstr>
      <vt:lpstr>Slide 16</vt:lpstr>
      <vt:lpstr>Client side vs Server side</vt:lpstr>
      <vt:lpstr>Client</vt:lpstr>
      <vt:lpstr>Server</vt:lpstr>
      <vt:lpstr>Question</vt:lpstr>
      <vt:lpstr>Answer</vt:lpstr>
      <vt:lpstr>Javascript</vt:lpstr>
      <vt:lpstr>Javascript is Case-Sensitive</vt:lpstr>
      <vt:lpstr>Embedded in your HTML files</vt:lpstr>
      <vt:lpstr>Question</vt:lpstr>
      <vt:lpstr>Answer</vt:lpstr>
      <vt:lpstr>Question</vt:lpstr>
      <vt:lpstr>Answer</vt:lpstr>
      <vt:lpstr> Javascript at Head section</vt:lpstr>
      <vt:lpstr>Javascript at Body Section</vt:lpstr>
      <vt:lpstr>External script File</vt:lpstr>
      <vt:lpstr>Simple First  JavaScript Program</vt:lpstr>
      <vt:lpstr>Slide 33</vt:lpstr>
      <vt:lpstr>Slide 34</vt:lpstr>
      <vt:lpstr>Slide 35</vt:lpstr>
      <vt:lpstr>Slide 36</vt:lpstr>
      <vt:lpstr>Challenge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285</cp:revision>
  <dcterms:created xsi:type="dcterms:W3CDTF">1601-01-01T00:00:00Z</dcterms:created>
  <dcterms:modified xsi:type="dcterms:W3CDTF">2017-11-15T04:18:48Z</dcterms:modified>
</cp:coreProperties>
</file>