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67" r:id="rId2"/>
    <p:sldId id="274" r:id="rId3"/>
    <p:sldId id="275" r:id="rId4"/>
    <p:sldId id="311" r:id="rId5"/>
    <p:sldId id="309" r:id="rId6"/>
    <p:sldId id="319" r:id="rId7"/>
    <p:sldId id="321" r:id="rId8"/>
    <p:sldId id="320" r:id="rId9"/>
    <p:sldId id="288" r:id="rId10"/>
    <p:sldId id="291" r:id="rId11"/>
    <p:sldId id="293" r:id="rId12"/>
    <p:sldId id="292" r:id="rId13"/>
    <p:sldId id="294" r:id="rId14"/>
    <p:sldId id="298" r:id="rId15"/>
    <p:sldId id="300" r:id="rId16"/>
    <p:sldId id="301" r:id="rId17"/>
    <p:sldId id="302" r:id="rId18"/>
    <p:sldId id="303" r:id="rId19"/>
    <p:sldId id="305" r:id="rId20"/>
    <p:sldId id="306" r:id="rId21"/>
    <p:sldId id="307" r:id="rId22"/>
    <p:sldId id="308" r:id="rId23"/>
    <p:sldId id="313" r:id="rId24"/>
    <p:sldId id="314" r:id="rId25"/>
    <p:sldId id="315" r:id="rId26"/>
    <p:sldId id="316" r:id="rId27"/>
    <p:sldId id="324" r:id="rId28"/>
    <p:sldId id="325" r:id="rId29"/>
    <p:sldId id="290" r:id="rId30"/>
    <p:sldId id="317" r:id="rId31"/>
    <p:sldId id="322" r:id="rId32"/>
    <p:sldId id="323" r:id="rId33"/>
    <p:sldId id="272" r:id="rId34"/>
    <p:sldId id="289" r:id="rId35"/>
    <p:sldId id="295" r:id="rId36"/>
    <p:sldId id="296" r:id="rId37"/>
    <p:sldId id="297" r:id="rId38"/>
    <p:sldId id="318" r:id="rId39"/>
    <p:sldId id="268" r:id="rId40"/>
    <p:sldId id="312" r:id="rId41"/>
    <p:sldId id="299" r:id="rId4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2D33"/>
    <a:srgbClr val="000000"/>
    <a:srgbClr val="B8BBBF"/>
    <a:srgbClr val="8BBABE"/>
    <a:srgbClr val="394E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304" y="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0" d="100"/>
          <a:sy n="50" d="100"/>
        </p:scale>
        <p:origin x="1576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6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6FAA0CD7-E66B-4BE5-B798-A08A380DBA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02074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7891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 dirty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 dirty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/>
            </a:lvl1pPr>
          </a:lstStyle>
          <a:p>
            <a:pPr>
              <a:defRPr/>
            </a:pPr>
            <a:fld id="{D3856C23-9668-4F54-9972-E8BC9B22291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1742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 dirty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 dirty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/>
            </a:lvl1pPr>
          </a:lstStyle>
          <a:p>
            <a:pPr>
              <a:defRPr/>
            </a:pPr>
            <a:fld id="{F9965CD7-AAE3-428D-9461-3B5F43B17C7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6502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5089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7863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0502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9569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 dirty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 dirty="0">
                <a:solidFill>
                  <a:srgbClr val="FF0000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dirty="0" smtClean="0"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6327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 dirty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 dirty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/>
            </a:lvl1pPr>
          </a:lstStyle>
          <a:p>
            <a:pPr>
              <a:defRPr/>
            </a:pPr>
            <a:fld id="{21FCB2E3-F309-4EE7-9546-B055A7EE87A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1864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 dirty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 dirty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/>
            </a:lvl1pPr>
          </a:lstStyle>
          <a:p>
            <a:pPr>
              <a:defRPr/>
            </a:pPr>
            <a:fld id="{E41F24EF-8292-40FA-BDB0-CE49A6BBD31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4302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 dirty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 dirty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/>
            </a:lvl1pPr>
          </a:lstStyle>
          <a:p>
            <a:pPr>
              <a:defRPr/>
            </a:pPr>
            <a:fld id="{2B6E2D7E-2DCF-44EC-A296-3AF22CA0838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1600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029" r:id="rId1"/>
    <p:sldLayoutId id="2147484030" r:id="rId2"/>
    <p:sldLayoutId id="2147484031" r:id="rId3"/>
    <p:sldLayoutId id="2147484032" r:id="rId4"/>
    <p:sldLayoutId id="2147484033" r:id="rId5"/>
    <p:sldLayoutId id="2147484034" r:id="rId6"/>
    <p:sldLayoutId id="2147484035" r:id="rId7"/>
    <p:sldLayoutId id="2147484036" r:id="rId8"/>
    <p:sldLayoutId id="2147484037" r:id="rId9"/>
    <p:sldLayoutId id="2147484038" r:id="rId10"/>
    <p:sldLayoutId id="214748403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3"/>
        </a:buBlip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 3" panose="05040102010807070707" pitchFamily="18" charset="2"/>
        <a:buChar char="w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Introduction</a:t>
            </a:r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Web Authoring and Design</a:t>
            </a:r>
          </a:p>
        </p:txBody>
      </p:sp>
      <p:sp>
        <p:nvSpPr>
          <p:cNvPr id="9220" name="TextBox 2"/>
          <p:cNvSpPr txBox="1">
            <a:spLocks noChangeArrowheads="1"/>
          </p:cNvSpPr>
          <p:nvPr/>
        </p:nvSpPr>
        <p:spPr bwMode="auto">
          <a:xfrm>
            <a:off x="3124200" y="4572000"/>
            <a:ext cx="27717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 3" panose="05040102010807070707" pitchFamily="18" charset="2"/>
              <a:buChar char="w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chemeClr val="bg2"/>
                </a:solidFill>
                <a:latin typeface="Times New Roman" panose="02020603050405020304" pitchFamily="18" charset="0"/>
              </a:rPr>
              <a:t>Benjamin Kenwright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What is a Web Browser?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A browser is a document viewer. What kind of document? Webpages</a:t>
            </a:r>
          </a:p>
        </p:txBody>
      </p:sp>
      <p:pic>
        <p:nvPicPr>
          <p:cNvPr id="18436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334000"/>
            <a:ext cx="8686800" cy="1185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What is a Webpage?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altLang="en-US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What is a Webpage?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GB" dirty="0" smtClean="0"/>
              <a:t>Webpages are just text files with a .html extension </a:t>
            </a:r>
          </a:p>
          <a:p>
            <a:pPr>
              <a:defRPr/>
            </a:pPr>
            <a:r>
              <a:rPr lang="en-GB" dirty="0" smtClean="0"/>
              <a:t>Webpages are HTML documents, like other files on your computer (e.g., .doc, .jpg, ..)</a:t>
            </a:r>
          </a:p>
          <a:p>
            <a:pPr>
              <a:defRPr/>
            </a:pPr>
            <a:r>
              <a:rPr lang="en-GB" dirty="0" smtClean="0"/>
              <a:t>HTML is like MS Word but for the Web</a:t>
            </a:r>
          </a:p>
          <a:p>
            <a:pPr>
              <a:defRPr/>
            </a:pPr>
            <a:r>
              <a:rPr lang="en-GB" dirty="0" smtClean="0"/>
              <a:t>Webpages follow a predefined file format</a:t>
            </a:r>
          </a:p>
          <a:p>
            <a:pPr>
              <a:defRPr/>
            </a:pPr>
            <a:r>
              <a:rPr lang="en-GB" dirty="0" smtClean="0"/>
              <a:t>Learn this file format so you can create your own webpages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What does HTML look like?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HTML code looks like this:</a:t>
            </a:r>
          </a:p>
          <a:p>
            <a:endParaRPr lang="en-GB" altLang="en-US" smtClean="0"/>
          </a:p>
          <a:p>
            <a:endParaRPr lang="en-GB" altLang="en-US" smtClean="0"/>
          </a:p>
          <a:p>
            <a:endParaRPr lang="en-GB" altLang="en-US" smtClean="0"/>
          </a:p>
          <a:p>
            <a:r>
              <a:rPr lang="en-GB" altLang="en-US" smtClean="0"/>
              <a:t>The browser sees the &lt;p&gt; and &lt;/p&gt; tags and understands that Hello World is a paragraph</a:t>
            </a:r>
          </a:p>
          <a:p>
            <a:r>
              <a:rPr lang="en-GB" altLang="en-US" smtClean="0"/>
              <a:t>`Tag’ based language</a:t>
            </a:r>
          </a:p>
        </p:txBody>
      </p:sp>
      <p:pic>
        <p:nvPicPr>
          <p:cNvPr id="2150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743200"/>
            <a:ext cx="543242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As any language, </a:t>
            </a:r>
            <a:br>
              <a:rPr lang="en-GB" altLang="en-US" smtClean="0"/>
            </a:br>
            <a:r>
              <a:rPr lang="en-GB" altLang="en-US" smtClean="0"/>
              <a:t>HTML has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648200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GB" dirty="0" smtClean="0"/>
              <a:t>HTML stands for </a:t>
            </a:r>
            <a:r>
              <a:rPr lang="en-GB" u="sng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</a:t>
            </a:r>
            <a:r>
              <a:rPr lang="en-GB" dirty="0" err="1" smtClean="0"/>
              <a:t>yper</a:t>
            </a:r>
            <a:r>
              <a:rPr lang="en-GB" b="1" u="sng" dirty="0" err="1" smtClean="0">
                <a:solidFill>
                  <a:srgbClr val="FF0000"/>
                </a:solidFill>
              </a:rPr>
              <a:t>T</a:t>
            </a:r>
            <a:r>
              <a:rPr lang="en-GB" dirty="0" err="1" smtClean="0"/>
              <a:t>ext</a:t>
            </a:r>
            <a:r>
              <a:rPr lang="en-GB" dirty="0" smtClean="0"/>
              <a:t> </a:t>
            </a:r>
            <a:r>
              <a:rPr lang="en-GB" b="1" u="sng" dirty="0" err="1" smtClean="0">
                <a:solidFill>
                  <a:srgbClr val="FF0000"/>
                </a:solidFill>
              </a:rPr>
              <a:t>M</a:t>
            </a:r>
            <a:r>
              <a:rPr lang="en-GB" dirty="0" err="1" smtClean="0"/>
              <a:t>arkup</a:t>
            </a:r>
            <a:r>
              <a:rPr lang="en-GB" dirty="0" smtClean="0"/>
              <a:t> </a:t>
            </a:r>
            <a:r>
              <a:rPr lang="en-GB" b="1" u="sng" dirty="0" smtClean="0">
                <a:solidFill>
                  <a:srgbClr val="FF0000"/>
                </a:solidFill>
              </a:rPr>
              <a:t>L</a:t>
            </a:r>
            <a:r>
              <a:rPr lang="en-GB" dirty="0" smtClean="0"/>
              <a:t>anguage:</a:t>
            </a:r>
          </a:p>
          <a:p>
            <a:pPr>
              <a:defRPr/>
            </a:pPr>
            <a:endParaRPr lang="en-GB" dirty="0" smtClean="0"/>
          </a:p>
          <a:p>
            <a:pPr>
              <a:defRPr/>
            </a:pPr>
            <a:r>
              <a:rPr lang="en-GB" b="1" dirty="0" err="1" smtClean="0">
                <a:solidFill>
                  <a:srgbClr val="FF0000"/>
                </a:solidFill>
              </a:rPr>
              <a:t>HyperText</a:t>
            </a:r>
            <a:r>
              <a:rPr lang="en-GB" b="1" dirty="0" smtClean="0">
                <a:solidFill>
                  <a:srgbClr val="FF0000"/>
                </a:solidFill>
              </a:rPr>
              <a:t> </a:t>
            </a:r>
            <a:r>
              <a:rPr lang="en-GB" dirty="0" smtClean="0"/>
              <a:t>means that it uses the HTTP part of the Internet</a:t>
            </a:r>
          </a:p>
          <a:p>
            <a:pPr>
              <a:defRPr/>
            </a:pPr>
            <a:r>
              <a:rPr lang="en-GB" b="1" dirty="0" err="1" smtClean="0">
                <a:solidFill>
                  <a:srgbClr val="FF0000"/>
                </a:solidFill>
              </a:rPr>
              <a:t>Markup</a:t>
            </a:r>
            <a:r>
              <a:rPr lang="en-GB" dirty="0" smtClean="0"/>
              <a:t> means the code you write is annotated with keywords</a:t>
            </a:r>
          </a:p>
          <a:p>
            <a:pPr>
              <a:defRPr/>
            </a:pPr>
            <a:r>
              <a:rPr lang="en-GB" b="1" dirty="0" smtClean="0">
                <a:solidFill>
                  <a:srgbClr val="FF0000"/>
                </a:solidFill>
              </a:rPr>
              <a:t>Language</a:t>
            </a:r>
            <a:r>
              <a:rPr lang="en-GB" dirty="0" smtClean="0"/>
              <a:t> means it can be read by both a human and a computer</a:t>
            </a:r>
          </a:p>
          <a:p>
            <a:pPr marL="0" indent="0">
              <a:buFontTx/>
              <a:buNone/>
              <a:defRPr/>
            </a:pPr>
            <a:endParaRPr lang="en-GB" dirty="0" smtClean="0"/>
          </a:p>
          <a:p>
            <a:pPr>
              <a:defRPr/>
            </a:pPr>
            <a:r>
              <a:rPr lang="en-GB" dirty="0" smtClean="0"/>
              <a:t>Like any language, HTML comes with a set of rules. These rules are relatively simple. It comes down to defining boundaries, to know where something starts and where something ends.</a:t>
            </a:r>
            <a:endParaRPr lang="en-GB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Brackets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572000"/>
          </a:xfrm>
        </p:spPr>
        <p:txBody>
          <a:bodyPr/>
          <a:lstStyle/>
          <a:p>
            <a:pPr>
              <a:defRPr/>
            </a:pPr>
            <a:r>
              <a:rPr lang="en-GB" dirty="0" smtClean="0"/>
              <a:t>Here is a sample paragraph in HTML:</a:t>
            </a:r>
          </a:p>
          <a:p>
            <a:pPr marL="0" indent="0" algn="ctr">
              <a:buFontTx/>
              <a:buNone/>
              <a:defRPr/>
            </a:pPr>
            <a:r>
              <a:rPr lang="en-GB" b="1" dirty="0" smtClean="0">
                <a:solidFill>
                  <a:srgbClr val="FF0000"/>
                </a:solidFill>
              </a:rPr>
              <a:t>&lt;p&gt;Once upon a time…&lt;/p&gt;</a:t>
            </a:r>
          </a:p>
          <a:p>
            <a:pPr>
              <a:defRPr/>
            </a:pPr>
            <a:r>
              <a:rPr lang="en-GB" dirty="0" smtClean="0"/>
              <a:t>What you see in angle brackets &lt; and &gt; are HTML tags. They define where something starts and where it ends</a:t>
            </a:r>
          </a:p>
          <a:p>
            <a:pPr>
              <a:defRPr/>
            </a:pPr>
            <a:r>
              <a:rPr lang="en-GB" dirty="0" smtClean="0"/>
              <a:t> p stands for paragraph</a:t>
            </a:r>
          </a:p>
          <a:p>
            <a:pPr marL="0" indent="0">
              <a:buFontTx/>
              <a:buNone/>
              <a:defRPr/>
            </a:pPr>
            <a:endParaRPr lang="en-GB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Start – End 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Tags </a:t>
            </a:r>
            <a:r>
              <a:rPr lang="en-GB" b="1" u="sng" dirty="0" smtClean="0"/>
              <a:t>usually</a:t>
            </a:r>
            <a:r>
              <a:rPr lang="en-GB" dirty="0" smtClean="0"/>
              <a:t> go in </a:t>
            </a:r>
            <a:r>
              <a:rPr lang="en-GB" b="1" dirty="0" smtClean="0">
                <a:solidFill>
                  <a:srgbClr val="FF0000"/>
                </a:solidFill>
              </a:rPr>
              <a:t>pairs</a:t>
            </a:r>
            <a:r>
              <a:rPr lang="en-GB" dirty="0" smtClean="0"/>
              <a:t>:</a:t>
            </a:r>
            <a:endParaRPr lang="en-GB" dirty="0"/>
          </a:p>
          <a:p>
            <a:pPr>
              <a:defRPr/>
            </a:pPr>
            <a:r>
              <a:rPr lang="en-GB" dirty="0" smtClean="0"/>
              <a:t>For example, with the paragraph:</a:t>
            </a:r>
          </a:p>
          <a:p>
            <a:pPr lvl="1">
              <a:defRPr/>
            </a:pPr>
            <a:r>
              <a:rPr lang="en-GB" dirty="0" smtClean="0"/>
              <a:t>the opening tag </a:t>
            </a:r>
            <a:r>
              <a:rPr lang="en-GB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&lt;p&gt;</a:t>
            </a:r>
            <a:r>
              <a:rPr lang="en-GB" dirty="0" smtClean="0"/>
              <a:t> defines the start of the paragraph</a:t>
            </a:r>
          </a:p>
          <a:p>
            <a:pPr lvl="1">
              <a:defRPr/>
            </a:pPr>
            <a:r>
              <a:rPr lang="en-GB" dirty="0" smtClean="0"/>
              <a:t>the closing tag </a:t>
            </a:r>
            <a:r>
              <a:rPr lang="en-GB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&lt;/p&gt;</a:t>
            </a:r>
            <a:r>
              <a:rPr lang="en-GB" dirty="0" smtClean="0"/>
              <a:t> defines its end</a:t>
            </a:r>
          </a:p>
          <a:p>
            <a:pPr>
              <a:defRPr/>
            </a:pPr>
            <a:r>
              <a:rPr lang="en-GB" dirty="0" smtClean="0"/>
              <a:t>Only difference between an opening and closing tag is the slash </a:t>
            </a:r>
            <a:r>
              <a:rPr lang="en-GB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en-GB" dirty="0" smtClean="0"/>
              <a:t> that precedes</a:t>
            </a:r>
            <a:endParaRPr lang="en-GB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First Webpage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Create empty text file (e.g., .txt but you’ll change the extension to </a:t>
            </a:r>
            <a:r>
              <a:rPr lang="en-GB" altLang="en-US" b="1" smtClean="0">
                <a:solidFill>
                  <a:srgbClr val="FF0000"/>
                </a:solidFill>
              </a:rPr>
              <a:t>.html</a:t>
            </a:r>
            <a:r>
              <a:rPr lang="en-GB" altLang="en-US" smtClean="0"/>
              <a:t>)</a:t>
            </a:r>
          </a:p>
          <a:p>
            <a:r>
              <a:rPr lang="en-GB" altLang="en-US" smtClean="0"/>
              <a:t>Type the following:</a:t>
            </a:r>
          </a:p>
          <a:p>
            <a:pPr marL="457200" lvl="1" indent="0">
              <a:buFont typeface="Wingdings 3" panose="05040102010807070707" pitchFamily="18" charset="2"/>
              <a:buNone/>
            </a:pPr>
            <a:r>
              <a:rPr lang="en-GB" altLang="en-US" smtClean="0"/>
              <a:t>	</a:t>
            </a:r>
            <a:r>
              <a:rPr lang="en-GB" altLang="en-US" b="1" smtClean="0">
                <a:solidFill>
                  <a:srgbClr val="FF0000"/>
                </a:solidFill>
              </a:rPr>
              <a:t>&lt;p&gt;This is my firstwebpage!&lt;/p&gt;</a:t>
            </a:r>
          </a:p>
          <a:p>
            <a:r>
              <a:rPr lang="en-GB" altLang="en-US" smtClean="0"/>
              <a:t>Save the file as ‘hello.html’</a:t>
            </a:r>
          </a:p>
          <a:p>
            <a:r>
              <a:rPr lang="en-GB" altLang="en-US" smtClean="0"/>
              <a:t>Open the file in your browser (e.g., Chrome or Explorer)</a:t>
            </a:r>
          </a:p>
          <a:p>
            <a:endParaRPr lang="en-GB" altLang="en-US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Tag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981200"/>
            <a:ext cx="8534400" cy="4114800"/>
          </a:xfrm>
        </p:spPr>
        <p:txBody>
          <a:bodyPr/>
          <a:lstStyle/>
          <a:p>
            <a:pPr>
              <a:defRPr/>
            </a:pPr>
            <a:r>
              <a:rPr lang="en-GB" dirty="0" smtClean="0"/>
              <a:t>Tags can have additional information</a:t>
            </a:r>
          </a:p>
          <a:p>
            <a:pPr>
              <a:defRPr/>
            </a:pPr>
            <a:r>
              <a:rPr lang="en-GB" dirty="0" smtClean="0"/>
              <a:t>For example, the </a:t>
            </a:r>
            <a:r>
              <a:rPr lang="en-GB" b="1" dirty="0" err="1" smtClean="0">
                <a:solidFill>
                  <a:srgbClr val="FF0000"/>
                </a:solidFill>
              </a:rPr>
              <a:t>href</a:t>
            </a:r>
            <a:r>
              <a:rPr lang="en-GB" dirty="0" smtClean="0"/>
              <a:t> attribute is used to define the target of a link (which uses an anchor tag)</a:t>
            </a:r>
          </a:p>
          <a:p>
            <a:pPr marL="0" indent="0">
              <a:buFontTx/>
              <a:buNone/>
              <a:defRPr/>
            </a:pPr>
            <a:endParaRPr lang="en-GB" dirty="0" smtClean="0"/>
          </a:p>
          <a:p>
            <a:pPr marL="0" indent="0" algn="ctr">
              <a:buFontTx/>
              <a:buNone/>
              <a:defRPr/>
            </a:pPr>
            <a:r>
              <a:rPr lang="en-GB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&lt;a </a:t>
            </a:r>
            <a:r>
              <a:rPr lang="en-GB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href</a:t>
            </a:r>
            <a:r>
              <a:rPr lang="en-GB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="http://www.cats.com"&gt;Cats&lt;/a&gt;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GB" dirty="0" smtClean="0"/>
              <a:t>Write text or information that is ignored by the browser (i.e., comments)</a:t>
            </a:r>
          </a:p>
          <a:p>
            <a:pPr>
              <a:defRPr/>
            </a:pPr>
            <a:endParaRPr lang="en-GB" dirty="0" smtClean="0"/>
          </a:p>
          <a:p>
            <a:pPr>
              <a:defRPr/>
            </a:pPr>
            <a:r>
              <a:rPr lang="en-GB" dirty="0" smtClean="0"/>
              <a:t>A comment starts with </a:t>
            </a:r>
            <a:r>
              <a:rPr lang="en-GB" b="1" dirty="0" smtClean="0">
                <a:solidFill>
                  <a:srgbClr val="FF0000"/>
                </a:solidFill>
              </a:rPr>
              <a:t>&lt;!--</a:t>
            </a:r>
            <a:r>
              <a:rPr lang="en-GB" dirty="0" smtClean="0"/>
              <a:t> and ends with </a:t>
            </a:r>
            <a:r>
              <a:rPr lang="en-GB" b="1" dirty="0" smtClean="0">
                <a:solidFill>
                  <a:srgbClr val="FF0000"/>
                </a:solidFill>
              </a:rPr>
              <a:t>--&gt;</a:t>
            </a:r>
          </a:p>
          <a:p>
            <a:pPr>
              <a:defRPr/>
            </a:pPr>
            <a:endParaRPr lang="en-GB" b="1" dirty="0">
              <a:solidFill>
                <a:srgbClr val="FF0000"/>
              </a:solidFill>
            </a:endParaRPr>
          </a:p>
          <a:p>
            <a:pPr marL="0" indent="0">
              <a:buFontTx/>
              <a:buNone/>
              <a:defRPr/>
            </a:pPr>
            <a:r>
              <a:rPr lang="en-GB" sz="3000" dirty="0" smtClean="0">
                <a:solidFill>
                  <a:srgbClr val="00B050"/>
                </a:solidFill>
              </a:rPr>
              <a:t>&lt;!-- This sentence ignored by the browser --&gt;</a:t>
            </a:r>
          </a:p>
          <a:p>
            <a:pPr marL="0" indent="0">
              <a:buFontTx/>
              <a:buNone/>
              <a:defRPr/>
            </a:pPr>
            <a:r>
              <a:rPr lang="en-GB" sz="3000" dirty="0" smtClean="0">
                <a:solidFill>
                  <a:schemeClr val="bg2"/>
                </a:solidFill>
              </a:rPr>
              <a:t>&lt;p&gt;Hello World!&lt;/p&gt;</a:t>
            </a:r>
            <a:endParaRPr lang="en-GB" sz="3000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Outline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572000"/>
          </a:xfrm>
        </p:spPr>
        <p:txBody>
          <a:bodyPr/>
          <a:lstStyle/>
          <a:p>
            <a:pPr eaLnBrk="1" hangingPunct="1"/>
            <a:r>
              <a:rPr lang="en-US" altLang="en-US" smtClean="0"/>
              <a:t>What do we mean by Web Authoring and Design?</a:t>
            </a:r>
          </a:p>
          <a:p>
            <a:pPr eaLnBrk="1" hangingPunct="1"/>
            <a:r>
              <a:rPr lang="en-US" altLang="en-US" smtClean="0"/>
              <a:t>What is HTML, CSS and Javascript</a:t>
            </a:r>
          </a:p>
          <a:p>
            <a:pPr eaLnBrk="1" hangingPunct="1"/>
            <a:r>
              <a:rPr lang="en-US" altLang="en-US" smtClean="0"/>
              <a:t>Structure of the Course</a:t>
            </a:r>
          </a:p>
          <a:p>
            <a:pPr eaLnBrk="1" hangingPunct="1"/>
            <a:r>
              <a:rPr lang="en-US" altLang="en-US" smtClean="0"/>
              <a:t>Assessment/Marking</a:t>
            </a:r>
          </a:p>
          <a:p>
            <a:pPr eaLnBrk="1" hangingPunct="1"/>
            <a:r>
              <a:rPr lang="en-US" altLang="en-US" smtClean="0"/>
              <a:t>Review/Discussion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Self-Enclosing Elements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304800" y="1981200"/>
            <a:ext cx="8458200" cy="4114800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GB" altLang="en-US" dirty="0" smtClean="0"/>
              <a:t>&lt;</a:t>
            </a:r>
            <a:r>
              <a:rPr lang="en-GB" altLang="en-US" dirty="0" err="1" smtClean="0"/>
              <a:t>br</a:t>
            </a:r>
            <a:r>
              <a:rPr lang="en-GB" altLang="en-US" dirty="0" smtClean="0"/>
              <a:t>&gt; </a:t>
            </a:r>
            <a:r>
              <a:rPr lang="en-GB" altLang="en-US" dirty="0" smtClean="0">
                <a:solidFill>
                  <a:schemeClr val="accent4">
                    <a:lumMod val="75000"/>
                  </a:schemeClr>
                </a:solidFill>
              </a:rPr>
              <a:t>&lt;!-- line-break --&gt;</a:t>
            </a:r>
          </a:p>
          <a:p>
            <a:pPr marL="0" indent="0">
              <a:buFontTx/>
              <a:buNone/>
              <a:defRPr/>
            </a:pPr>
            <a:endParaRPr lang="en-GB" altLang="en-US" dirty="0" smtClean="0"/>
          </a:p>
          <a:p>
            <a:pPr marL="0" indent="0">
              <a:buFontTx/>
              <a:buNone/>
              <a:defRPr/>
            </a:pPr>
            <a:r>
              <a:rPr lang="en-GB" altLang="en-US" dirty="0" smtClean="0"/>
              <a:t>&lt;</a:t>
            </a:r>
            <a:r>
              <a:rPr lang="en-GB" altLang="en-US" dirty="0" err="1" smtClean="0"/>
              <a:t>img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src</a:t>
            </a:r>
            <a:r>
              <a:rPr lang="en-GB" altLang="en-US" dirty="0" smtClean="0"/>
              <a:t>=“./cat.jpg" alt="Description"&gt; </a:t>
            </a:r>
            <a:r>
              <a:rPr lang="en-GB" altLang="en-US" dirty="0" smtClean="0">
                <a:solidFill>
                  <a:schemeClr val="accent4">
                    <a:lumMod val="75000"/>
                  </a:schemeClr>
                </a:solidFill>
              </a:rPr>
              <a:t>&lt;!-- image --&gt;</a:t>
            </a:r>
          </a:p>
          <a:p>
            <a:pPr marL="0" indent="0">
              <a:buFontTx/>
              <a:buNone/>
              <a:defRPr/>
            </a:pPr>
            <a:endParaRPr lang="en-GB" altLang="en-US" dirty="0" smtClean="0"/>
          </a:p>
          <a:p>
            <a:pPr marL="0" indent="0">
              <a:buFontTx/>
              <a:buNone/>
              <a:defRPr/>
            </a:pPr>
            <a:r>
              <a:rPr lang="en-GB" altLang="en-US" dirty="0" smtClean="0"/>
              <a:t>&lt;input type="text"&gt; </a:t>
            </a:r>
            <a:r>
              <a:rPr lang="en-GB" altLang="en-US" dirty="0" smtClean="0">
                <a:solidFill>
                  <a:schemeClr val="accent4">
                    <a:lumMod val="75000"/>
                  </a:schemeClr>
                </a:solidFill>
              </a:rPr>
              <a:t>&lt;!-- text input --&gt;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Errors</a:t>
            </a:r>
            <a:br>
              <a:rPr lang="en-GB" altLang="en-US" smtClean="0"/>
            </a:br>
            <a:r>
              <a:rPr lang="en-GB" altLang="en-US" smtClean="0"/>
              <a:t>Order/Hierarchy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GB" altLang="en-US" smtClean="0"/>
              <a:t>&lt;!-- This is INVALID code! :-( --&gt;</a:t>
            </a:r>
          </a:p>
          <a:p>
            <a:pPr marL="0" indent="0">
              <a:buFontTx/>
              <a:buNone/>
            </a:pPr>
            <a:endParaRPr lang="en-GB" altLang="en-US" smtClean="0"/>
          </a:p>
          <a:p>
            <a:pPr marL="0" indent="0">
              <a:buFontTx/>
              <a:buNone/>
            </a:pPr>
            <a:r>
              <a:rPr lang="en-GB" altLang="en-US" smtClean="0"/>
              <a:t>&lt;p&gt;This HTML code won't work because I the "strong" tag is opened here &lt;strong&gt;but is only closed after the paragraph.&lt;/p&gt;&lt;/strong&gt;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Why?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GB" dirty="0" smtClean="0"/>
              <a:t>Because the &lt;strong&gt; was opened after the &lt;p&gt; (and is thus considered a child of &lt;p&gt;), the &lt;strong&gt; element must be closed before its parent &lt;p&gt;</a:t>
            </a:r>
          </a:p>
          <a:p>
            <a:pPr>
              <a:defRPr/>
            </a:pPr>
            <a:endParaRPr lang="en-GB" dirty="0"/>
          </a:p>
          <a:p>
            <a:pPr marL="0" indent="0">
              <a:buFontTx/>
              <a:buNone/>
              <a:defRPr/>
            </a:pPr>
            <a:r>
              <a:rPr lang="en-GB" dirty="0" smtClean="0"/>
              <a:t>&lt;!-- This is valid code. :-) --&gt;</a:t>
            </a:r>
          </a:p>
          <a:p>
            <a:pPr marL="0" indent="0">
              <a:buFontTx/>
              <a:buNone/>
              <a:defRPr/>
            </a:pPr>
            <a:r>
              <a:rPr lang="en-GB" dirty="0" smtClean="0"/>
              <a:t>&lt;p&gt;This HTML code will work because I the "strong" tag is opened &lt;strong&gt;and closed&lt;/strong&gt; properly.&lt;/p&gt;</a:t>
            </a:r>
            <a:endParaRPr lang="en-GB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Important Note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Whitespaces and newlines don’t matter</a:t>
            </a:r>
          </a:p>
          <a:p>
            <a:r>
              <a:rPr lang="en-GB" altLang="en-US" smtClean="0"/>
              <a:t>i.e.,</a:t>
            </a:r>
          </a:p>
          <a:p>
            <a:pPr lvl="1"/>
            <a:r>
              <a:rPr lang="en-GB" altLang="en-US" smtClean="0"/>
              <a:t>line-breaks</a:t>
            </a:r>
          </a:p>
          <a:p>
            <a:pPr lvl="1"/>
            <a:r>
              <a:rPr lang="en-GB" altLang="en-US" smtClean="0"/>
              <a:t>empty lines</a:t>
            </a:r>
          </a:p>
          <a:p>
            <a:pPr lvl="1"/>
            <a:r>
              <a:rPr lang="en-GB" altLang="en-US" smtClean="0"/>
              <a:t>tabulations (or indentation)</a:t>
            </a:r>
          </a:p>
          <a:p>
            <a:pPr lvl="1"/>
            <a:endParaRPr lang="en-GB" altLang="en-US" smtClean="0"/>
          </a:p>
          <a:p>
            <a:r>
              <a:rPr lang="en-GB" altLang="en-US" smtClean="0"/>
              <a:t>Use tags to control the formatting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A valid HTML document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Previously looked at </a:t>
            </a:r>
            <a:r>
              <a:rPr lang="en-GB" altLang="en-US" b="1" smtClean="0">
                <a:solidFill>
                  <a:srgbClr val="E62D33"/>
                </a:solidFill>
              </a:rPr>
              <a:t>isolated snippets</a:t>
            </a:r>
          </a:p>
          <a:p>
            <a:r>
              <a:rPr lang="en-GB" altLang="en-US" smtClean="0"/>
              <a:t>HTML document (or webpage, it means the same thing) requires a </a:t>
            </a:r>
            <a:r>
              <a:rPr lang="en-GB" altLang="en-US" b="1" u="sng" smtClean="0">
                <a:solidFill>
                  <a:srgbClr val="FF0000"/>
                </a:solidFill>
              </a:rPr>
              <a:t>specific structure </a:t>
            </a:r>
            <a:r>
              <a:rPr lang="en-GB" altLang="en-US" smtClean="0"/>
              <a:t>in order to be </a:t>
            </a:r>
            <a:r>
              <a:rPr lang="en-GB" altLang="en-US" u="sng" smtClean="0">
                <a:solidFill>
                  <a:srgbClr val="FF0000"/>
                </a:solidFill>
              </a:rPr>
              <a:t>valid document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Complete Valid HTML Document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981200"/>
            <a:ext cx="8991600" cy="4114800"/>
          </a:xfrm>
        </p:spPr>
        <p:txBody>
          <a:bodyPr>
            <a:normAutofit/>
          </a:bodyPr>
          <a:lstStyle/>
          <a:p>
            <a:pPr marL="0" indent="0">
              <a:buFontTx/>
              <a:buNone/>
              <a:defRPr/>
            </a:pPr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</a:rPr>
              <a:t>&lt;!DOCTYPE html&gt;</a:t>
            </a:r>
          </a:p>
          <a:p>
            <a:pPr marL="0" indent="0">
              <a:buFontTx/>
              <a:buNone/>
              <a:defRPr/>
            </a:pPr>
            <a:r>
              <a:rPr lang="en-GB" sz="2000" dirty="0" smtClean="0">
                <a:solidFill>
                  <a:srgbClr val="FF0000"/>
                </a:solidFill>
              </a:rPr>
              <a:t>&lt;html&gt;</a:t>
            </a:r>
          </a:p>
          <a:p>
            <a:pPr marL="0" indent="0">
              <a:buFontTx/>
              <a:buNone/>
              <a:defRPr/>
            </a:pPr>
            <a:r>
              <a:rPr lang="en-GB" sz="2000" dirty="0" smtClean="0"/>
              <a:t>  </a:t>
            </a:r>
            <a:r>
              <a:rPr lang="en-GB" sz="2000" dirty="0" smtClean="0">
                <a:solidFill>
                  <a:srgbClr val="00B050"/>
                </a:solidFill>
              </a:rPr>
              <a:t>&lt;head&gt;</a:t>
            </a:r>
          </a:p>
          <a:p>
            <a:pPr marL="0" indent="0">
              <a:buFontTx/>
              <a:buNone/>
              <a:defRPr/>
            </a:pPr>
            <a:r>
              <a:rPr lang="en-GB" sz="2000" dirty="0" smtClean="0"/>
              <a:t>    &lt;meta charset="utf-8"&gt;</a:t>
            </a:r>
          </a:p>
          <a:p>
            <a:pPr marL="0" indent="0">
              <a:buFontTx/>
              <a:buNone/>
              <a:defRPr/>
            </a:pPr>
            <a:r>
              <a:rPr lang="en-GB" sz="2000" dirty="0" smtClean="0"/>
              <a:t>    &lt;title&gt;</a:t>
            </a:r>
            <a:r>
              <a:rPr lang="en-GB" sz="2000" dirty="0" err="1" smtClean="0"/>
              <a:t>MarkSheet</a:t>
            </a:r>
            <a:r>
              <a:rPr lang="en-GB" sz="2000" dirty="0" smtClean="0"/>
              <a:t>&lt;/title&gt;</a:t>
            </a:r>
          </a:p>
          <a:p>
            <a:pPr marL="0" indent="0">
              <a:buFontTx/>
              <a:buNone/>
              <a:defRPr/>
            </a:pPr>
            <a:r>
              <a:rPr lang="en-GB" sz="2000" dirty="0" smtClean="0"/>
              <a:t>    &lt;meta name="description" content="A simple HTML and CSS page"&gt;</a:t>
            </a:r>
          </a:p>
          <a:p>
            <a:pPr marL="0" indent="0">
              <a:buFontTx/>
              <a:buNone/>
              <a:defRPr/>
            </a:pPr>
            <a:r>
              <a:rPr lang="en-GB" sz="2000" dirty="0" smtClean="0"/>
              <a:t>  </a:t>
            </a:r>
            <a:r>
              <a:rPr lang="en-GB" sz="2000" dirty="0" smtClean="0">
                <a:solidFill>
                  <a:srgbClr val="00B050"/>
                </a:solidFill>
              </a:rPr>
              <a:t>&lt;/head&gt;</a:t>
            </a:r>
          </a:p>
          <a:p>
            <a:pPr marL="0" indent="0">
              <a:buFontTx/>
              <a:buNone/>
              <a:defRPr/>
            </a:pPr>
            <a:r>
              <a:rPr lang="en-GB" sz="2000" dirty="0" smtClean="0"/>
              <a:t>  </a:t>
            </a:r>
            <a:r>
              <a:rPr lang="en-GB" sz="2000" dirty="0" smtClean="0">
                <a:solidFill>
                  <a:schemeClr val="bg1">
                    <a:lumMod val="75000"/>
                  </a:schemeClr>
                </a:solidFill>
              </a:rPr>
              <a:t>&lt;body&gt;</a:t>
            </a:r>
          </a:p>
          <a:p>
            <a:pPr marL="0" indent="0">
              <a:buFontTx/>
              <a:buNone/>
              <a:defRPr/>
            </a:pPr>
            <a:r>
              <a:rPr lang="en-GB" sz="2000" dirty="0" smtClean="0"/>
              <a:t>    &lt;p&gt;Hello World!&lt;/p&gt;</a:t>
            </a:r>
          </a:p>
          <a:p>
            <a:pPr marL="0" indent="0">
              <a:buFontTx/>
              <a:buNone/>
              <a:defRPr/>
            </a:pPr>
            <a:r>
              <a:rPr lang="en-GB" sz="2000" dirty="0" smtClean="0"/>
              <a:t>  </a:t>
            </a:r>
            <a:r>
              <a:rPr lang="en-GB" sz="2000" dirty="0" smtClean="0">
                <a:solidFill>
                  <a:schemeClr val="bg1">
                    <a:lumMod val="75000"/>
                  </a:schemeClr>
                </a:solidFill>
              </a:rPr>
              <a:t>&lt;/body&gt;</a:t>
            </a:r>
          </a:p>
          <a:p>
            <a:pPr marL="0" indent="0">
              <a:buFontTx/>
              <a:buNone/>
              <a:defRPr/>
            </a:pPr>
            <a:r>
              <a:rPr lang="en-GB" sz="2000" dirty="0" smtClean="0">
                <a:solidFill>
                  <a:srgbClr val="FF0000"/>
                </a:solidFill>
              </a:rPr>
              <a:t>&lt;/html&gt;</a:t>
            </a:r>
            <a:endParaRPr lang="en-GB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52600"/>
            <a:ext cx="8534400" cy="487680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GB" dirty="0" smtClean="0"/>
              <a:t>&lt;DOCTYPE html&gt;</a:t>
            </a:r>
          </a:p>
          <a:p>
            <a:pPr lvl="1">
              <a:defRPr/>
            </a:pPr>
            <a:r>
              <a:rPr lang="en-GB" dirty="0" smtClean="0"/>
              <a:t>tell the browser the HTML document is a HTML 5 document (version details)</a:t>
            </a:r>
          </a:p>
          <a:p>
            <a:pPr>
              <a:defRPr/>
            </a:pPr>
            <a:r>
              <a:rPr lang="en-GB" dirty="0" smtClean="0"/>
              <a:t>&lt;html&gt;</a:t>
            </a:r>
          </a:p>
          <a:p>
            <a:pPr lvl="1">
              <a:defRPr/>
            </a:pPr>
            <a:r>
              <a:rPr lang="en-GB" dirty="0" smtClean="0"/>
              <a:t>all your HTML document must be wrapped inside</a:t>
            </a:r>
          </a:p>
          <a:p>
            <a:pPr>
              <a:defRPr/>
            </a:pPr>
            <a:r>
              <a:rPr lang="en-GB" dirty="0" smtClean="0"/>
              <a:t>&lt;head&gt;</a:t>
            </a:r>
          </a:p>
          <a:p>
            <a:pPr lvl="1">
              <a:defRPr/>
            </a:pPr>
            <a:r>
              <a:rPr lang="en-GB" dirty="0" smtClean="0"/>
              <a:t>Attributes/information for the whole webpage (</a:t>
            </a:r>
            <a:r>
              <a:rPr lang="en-GB" dirty="0"/>
              <a:t>metadata not meant to be displayed anywhere</a:t>
            </a:r>
            <a:r>
              <a:rPr lang="en-GB" dirty="0" smtClean="0"/>
              <a:t>)</a:t>
            </a:r>
          </a:p>
          <a:p>
            <a:pPr>
              <a:defRPr/>
            </a:pPr>
            <a:r>
              <a:rPr lang="en-GB" dirty="0" smtClean="0"/>
              <a:t>&lt;body&gt;</a:t>
            </a:r>
          </a:p>
          <a:p>
            <a:pPr lvl="1">
              <a:defRPr/>
            </a:pPr>
            <a:r>
              <a:rPr lang="en-GB" dirty="0" smtClean="0"/>
              <a:t>Everything inside the &lt;body&gt; will be displayed in the browser window</a:t>
            </a:r>
          </a:p>
          <a:p>
            <a:pPr lvl="1">
              <a:defRPr/>
            </a:pPr>
            <a:endParaRPr lang="en-GB" dirty="0" smtClean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Which of the following are essential tags for a complete Valid HTML Document?</a:t>
            </a:r>
          </a:p>
          <a:p>
            <a:pPr>
              <a:defRPr/>
            </a:pPr>
            <a:endParaRPr lang="en-GB" dirty="0"/>
          </a:p>
          <a:p>
            <a:pPr marL="514350" indent="-514350">
              <a:buFontTx/>
              <a:buAutoNum type="alphaLcParenR"/>
              <a:defRPr/>
            </a:pPr>
            <a:r>
              <a:rPr lang="en-GB" dirty="0" smtClean="0"/>
              <a:t>&lt;html&gt;,&lt;body&gt;,&lt;hr&gt;,&lt;p&gt;</a:t>
            </a:r>
          </a:p>
          <a:p>
            <a:pPr marL="514350" indent="-514350">
              <a:buFontTx/>
              <a:buAutoNum type="alphaLcParenR"/>
              <a:defRPr/>
            </a:pPr>
            <a:r>
              <a:rPr lang="en-GB" dirty="0" smtClean="0"/>
              <a:t>&lt;body&gt;,&lt;html&gt;,&lt;head&gt;</a:t>
            </a:r>
          </a:p>
          <a:p>
            <a:pPr marL="514350" indent="-514350">
              <a:buFontTx/>
              <a:buAutoNum type="alphaLcParenR"/>
              <a:defRPr/>
            </a:pPr>
            <a:r>
              <a:rPr lang="en-GB" dirty="0" smtClean="0"/>
              <a:t>&lt;html&gt;,&lt;p&gt;,&lt;</a:t>
            </a:r>
            <a:r>
              <a:rPr lang="en-GB" dirty="0" err="1" smtClean="0"/>
              <a:t>img</a:t>
            </a:r>
            <a:r>
              <a:rPr lang="en-GB" dirty="0" smtClean="0"/>
              <a:t>&gt;</a:t>
            </a:r>
          </a:p>
          <a:p>
            <a:pPr marL="514350" indent="-514350">
              <a:buFontTx/>
              <a:buAutoNum type="alphaLcParenR"/>
              <a:defRPr/>
            </a:pPr>
            <a:r>
              <a:rPr lang="en-GB" dirty="0" smtClean="0"/>
              <a:t>&lt;meta&gt;,&lt;title&gt;,&lt;</a:t>
            </a:r>
            <a:r>
              <a:rPr lang="en-GB" dirty="0" err="1" smtClean="0"/>
              <a:t>doctype</a:t>
            </a:r>
            <a:r>
              <a:rPr lang="en-GB" dirty="0" smtClean="0"/>
              <a:t>&gt;</a:t>
            </a:r>
            <a:endParaRPr lang="en-GB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Answer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b) &lt;body&gt;,&lt;html&gt;,&lt;head&gt;</a:t>
            </a:r>
          </a:p>
          <a:p>
            <a:pPr marL="0" indent="0">
              <a:buFontTx/>
              <a:buNone/>
              <a:defRPr/>
            </a:pPr>
            <a:endParaRPr lang="en-GB" dirty="0"/>
          </a:p>
        </p:txBody>
      </p:sp>
      <p:pic>
        <p:nvPicPr>
          <p:cNvPr id="3686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063875"/>
            <a:ext cx="6270625" cy="303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GitHub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altLang="en-US" dirty="0" smtClean="0"/>
              <a:t>Websites for you and your projects.</a:t>
            </a:r>
          </a:p>
          <a:p>
            <a:pPr>
              <a:defRPr/>
            </a:pPr>
            <a:r>
              <a:rPr lang="en-GB" altLang="en-US" b="1" dirty="0" smtClean="0">
                <a:solidFill>
                  <a:srgbClr val="00B050"/>
                </a:solidFill>
              </a:rPr>
              <a:t>https://pages.github.com/</a:t>
            </a:r>
          </a:p>
          <a:p>
            <a:pPr>
              <a:defRPr/>
            </a:pPr>
            <a:endParaRPr lang="en-GB" altLang="en-US" dirty="0" smtClean="0"/>
          </a:p>
          <a:p>
            <a:pPr>
              <a:defRPr/>
            </a:pPr>
            <a:r>
              <a:rPr lang="en-GB" altLang="en-US" dirty="0" smtClean="0"/>
              <a:t>Free and Public</a:t>
            </a:r>
          </a:p>
          <a:p>
            <a:pPr>
              <a:defRPr/>
            </a:pPr>
            <a:r>
              <a:rPr lang="en-GB" altLang="en-US" dirty="0" smtClean="0"/>
              <a:t>Track Changes</a:t>
            </a:r>
          </a:p>
          <a:p>
            <a:pPr>
              <a:defRPr/>
            </a:pPr>
            <a:r>
              <a:rPr lang="en-GB" altLang="en-US" dirty="0" smtClean="0"/>
              <a:t>Useful for `Group’ Assessment</a:t>
            </a:r>
          </a:p>
          <a:p>
            <a:pPr>
              <a:defRPr/>
            </a:pPr>
            <a:r>
              <a:rPr lang="en-GB" altLang="en-US" b="1" u="sng" dirty="0" smtClean="0"/>
              <a:t>Research Setting Up GitHub Account </a:t>
            </a:r>
            <a:r>
              <a:rPr lang="en-GB" altLang="en-U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Week</a:t>
            </a:r>
          </a:p>
        </p:txBody>
      </p:sp>
      <p:pic>
        <p:nvPicPr>
          <p:cNvPr id="3789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2743200"/>
            <a:ext cx="2667000" cy="173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Recommended Reading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5334000" cy="4114800"/>
          </a:xfrm>
        </p:spPr>
        <p:txBody>
          <a:bodyPr/>
          <a:lstStyle/>
          <a:p>
            <a:r>
              <a:rPr lang="en-GB" altLang="en-US" smtClean="0"/>
              <a:t>SamsTeachYourself HTML, CSS and JavaScript All in One</a:t>
            </a:r>
          </a:p>
          <a:p>
            <a:pPr lvl="1"/>
            <a:r>
              <a:rPr lang="en-GB" altLang="en-US" smtClean="0"/>
              <a:t>Ebook Available</a:t>
            </a:r>
          </a:p>
          <a:p>
            <a:pPr lvl="1"/>
            <a:r>
              <a:rPr lang="en-GB" altLang="en-US" sz="2400" smtClean="0"/>
              <a:t>https://zjnu2017.github.io/WAD</a:t>
            </a:r>
          </a:p>
          <a:p>
            <a:endParaRPr lang="en-GB" altLang="en-US" smtClean="0"/>
          </a:p>
          <a:p>
            <a:r>
              <a:rPr lang="en-GB" altLang="en-US" smtClean="0"/>
              <a:t>Chapter 1, 2 and 3</a:t>
            </a:r>
          </a:p>
          <a:p>
            <a:pPr lvl="1"/>
            <a:r>
              <a:rPr lang="en-GB" altLang="en-US" smtClean="0"/>
              <a:t>Read This Week</a:t>
            </a:r>
          </a:p>
        </p:txBody>
      </p:sp>
      <p:pic>
        <p:nvPicPr>
          <p:cNvPr id="11268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395538"/>
            <a:ext cx="2717800" cy="328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For Example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Course notes/page for WAD are on a GitHub page:</a:t>
            </a:r>
          </a:p>
          <a:p>
            <a:endParaRPr lang="en-GB" altLang="en-US" smtClean="0"/>
          </a:p>
          <a:p>
            <a:r>
              <a:rPr lang="en-GB" altLang="en-US" smtClean="0"/>
              <a:t>zjnu2017.github.io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How many marks are the quizzes worth?</a:t>
            </a:r>
          </a:p>
          <a:p>
            <a:pPr>
              <a:defRPr/>
            </a:pPr>
            <a:endParaRPr lang="en-GB" dirty="0"/>
          </a:p>
          <a:p>
            <a:pPr marL="514350" indent="-514350">
              <a:buFontTx/>
              <a:buAutoNum type="alphaLcParenR"/>
              <a:defRPr/>
            </a:pPr>
            <a:r>
              <a:rPr lang="en-GB" dirty="0" smtClean="0"/>
              <a:t>5%</a:t>
            </a:r>
          </a:p>
          <a:p>
            <a:pPr marL="514350" indent="-514350">
              <a:buFontTx/>
              <a:buAutoNum type="alphaLcParenR"/>
              <a:defRPr/>
            </a:pPr>
            <a:r>
              <a:rPr lang="en-GB" dirty="0" smtClean="0"/>
              <a:t>10%</a:t>
            </a:r>
          </a:p>
          <a:p>
            <a:pPr marL="514350" indent="-514350">
              <a:buFontTx/>
              <a:buAutoNum type="alphaLcParenR"/>
              <a:defRPr/>
            </a:pPr>
            <a:r>
              <a:rPr lang="en-GB" dirty="0" smtClean="0"/>
              <a:t>15%</a:t>
            </a:r>
          </a:p>
          <a:p>
            <a:pPr marL="514350" indent="-514350">
              <a:buFontTx/>
              <a:buAutoNum type="alphaLcParenR"/>
              <a:defRPr/>
            </a:pPr>
            <a:r>
              <a:rPr lang="en-GB" dirty="0" smtClean="0"/>
              <a:t>20%</a:t>
            </a:r>
            <a:endParaRPr lang="en-GB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Answer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c) 15%</a:t>
            </a:r>
          </a:p>
          <a:p>
            <a:pPr marL="0" indent="0">
              <a:buFontTx/>
              <a:buNone/>
              <a:defRPr/>
            </a:pPr>
            <a:endParaRPr lang="en-GB" dirty="0" smtClean="0"/>
          </a:p>
          <a:p>
            <a:pPr marL="0" indent="0">
              <a:buFontTx/>
              <a:buNone/>
              <a:defRPr/>
            </a:pPr>
            <a:r>
              <a:rPr lang="en-GB" dirty="0" smtClean="0"/>
              <a:t>3 class quizzes – each worth 5% each over the duration of the course</a:t>
            </a:r>
            <a:endParaRPr lang="en-GB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Summary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Overview of the Course/Plan</a:t>
            </a:r>
          </a:p>
          <a:p>
            <a:r>
              <a:rPr lang="en-GB" altLang="en-US" smtClean="0"/>
              <a:t>Hands-On/Practical</a:t>
            </a:r>
          </a:p>
          <a:p>
            <a:r>
              <a:rPr lang="en-GB" altLang="en-US" smtClean="0"/>
              <a:t>Assessment (Breakdown of Marks)</a:t>
            </a:r>
          </a:p>
          <a:p>
            <a:r>
              <a:rPr lang="en-GB" altLang="en-US" smtClean="0"/>
              <a:t>Self Study (Can’t learn from just attending)</a:t>
            </a:r>
          </a:p>
          <a:p>
            <a:r>
              <a:rPr lang="en-GB" altLang="en-US" smtClean="0"/>
              <a:t>Today is about `Getting Started’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This Week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343400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GB" dirty="0" smtClean="0"/>
              <a:t>Review Slides</a:t>
            </a:r>
          </a:p>
          <a:p>
            <a:pPr>
              <a:defRPr/>
            </a:pPr>
            <a:r>
              <a:rPr lang="en-GB" dirty="0" smtClean="0"/>
              <a:t>Read Chapters 1, 2 and 3</a:t>
            </a:r>
          </a:p>
          <a:p>
            <a:pPr>
              <a:defRPr/>
            </a:pPr>
            <a:r>
              <a:rPr lang="en-GB" dirty="0" smtClean="0"/>
              <a:t>Create a Simple Webpage</a:t>
            </a:r>
          </a:p>
          <a:p>
            <a:pPr lvl="1">
              <a:defRPr/>
            </a:pPr>
            <a:r>
              <a:rPr lang="en-GB" dirty="0" smtClean="0"/>
              <a:t>E.g., notepad to create hello.html</a:t>
            </a:r>
          </a:p>
          <a:p>
            <a:pPr lvl="1">
              <a:defRPr/>
            </a:pPr>
            <a:r>
              <a:rPr lang="en-GB" dirty="0" smtClean="0"/>
              <a:t>Test it locally (e.g., local computer in Chrome or Explorer)</a:t>
            </a:r>
          </a:p>
          <a:p>
            <a:pPr lvl="1">
              <a:defRPr/>
            </a:pPr>
            <a:r>
              <a:rPr lang="en-GB" dirty="0" smtClean="0"/>
              <a:t>Experiment (e.g., different tags, typing mistakes, mobile browser, …)</a:t>
            </a:r>
          </a:p>
          <a:p>
            <a:pPr lvl="1">
              <a:defRPr/>
            </a:pPr>
            <a:r>
              <a:rPr lang="en-GB" dirty="0" smtClean="0"/>
              <a:t>Setup GitHub Account/Webpage</a:t>
            </a:r>
          </a:p>
          <a:p>
            <a:pPr>
              <a:defRPr/>
            </a:pPr>
            <a:r>
              <a:rPr lang="en-GB" b="1" u="sng" dirty="0" smtClean="0"/>
              <a:t>Start Early</a:t>
            </a:r>
          </a:p>
        </p:txBody>
      </p:sp>
      <p:pic>
        <p:nvPicPr>
          <p:cNvPr id="4301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76" b="8990"/>
          <a:stretch>
            <a:fillRect/>
          </a:stretch>
        </p:blipFill>
        <p:spPr bwMode="auto">
          <a:xfrm>
            <a:off x="7010400" y="4648200"/>
            <a:ext cx="1941513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3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5450" y="1371600"/>
            <a:ext cx="2368550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Contact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981200"/>
            <a:ext cx="7772400" cy="4114800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GB" dirty="0" smtClean="0"/>
              <a:t>Questions/Issues</a:t>
            </a:r>
          </a:p>
          <a:p>
            <a:pPr marL="0" indent="0">
              <a:buFontTx/>
              <a:buNone/>
              <a:defRPr/>
            </a:pPr>
            <a:endParaRPr lang="en-GB" dirty="0"/>
          </a:p>
          <a:p>
            <a:pPr marL="400050" lvl="1" indent="0">
              <a:buFont typeface="Wingdings 3" panose="05040102010807070707" pitchFamily="18" charset="2"/>
              <a:buNone/>
              <a:defRPr/>
            </a:pPr>
            <a:r>
              <a:rPr lang="en-GB" dirty="0" smtClean="0"/>
              <a:t>Benjamin </a:t>
            </a:r>
            <a:r>
              <a:rPr lang="en-GB" dirty="0" err="1" smtClean="0"/>
              <a:t>Kenwright</a:t>
            </a:r>
            <a:endParaRPr lang="en-GB" dirty="0"/>
          </a:p>
          <a:p>
            <a:pPr marL="400050" lvl="1" indent="0">
              <a:buFont typeface="Wingdings 3" panose="05040102010807070707" pitchFamily="18" charset="2"/>
              <a:buNone/>
              <a:defRPr/>
            </a:pPr>
            <a:r>
              <a:rPr lang="en-GB" dirty="0" smtClean="0"/>
              <a:t>email: bkenwright@ieee.org</a:t>
            </a:r>
          </a:p>
          <a:p>
            <a:pPr marL="0" indent="0">
              <a:buFontTx/>
              <a:buNone/>
              <a:defRPr/>
            </a:pPr>
            <a:endParaRPr lang="en-GB" dirty="0" smtClean="0"/>
          </a:p>
          <a:p>
            <a:pPr>
              <a:defRPr/>
            </a:pPr>
            <a:r>
              <a:rPr lang="en-GB" dirty="0" smtClean="0"/>
              <a:t>Open Door Policy</a:t>
            </a:r>
          </a:p>
          <a:p>
            <a:pPr lvl="1">
              <a:defRPr/>
            </a:pPr>
            <a:r>
              <a:rPr lang="en-GB" dirty="0" smtClean="0"/>
              <a:t>Problems/Help</a:t>
            </a:r>
          </a:p>
          <a:p>
            <a:pPr lvl="1">
              <a:defRPr/>
            </a:pPr>
            <a:r>
              <a:rPr lang="en-GB" dirty="0" smtClean="0"/>
              <a:t>Within Reason</a:t>
            </a:r>
          </a:p>
          <a:p>
            <a:pPr marL="0" indent="0">
              <a:buFontTx/>
              <a:buNone/>
              <a:defRPr/>
            </a:pPr>
            <a:endParaRPr lang="en-GB" dirty="0"/>
          </a:p>
        </p:txBody>
      </p:sp>
      <p:pic>
        <p:nvPicPr>
          <p:cNvPr id="44036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4038600"/>
            <a:ext cx="29718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7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828800"/>
            <a:ext cx="3048000" cy="193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What does HTML stand for?</a:t>
            </a:r>
          </a:p>
          <a:p>
            <a:pPr>
              <a:defRPr/>
            </a:pPr>
            <a:endParaRPr lang="en-GB" dirty="0"/>
          </a:p>
          <a:p>
            <a:pPr marL="514350" indent="-514350">
              <a:buFontTx/>
              <a:buAutoNum type="alphaLcParenR"/>
              <a:defRPr/>
            </a:pPr>
            <a:r>
              <a:rPr lang="en-GB" dirty="0" smtClean="0"/>
              <a:t>Hypertext </a:t>
            </a:r>
            <a:r>
              <a:rPr lang="en-GB" dirty="0" err="1" smtClean="0"/>
              <a:t>Markup</a:t>
            </a:r>
            <a:r>
              <a:rPr lang="en-GB" dirty="0" smtClean="0"/>
              <a:t> Language</a:t>
            </a:r>
          </a:p>
          <a:p>
            <a:pPr marL="514350" indent="-514350">
              <a:buFontTx/>
              <a:buAutoNum type="alphaLcParenR"/>
              <a:defRPr/>
            </a:pPr>
            <a:r>
              <a:rPr lang="en-GB" dirty="0" smtClean="0"/>
              <a:t>Hyper Tag Mark Language</a:t>
            </a:r>
          </a:p>
          <a:p>
            <a:pPr marL="514350" indent="-514350">
              <a:buFontTx/>
              <a:buAutoNum type="alphaLcParenR"/>
              <a:defRPr/>
            </a:pPr>
            <a:r>
              <a:rPr lang="en-GB" dirty="0" smtClean="0"/>
              <a:t>Hypertext Makeup Language</a:t>
            </a:r>
          </a:p>
          <a:p>
            <a:pPr marL="514350" indent="-514350">
              <a:buFontTx/>
              <a:buAutoNum type="alphaLcParenR"/>
              <a:defRPr/>
            </a:pPr>
            <a:r>
              <a:rPr lang="en-GB" dirty="0" smtClean="0"/>
              <a:t>Hot Moodle Language</a:t>
            </a:r>
          </a:p>
          <a:p>
            <a:pPr marL="514350" indent="-514350">
              <a:buFontTx/>
              <a:buAutoNum type="alphaLcParenR"/>
              <a:defRPr/>
            </a:pPr>
            <a:r>
              <a:rPr lang="en-GB" dirty="0" smtClean="0"/>
              <a:t>Non of the above</a:t>
            </a:r>
            <a:endParaRPr lang="en-GB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Answer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GB" altLang="en-US" smtClean="0"/>
              <a:t>a) Hypertext Markup Language</a:t>
            </a:r>
          </a:p>
          <a:p>
            <a:pPr marL="0" indent="0">
              <a:buFontTx/>
              <a:buNone/>
            </a:pPr>
            <a:endParaRPr lang="en-GB" altLang="en-US" smtClean="0"/>
          </a:p>
          <a:p>
            <a:pPr marL="0" indent="0">
              <a:buFontTx/>
              <a:buNone/>
            </a:pPr>
            <a:r>
              <a:rPr lang="en-GB" altLang="en-US" smtClean="0"/>
              <a:t>Hypertext Markup Language (HTML), a standardized system for tagging text files to achieve font, color, graphic, and hyperlink effects on World Wide Web pages.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What the Web is all about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GB" dirty="0" smtClean="0"/>
              <a:t>The </a:t>
            </a:r>
            <a:r>
              <a:rPr lang="en-GB" b="1" dirty="0" smtClean="0">
                <a:solidFill>
                  <a:srgbClr val="FF0000"/>
                </a:solidFill>
              </a:rPr>
              <a:t>Web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smtClean="0"/>
              <a:t>was created to share documents via Internet, and </a:t>
            </a:r>
            <a:r>
              <a:rPr lang="en-GB" b="1" dirty="0" smtClean="0">
                <a:solidFill>
                  <a:srgbClr val="FF0000"/>
                </a:solidFill>
              </a:rPr>
              <a:t>HTML</a:t>
            </a:r>
            <a:r>
              <a:rPr lang="en-GB" dirty="0" smtClean="0"/>
              <a:t> is the language in which these documents are written</a:t>
            </a:r>
          </a:p>
          <a:p>
            <a:pPr>
              <a:defRPr/>
            </a:pPr>
            <a:endParaRPr lang="en-GB" dirty="0" smtClean="0"/>
          </a:p>
          <a:p>
            <a:pPr>
              <a:defRPr/>
            </a:pPr>
            <a:r>
              <a:rPr lang="en-GB" dirty="0" smtClean="0"/>
              <a:t>While text has always been the primary medium, HTML evolved to incorporate other types of content like </a:t>
            </a:r>
            <a:r>
              <a:rPr lang="en-GB" b="1" dirty="0" smtClean="0">
                <a:solidFill>
                  <a:srgbClr val="FF0000"/>
                </a:solidFill>
              </a:rPr>
              <a:t>images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smtClean="0"/>
              <a:t>and </a:t>
            </a:r>
            <a:r>
              <a:rPr lang="en-GB" b="1" dirty="0" smtClean="0">
                <a:solidFill>
                  <a:srgbClr val="FF0000"/>
                </a:solidFill>
              </a:rPr>
              <a:t>videos</a:t>
            </a:r>
          </a:p>
          <a:p>
            <a:pPr>
              <a:defRPr/>
            </a:pPr>
            <a:endParaRPr lang="en-GB" b="1" dirty="0">
              <a:solidFill>
                <a:srgbClr val="FF0000"/>
              </a:solidFill>
            </a:endParaRPr>
          </a:p>
          <a:p>
            <a:pPr>
              <a:defRPr/>
            </a:pPr>
            <a:r>
              <a:rPr lang="en-GB" dirty="0" smtClean="0"/>
              <a:t>HTML content is </a:t>
            </a:r>
            <a:r>
              <a:rPr lang="en-GB" b="1" dirty="0" smtClean="0">
                <a:solidFill>
                  <a:srgbClr val="FF0000"/>
                </a:solidFill>
              </a:rPr>
              <a:t>90% text</a:t>
            </a:r>
            <a:endParaRPr lang="en-GB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Questions/Discussion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Next Week</a:t>
            </a:r>
          </a:p>
          <a:p>
            <a:pPr lvl="1" eaLnBrk="1" hangingPunct="1"/>
            <a:r>
              <a:rPr lang="en-GB" altLang="en-US" smtClean="0"/>
              <a:t>Attendance</a:t>
            </a:r>
          </a:p>
          <a:p>
            <a:pPr lvl="1" eaLnBrk="1" hangingPunct="1"/>
            <a:r>
              <a:rPr lang="en-GB" altLang="en-US" smtClean="0"/>
              <a:t>Submit GitHub Page URL</a:t>
            </a:r>
          </a:p>
          <a:p>
            <a:pPr lvl="1" eaLnBrk="1" hangingPunct="1"/>
            <a:r>
              <a:rPr lang="en-GB" altLang="en-US" smtClean="0"/>
              <a:t>Questions on Chapters 1-3</a:t>
            </a:r>
          </a:p>
          <a:p>
            <a:pPr lvl="1" eaLnBrk="1" hangingPunct="1"/>
            <a:r>
              <a:rPr lang="en-GB" altLang="en-US" smtClean="0"/>
              <a:t>Scratched surface get you started</a:t>
            </a:r>
          </a:p>
          <a:p>
            <a:pPr lvl="2" eaLnBrk="1" hangingPunct="1"/>
            <a:r>
              <a:rPr lang="en-GB" altLang="en-US" smtClean="0"/>
              <a:t>Interactive pages, animations, forms, …</a:t>
            </a:r>
          </a:p>
          <a:p>
            <a:pPr lvl="2" eaLnBrk="1" hangingPunct="1"/>
            <a:r>
              <a:rPr lang="en-GB" altLang="en-US" smtClean="0"/>
              <a:t>Next week the real work starts</a:t>
            </a:r>
          </a:p>
          <a:p>
            <a:pPr lvl="2" eaLnBrk="1" hangingPunct="1"/>
            <a:r>
              <a:rPr lang="en-GB" altLang="en-US" smtClean="0"/>
              <a:t>Creating `amazing’ websites very soon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Recommended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Also read around the subject to gain a broad/comprehensive understanding of the topic</a:t>
            </a:r>
          </a:p>
          <a:p>
            <a:pPr lvl="1"/>
            <a:r>
              <a:rPr lang="en-GB" altLang="en-US" smtClean="0"/>
              <a:t>Articles, books, online-tutorials, …</a:t>
            </a:r>
          </a:p>
          <a:p>
            <a:r>
              <a:rPr lang="en-GB" altLang="en-US" smtClean="0"/>
              <a:t>Huge number of examples/tutorials online to complement this course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altLang="en-US" smtClean="0"/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altLang="en-US" smtClean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Experiment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What are good sites to quickly experiment with JavaScript/CSS/HTML on a browser?</a:t>
            </a:r>
          </a:p>
          <a:p>
            <a:pPr>
              <a:defRPr/>
            </a:pPr>
            <a:endParaRPr lang="en-GB" dirty="0"/>
          </a:p>
          <a:p>
            <a:pPr marL="0" indent="0">
              <a:buFontTx/>
              <a:buNone/>
              <a:defRPr/>
            </a:pPr>
            <a:r>
              <a:rPr lang="en-GB" dirty="0" smtClean="0"/>
              <a:t>http://dabblet.com/</a:t>
            </a:r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Grading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1. Attendance:	         5%  </a:t>
            </a:r>
          </a:p>
          <a:p>
            <a:r>
              <a:rPr lang="en-GB" altLang="en-US" smtClean="0"/>
              <a:t>2. Quiz:	                        15% </a:t>
            </a:r>
          </a:p>
          <a:p>
            <a:r>
              <a:rPr lang="en-GB" altLang="en-US" smtClean="0"/>
              <a:t>3. Individual Project:	10%</a:t>
            </a:r>
          </a:p>
          <a:p>
            <a:r>
              <a:rPr lang="en-GB" altLang="en-US" smtClean="0"/>
              <a:t>4. Group Project:          20%</a:t>
            </a:r>
          </a:p>
          <a:p>
            <a:r>
              <a:rPr lang="en-GB" altLang="en-US" smtClean="0"/>
              <a:t>5. Final Exam:              50%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GB" altLang="en-US" smtClean="0"/>
              <a:t>Structure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altLang="en-US" smtClean="0"/>
          </a:p>
        </p:txBody>
      </p:sp>
      <p:pic>
        <p:nvPicPr>
          <p:cNvPr id="14340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856"/>
          <a:stretch>
            <a:fillRect/>
          </a:stretch>
        </p:blipFill>
        <p:spPr bwMode="auto">
          <a:xfrm>
            <a:off x="1447800" y="1295400"/>
            <a:ext cx="6096000" cy="497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Submission Dates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Online Quizzes (5%)</a:t>
            </a:r>
          </a:p>
          <a:p>
            <a:pPr lvl="1"/>
            <a:r>
              <a:rPr lang="en-GB" altLang="en-US" smtClean="0"/>
              <a:t>Multiple Choice – Complement the Lectures</a:t>
            </a:r>
          </a:p>
          <a:p>
            <a:endParaRPr lang="en-GB" altLang="en-US" smtClean="0"/>
          </a:p>
          <a:p>
            <a:r>
              <a:rPr lang="en-GB" altLang="en-US" smtClean="0"/>
              <a:t>Week 10 – Submission Individual Project (10%)</a:t>
            </a:r>
          </a:p>
          <a:p>
            <a:r>
              <a:rPr lang="en-GB" altLang="en-US" smtClean="0"/>
              <a:t>Week 16 – Submission Group Project (20%)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Expect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altLang="en-US" smtClean="0"/>
          </a:p>
        </p:txBody>
      </p:sp>
      <p:pic>
        <p:nvPicPr>
          <p:cNvPr id="1638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066800"/>
            <a:ext cx="2981325" cy="229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413" y="2109788"/>
            <a:ext cx="3171825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0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3675" y="3230563"/>
            <a:ext cx="2649538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1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4471988"/>
            <a:ext cx="2895600" cy="223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What is a Web Browser?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altLang="en-US" smtClean="0"/>
          </a:p>
        </p:txBody>
      </p:sp>
      <p:pic>
        <p:nvPicPr>
          <p:cNvPr id="1741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25" y="5257800"/>
            <a:ext cx="8843963" cy="120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F9900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430</TotalTime>
  <Words>1257</Words>
  <Application>Microsoft Office PowerPoint</Application>
  <PresentationFormat>On-screen Show (4:3)</PresentationFormat>
  <Paragraphs>222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Times New Roman</vt:lpstr>
      <vt:lpstr>Arial</vt:lpstr>
      <vt:lpstr>Wingdings 3</vt:lpstr>
      <vt:lpstr>Default Design</vt:lpstr>
      <vt:lpstr>Introduction</vt:lpstr>
      <vt:lpstr>Outline</vt:lpstr>
      <vt:lpstr>Recommended Reading</vt:lpstr>
      <vt:lpstr>Recommended</vt:lpstr>
      <vt:lpstr>Grading</vt:lpstr>
      <vt:lpstr>Structure</vt:lpstr>
      <vt:lpstr>Submission Dates</vt:lpstr>
      <vt:lpstr>Expect</vt:lpstr>
      <vt:lpstr>What is a Web Browser?</vt:lpstr>
      <vt:lpstr>What is a Web Browser?</vt:lpstr>
      <vt:lpstr>What is a Webpage?</vt:lpstr>
      <vt:lpstr>What is a Webpage?</vt:lpstr>
      <vt:lpstr>What does HTML look like?</vt:lpstr>
      <vt:lpstr>As any language,  HTML has rules</vt:lpstr>
      <vt:lpstr>Brackets</vt:lpstr>
      <vt:lpstr>Start – End Tags</vt:lpstr>
      <vt:lpstr>First Webpage</vt:lpstr>
      <vt:lpstr>Tag Attributes</vt:lpstr>
      <vt:lpstr>Comments</vt:lpstr>
      <vt:lpstr>Self-Enclosing Elements</vt:lpstr>
      <vt:lpstr>Errors Order/Hierarchy</vt:lpstr>
      <vt:lpstr>Why?</vt:lpstr>
      <vt:lpstr>Important Note</vt:lpstr>
      <vt:lpstr>A valid HTML document</vt:lpstr>
      <vt:lpstr>Complete Valid HTML Document</vt:lpstr>
      <vt:lpstr>Details</vt:lpstr>
      <vt:lpstr>Question</vt:lpstr>
      <vt:lpstr>Answer</vt:lpstr>
      <vt:lpstr>GitHub</vt:lpstr>
      <vt:lpstr>For Example</vt:lpstr>
      <vt:lpstr>Question</vt:lpstr>
      <vt:lpstr>Answer</vt:lpstr>
      <vt:lpstr>Summary</vt:lpstr>
      <vt:lpstr>This Week</vt:lpstr>
      <vt:lpstr>Contact</vt:lpstr>
      <vt:lpstr>Question</vt:lpstr>
      <vt:lpstr>Answer</vt:lpstr>
      <vt:lpstr>What the Web is all about</vt:lpstr>
      <vt:lpstr>Questions/Discussion</vt:lpstr>
      <vt:lpstr>PowerPoint Presentation</vt:lpstr>
      <vt:lpstr>Experiment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Computer</cp:lastModifiedBy>
  <cp:revision>163</cp:revision>
  <dcterms:created xsi:type="dcterms:W3CDTF">1601-01-01T00:00:00Z</dcterms:created>
  <dcterms:modified xsi:type="dcterms:W3CDTF">2017-10-28T06:59:39Z</dcterms:modified>
</cp:coreProperties>
</file>