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67" r:id="rId2"/>
    <p:sldId id="274" r:id="rId3"/>
    <p:sldId id="289" r:id="rId4"/>
    <p:sldId id="362" r:id="rId5"/>
    <p:sldId id="309" r:id="rId6"/>
    <p:sldId id="310" r:id="rId7"/>
    <p:sldId id="311" r:id="rId8"/>
    <p:sldId id="312" r:id="rId9"/>
    <p:sldId id="290" r:id="rId10"/>
    <p:sldId id="314" r:id="rId11"/>
    <p:sldId id="292" r:id="rId12"/>
    <p:sldId id="295" r:id="rId13"/>
    <p:sldId id="296" r:id="rId14"/>
    <p:sldId id="313" r:id="rId15"/>
    <p:sldId id="324" r:id="rId16"/>
    <p:sldId id="297" r:id="rId17"/>
    <p:sldId id="298" r:id="rId18"/>
    <p:sldId id="299" r:id="rId19"/>
    <p:sldId id="300" r:id="rId20"/>
    <p:sldId id="301" r:id="rId21"/>
    <p:sldId id="302" r:id="rId22"/>
    <p:sldId id="323" r:id="rId23"/>
    <p:sldId id="303" r:id="rId24"/>
    <p:sldId id="304" r:id="rId25"/>
    <p:sldId id="305" r:id="rId26"/>
    <p:sldId id="294" r:id="rId27"/>
    <p:sldId id="306" r:id="rId28"/>
    <p:sldId id="316" r:id="rId29"/>
    <p:sldId id="315" r:id="rId30"/>
    <p:sldId id="317" r:id="rId31"/>
    <p:sldId id="307" r:id="rId32"/>
    <p:sldId id="318" r:id="rId33"/>
    <p:sldId id="319" r:id="rId34"/>
    <p:sldId id="320" r:id="rId35"/>
    <p:sldId id="321" r:id="rId36"/>
    <p:sldId id="322" r:id="rId37"/>
    <p:sldId id="272" r:id="rId38"/>
    <p:sldId id="291" r:id="rId39"/>
    <p:sldId id="268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E0519-A238-4933-ACFE-CE499E35E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7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AE9122-D3F4-433A-BAB6-9406C7DA698F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6292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D5E3C8-BB2B-40E0-85D8-D4EE8B2E96C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E65450-059E-495D-A4FD-7AFBDF5AA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2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E4F705D-D32B-463B-B2F2-B0600E0F929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0733182-3C0B-40A5-8C38-E3F36AADC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9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8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5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4036B32-2708-4741-9FBD-7D8F3462B54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D22EF9-2663-474B-B9CF-F2A96244D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4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9EB533-7EB7-4659-95FE-76AA2C58A27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A78712-AC6A-4933-96BD-8709E9571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BB568B2-F7D8-4BD8-8850-3D099AF87C2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14E389-B995-4305-9A36-BF3E4E341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F9B04E-C6E1-4CD0-84A1-63AD730692B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4F73E-AA66-427C-9268-BECB8701E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37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#Inline_text_se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HTML Fundamentals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Authoring and Design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Tags (Elements)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Tags are also called </a:t>
            </a:r>
            <a:r>
              <a:rPr lang="en-US" altLang="zh-CN" b="1" dirty="0" smtClean="0">
                <a:ea typeface="宋体" panose="02010600030101010101" pitchFamily="2" charset="-122"/>
              </a:rPr>
              <a:t>elements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b="1" dirty="0" smtClean="0">
                <a:ea typeface="宋体" panose="02010600030101010101" pitchFamily="2" charset="-122"/>
              </a:rPr>
              <a:t>attribute</a:t>
            </a:r>
            <a:r>
              <a:rPr lang="en-US" altLang="zh-CN" dirty="0" smtClean="0">
                <a:ea typeface="宋体" panose="02010600030101010101" pitchFamily="2" charset="-122"/>
              </a:rPr>
              <a:t> is a special code that can enhance or modify a tag. They are generally located in the starting tag after the tag name.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Basic syntax for </a:t>
            </a:r>
            <a:r>
              <a:rPr lang="en-US" altLang="zh-CN" dirty="0" err="1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tags and attributes</a:t>
            </a:r>
          </a:p>
          <a:p>
            <a:pPr lvl="1"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&lt;tag attribute="value"&gt;   &lt;/tag&gt;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tags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must be lower case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values of attributes need to surrounded by quotes 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Blocks of Text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smtClean="0">
                <a:solidFill>
                  <a:srgbClr val="FF0000"/>
                </a:solidFill>
              </a:rPr>
              <a:t>&lt;h1&gt;, .. &lt;h5&gt; </a:t>
            </a:r>
            <a:r>
              <a:rPr lang="en-GB" altLang="en-US" smtClean="0"/>
              <a:t>6 levels of headings available, ranging from &lt;h1&gt; to &lt;h6&gt;, 1 being the most important one</a:t>
            </a:r>
          </a:p>
          <a:p>
            <a:r>
              <a:rPr lang="en-GB" altLang="en-US" b="1" smtClean="0">
                <a:solidFill>
                  <a:srgbClr val="FF0000"/>
                </a:solidFill>
              </a:rPr>
              <a:t>&lt;blockquote&gt; .. &lt;/blockquote&gt; </a:t>
            </a:r>
            <a:r>
              <a:rPr lang="en-GB" altLang="en-US" smtClean="0"/>
              <a:t>Blockquotes are used to identify a </a:t>
            </a:r>
            <a:r>
              <a:rPr lang="en-GB" altLang="en-US" b="1" smtClean="0"/>
              <a:t>citation</a:t>
            </a:r>
            <a:r>
              <a:rPr lang="en-GB" altLang="en-US" smtClean="0"/>
              <a:t>.</a:t>
            </a:r>
          </a:p>
          <a:p>
            <a:r>
              <a:rPr lang="en-GB" altLang="en-US" b="1" smtClean="0">
                <a:solidFill>
                  <a:srgbClr val="FF0000"/>
                </a:solidFill>
              </a:rPr>
              <a:t>&lt;p&gt;..&lt;/p&gt; </a:t>
            </a:r>
            <a:r>
              <a:rPr lang="en-GB" altLang="en-US" smtClean="0"/>
              <a:t>Paragraphs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Small parts within a </a:t>
            </a:r>
            <a:br>
              <a:rPr lang="en-GB" altLang="en-US" smtClean="0"/>
            </a:br>
            <a:r>
              <a:rPr lang="en-GB" altLang="en-US" smtClean="0"/>
              <a:t>Block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P</a:t>
            </a:r>
            <a:r>
              <a:rPr lang="en-GB" dirty="0" smtClean="0"/>
              <a:t>aragraphs and lists are meant to identify whole blocks of text, we sometimes want to provide meaning to a word (or a few words) within a text</a:t>
            </a:r>
          </a:p>
          <a:p>
            <a:pPr>
              <a:defRPr/>
            </a:pPr>
            <a:r>
              <a:rPr lang="en-GB" dirty="0" smtClean="0"/>
              <a:t>default, </a:t>
            </a:r>
            <a:r>
              <a:rPr lang="en-GB" b="1" dirty="0" smtClean="0">
                <a:solidFill>
                  <a:srgbClr val="FF0000"/>
                </a:solidFill>
              </a:rPr>
              <a:t>&lt;strong&gt; </a:t>
            </a:r>
            <a:r>
              <a:rPr lang="en-GB" dirty="0" smtClean="0"/>
              <a:t>elements are displayed in bold</a:t>
            </a:r>
          </a:p>
          <a:p>
            <a:pPr>
              <a:defRPr/>
            </a:pPr>
            <a:r>
              <a:rPr lang="en-GB" dirty="0" smtClean="0"/>
              <a:t>default,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em</a:t>
            </a:r>
            <a:r>
              <a:rPr lang="en-GB" b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elements are displayed in italic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element</a:t>
            </a:r>
          </a:p>
          <a:p>
            <a:pPr lvl="1">
              <a:defRPr/>
            </a:pPr>
            <a:r>
              <a:rPr lang="en-GB" dirty="0" smtClean="0"/>
              <a:t>I just bought a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 title="Compact Disc"&gt;</a:t>
            </a:r>
            <a:r>
              <a:rPr lang="en-GB" dirty="0" smtClean="0"/>
              <a:t>CD</a:t>
            </a:r>
            <a:r>
              <a:rPr lang="en-GB" b="1" dirty="0" smtClean="0">
                <a:solidFill>
                  <a:srgbClr val="FF0000"/>
                </a:solidFill>
              </a:rPr>
              <a:t>&lt;/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&gt;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Small parts within a </a:t>
            </a:r>
            <a:br>
              <a:rPr lang="en-GB" altLang="en-US" smtClean="0"/>
            </a:br>
            <a:r>
              <a:rPr lang="en-GB" altLang="en-US" smtClean="0"/>
              <a:t>Block of Text (Cont)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Inline quotes</a:t>
            </a:r>
          </a:p>
          <a:p>
            <a:pPr lvl="1"/>
            <a:r>
              <a:rPr lang="en-GB" altLang="en-US" smtClean="0"/>
              <a:t>He said </a:t>
            </a:r>
            <a:r>
              <a:rPr lang="en-GB" altLang="en-US" b="1" smtClean="0">
                <a:solidFill>
                  <a:srgbClr val="FF0000"/>
                </a:solidFill>
              </a:rPr>
              <a:t>&lt;q&gt;</a:t>
            </a:r>
            <a:r>
              <a:rPr lang="en-GB" altLang="en-US" smtClean="0"/>
              <a:t>“Hello World”</a:t>
            </a:r>
            <a:r>
              <a:rPr lang="en-GB" altLang="en-US" b="1" smtClean="0">
                <a:solidFill>
                  <a:srgbClr val="FF0000"/>
                </a:solidFill>
              </a:rPr>
              <a:t>&lt;/q&gt;</a:t>
            </a:r>
            <a:r>
              <a:rPr lang="en-GB" altLang="en-US" smtClean="0"/>
              <a:t> and just left</a:t>
            </a:r>
          </a:p>
          <a:p>
            <a:r>
              <a:rPr lang="en-GB" altLang="en-US" smtClean="0"/>
              <a:t>Plenty of other inline semantic elements</a:t>
            </a:r>
          </a:p>
          <a:p>
            <a:pPr lvl="1"/>
            <a:r>
              <a:rPr lang="en-GB" altLang="en-US" smtClean="0"/>
              <a:t>See </a:t>
            </a:r>
            <a:r>
              <a:rPr lang="en-GB" altLang="en-US" smtClean="0">
                <a:hlinkClick r:id="rId2"/>
              </a:rPr>
              <a:t>HTML element reference documentation </a:t>
            </a:r>
            <a:r>
              <a:rPr lang="en-GB" altLang="en-US" smtClean="0"/>
              <a:t>for a comprehensive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 Basic Tags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>
            <a:fillRect/>
          </a:stretch>
        </p:blipFill>
        <p:spPr bwMode="auto">
          <a:xfrm>
            <a:off x="1295400" y="1219200"/>
            <a:ext cx="67818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Power of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true power of WWW comes with hyperlinks</a:t>
            </a:r>
          </a:p>
          <a:p>
            <a:pPr>
              <a:defRPr/>
            </a:pPr>
            <a:r>
              <a:rPr lang="en-GB" dirty="0" smtClean="0"/>
              <a:t>Surfer click on a specially marked word or image on a web page and automatically be jumped to another web page or another place in the same web page.</a:t>
            </a:r>
          </a:p>
          <a:p>
            <a:pPr lvl="1">
              <a:defRPr/>
            </a:pPr>
            <a:r>
              <a:rPr lang="en-GB" dirty="0" smtClean="0"/>
              <a:t>Another web page – External link</a:t>
            </a:r>
          </a:p>
          <a:p>
            <a:pPr lvl="1">
              <a:defRPr/>
            </a:pPr>
            <a:r>
              <a:rPr lang="en-GB" dirty="0" smtClean="0"/>
              <a:t>Another place – Internal link</a:t>
            </a:r>
          </a:p>
          <a:p>
            <a:pPr>
              <a:defRPr/>
            </a:pPr>
            <a:r>
              <a:rPr lang="en-GB" dirty="0" smtClean="0"/>
              <a:t>Use &lt;a&gt; (anchor) tag to create a link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Hyperlinks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search for something, visit 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="http://www.bing.com"&gt;</a:t>
            </a:r>
            <a:r>
              <a:rPr lang="en-GB" dirty="0" smtClean="0"/>
              <a:t>Bing</a:t>
            </a:r>
            <a:r>
              <a:rPr lang="en-GB" dirty="0" smtClean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FontTx/>
              <a:buNone/>
              <a:defRPr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2"/>
                </a:solidFill>
              </a:rPr>
              <a:t>There are 3 types of target you can define.</a:t>
            </a:r>
          </a:p>
          <a:p>
            <a:pPr marL="0" indent="0">
              <a:buFontTx/>
              <a:buNone/>
              <a:defRPr/>
            </a:pPr>
            <a:endParaRPr lang="en-GB" dirty="0" smtClean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anchor targets</a:t>
            </a:r>
            <a:r>
              <a:rPr lang="en-GB" dirty="0" smtClean="0">
                <a:solidFill>
                  <a:schemeClr val="bg2"/>
                </a:solidFill>
              </a:rPr>
              <a:t>, to navigate within the same page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relative URLs</a:t>
            </a:r>
            <a:r>
              <a:rPr lang="en-GB" dirty="0" smtClean="0">
                <a:solidFill>
                  <a:schemeClr val="bg2"/>
                </a:solidFill>
              </a:rPr>
              <a:t>, usually to navigate within the same website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absolute URLs</a:t>
            </a:r>
            <a:r>
              <a:rPr lang="en-GB" dirty="0" smtClean="0">
                <a:solidFill>
                  <a:schemeClr val="bg2"/>
                </a:solidFill>
              </a:rPr>
              <a:t>, usually to navigate to another website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Anchor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Anchor target to navigate within the same page. By prepending your </a:t>
            </a:r>
            <a:r>
              <a:rPr lang="en-GB" dirty="0" err="1" smtClean="0"/>
              <a:t>href</a:t>
            </a:r>
            <a:r>
              <a:rPr lang="en-GB" dirty="0" smtClean="0"/>
              <a:t> with #, you can target an HTML element with a specific id attribute.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For example, </a:t>
            </a:r>
            <a:r>
              <a:rPr lang="en-GB" dirty="0" smtClean="0">
                <a:solidFill>
                  <a:srgbClr val="FF0000"/>
                </a:solidFill>
              </a:rPr>
              <a:t>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="#footer"&gt; </a:t>
            </a:r>
            <a:r>
              <a:rPr lang="en-GB" dirty="0" smtClean="0"/>
              <a:t>will navigate to the </a:t>
            </a:r>
            <a:r>
              <a:rPr lang="en-GB" dirty="0" smtClean="0">
                <a:solidFill>
                  <a:srgbClr val="FF0000"/>
                </a:solidFill>
              </a:rPr>
              <a:t>&lt;div id="footer"&gt; </a:t>
            </a:r>
            <a:r>
              <a:rPr lang="en-GB" dirty="0" smtClean="0"/>
              <a:t>within the same HTML document. This type of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often used to navigate back to the top of the page.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Relative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If you want to define a link to another page of the same website, you can use relative URLs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But relative to what? Well, relative to the current page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Go to the </a:t>
            </a:r>
            <a:r>
              <a:rPr lang="en-GB" i="1" dirty="0">
                <a:solidFill>
                  <a:srgbClr val="FF0000"/>
                </a:solidFill>
              </a:rPr>
              <a:t>&lt;a </a:t>
            </a:r>
            <a:r>
              <a:rPr lang="en-GB" i="1" dirty="0" err="1">
                <a:solidFill>
                  <a:srgbClr val="FF0000"/>
                </a:solidFill>
              </a:rPr>
              <a:t>href</a:t>
            </a:r>
            <a:r>
              <a:rPr lang="en-GB" i="1" dirty="0">
                <a:solidFill>
                  <a:srgbClr val="FF0000"/>
                </a:solidFill>
              </a:rPr>
              <a:t>="contact.html"&gt;</a:t>
            </a:r>
            <a:r>
              <a:rPr lang="en-GB" dirty="0"/>
              <a:t>contact page</a:t>
            </a:r>
            <a:r>
              <a:rPr lang="en-GB" i="1" dirty="0">
                <a:solidFill>
                  <a:srgbClr val="FF0000"/>
                </a:solidFill>
              </a:rPr>
              <a:t>&lt;/a&gt;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Absolute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This URL can be segmented in 3 parts: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protocol</a:t>
            </a:r>
            <a:r>
              <a:rPr lang="en-GB" dirty="0" smtClean="0"/>
              <a:t> http://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domain</a:t>
            </a:r>
            <a:r>
              <a:rPr lang="en-GB" dirty="0" smtClean="0"/>
              <a:t> ireallylovecats.com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file path </a:t>
            </a:r>
            <a:r>
              <a:rPr lang="en-GB" dirty="0" smtClean="0"/>
              <a:t>gallery.html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This </a:t>
            </a:r>
            <a:r>
              <a:rPr lang="en-GB" b="1" dirty="0"/>
              <a:t>absolute URL</a:t>
            </a:r>
            <a:r>
              <a:rPr lang="en-GB" dirty="0"/>
              <a:t> is </a:t>
            </a:r>
            <a:r>
              <a:rPr lang="en-GB" b="1" dirty="0"/>
              <a:t>self-sufficient</a:t>
            </a:r>
            <a:r>
              <a:rPr lang="en-GB" dirty="0"/>
              <a:t>: no matter where you use the link form, it contains </a:t>
            </a:r>
            <a:r>
              <a:rPr lang="en-GB" i="1" dirty="0"/>
              <a:t>all</a:t>
            </a:r>
            <a:r>
              <a:rPr lang="en-GB" dirty="0"/>
              <a:t> the information required to find the correct file, on the correct domain, with the correct </a:t>
            </a:r>
            <a:r>
              <a:rPr lang="en-GB" dirty="0" smtClean="0"/>
              <a:t>protocol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Cats </a:t>
            </a:r>
            <a:r>
              <a:rPr lang="en-GB" dirty="0"/>
              <a:t>on my </a:t>
            </a:r>
            <a:r>
              <a:rPr lang="en-GB" dirty="0" smtClean="0"/>
              <a:t>page </a:t>
            </a:r>
            <a:r>
              <a:rPr lang="en-GB" b="1" dirty="0" smtClean="0">
                <a:solidFill>
                  <a:srgbClr val="FF0000"/>
                </a:solidFill>
              </a:rPr>
              <a:t>&lt;a </a:t>
            </a:r>
            <a:r>
              <a:rPr lang="en-GB" b="1" dirty="0" err="1">
                <a:solidFill>
                  <a:srgbClr val="FF0000"/>
                </a:solidFill>
              </a:rPr>
              <a:t>href</a:t>
            </a:r>
            <a:r>
              <a:rPr lang="en-GB" b="1" dirty="0">
                <a:solidFill>
                  <a:srgbClr val="FF0000"/>
                </a:solidFill>
              </a:rPr>
              <a:t>="</a:t>
            </a:r>
            <a:r>
              <a:rPr lang="en-GB" b="1" dirty="0" smtClean="0">
                <a:solidFill>
                  <a:srgbClr val="FF0000"/>
                </a:solidFill>
              </a:rPr>
              <a:t>http://www.cats.com/index.html"&gt; </a:t>
            </a:r>
            <a:r>
              <a:rPr lang="en-GB" dirty="0" smtClean="0"/>
              <a:t>Link</a:t>
            </a:r>
            <a:r>
              <a:rPr lang="en-GB" b="1" dirty="0" smtClean="0">
                <a:solidFill>
                  <a:srgbClr val="FF0000"/>
                </a:solidFill>
              </a:rPr>
              <a:t>&lt;/</a:t>
            </a:r>
            <a:r>
              <a:rPr lang="en-GB" b="1" dirty="0">
                <a:solidFill>
                  <a:srgbClr val="FF0000"/>
                </a:solidFill>
              </a:rPr>
              <a:t>a&gt;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 Last Week</a:t>
            </a:r>
          </a:p>
          <a:p>
            <a:pPr eaLnBrk="1" hangingPunct="1"/>
            <a:r>
              <a:rPr lang="en-US" altLang="en-US" smtClean="0"/>
              <a:t>What do we mean by HTML Fundamentals</a:t>
            </a:r>
          </a:p>
          <a:p>
            <a:pPr eaLnBrk="1" hangingPunct="1"/>
            <a:r>
              <a:rPr lang="en-US" altLang="en-US" smtClean="0"/>
              <a:t>Essential Tags/Formatting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eaLnBrk="1" hangingPunct="1"/>
            <a:r>
              <a:rPr lang="en-US" altLang="en-US" smtClean="0"/>
              <a:t>Summary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Images use the &lt;</a:t>
            </a:r>
            <a:r>
              <a:rPr lang="en-GB" dirty="0" err="1" smtClean="0"/>
              <a:t>img</a:t>
            </a:r>
            <a:r>
              <a:rPr lang="en-GB" dirty="0" smtClean="0"/>
              <a:t>&gt; element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 smtClean="0"/>
              <a:t>="spacecraft.jpg"&gt;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Also specify attributes: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="spacecraft.jpg " alt=“</a:t>
            </a:r>
            <a:r>
              <a:rPr lang="en-GB" dirty="0" err="1" smtClean="0"/>
              <a:t>SpaceShip</a:t>
            </a:r>
            <a:r>
              <a:rPr lang="en-GB" dirty="0" smtClean="0"/>
              <a:t>" height="42" width="42"&gt;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If you use `animated’ .gif files – the animations will play in the browser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Tables &lt;table&gt;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HTML tables are meant for tabular data only, which is any type of content that can be semantically arranged in rows and columns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Syntax - Building a table in HTML requires a specific structure:</a:t>
            </a:r>
          </a:p>
          <a:p>
            <a:pPr lvl="1">
              <a:defRPr/>
            </a:pPr>
            <a:r>
              <a:rPr lang="en-GB" dirty="0" smtClean="0"/>
              <a:t>open a &lt;table&gt;</a:t>
            </a:r>
          </a:p>
          <a:p>
            <a:pPr lvl="1">
              <a:defRPr/>
            </a:pPr>
            <a:r>
              <a:rPr lang="en-GB" dirty="0" smtClean="0"/>
              <a:t>add rows with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lvl="1">
              <a:defRPr/>
            </a:pPr>
            <a:r>
              <a:rPr lang="en-GB" dirty="0" smtClean="0"/>
              <a:t>add regular cells with &lt;td&gt; or heading cells with &lt;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Tables &lt;table&gt;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Tables used not only for displaying data in tabular format</a:t>
            </a:r>
          </a:p>
          <a:p>
            <a:pPr>
              <a:defRPr/>
            </a:pPr>
            <a:r>
              <a:rPr lang="en-GB" dirty="0" smtClean="0"/>
              <a:t>A table (&lt;table&gt;) in HTML</a:t>
            </a:r>
          </a:p>
          <a:p>
            <a:pPr lvl="1">
              <a:defRPr/>
            </a:pPr>
            <a:r>
              <a:rPr lang="en-GB" dirty="0" smtClean="0"/>
              <a:t>Consists of rows (&lt;</a:t>
            </a:r>
            <a:r>
              <a:rPr lang="en-GB" dirty="0" err="1" smtClean="0"/>
              <a:t>tr</a:t>
            </a:r>
            <a:r>
              <a:rPr lang="en-GB" dirty="0" smtClean="0"/>
              <a:t>&gt;)</a:t>
            </a:r>
          </a:p>
          <a:p>
            <a:pPr lvl="1">
              <a:defRPr/>
            </a:pPr>
            <a:r>
              <a:rPr lang="en-GB" dirty="0" smtClean="0"/>
              <a:t>Each row consists of rectangular boxes called cells (&lt;td&gt;)</a:t>
            </a:r>
          </a:p>
          <a:p>
            <a:pPr lvl="1">
              <a:defRPr/>
            </a:pPr>
            <a:r>
              <a:rPr lang="en-GB" dirty="0" smtClean="0"/>
              <a:t>&lt;table&gt;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&gt;&lt;td&gt;R1,Cell1&lt;/td&gt;&lt;td&gt;R1,Cell2&lt;/td&gt;&lt;/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&gt;&lt;td&gt;R2,Cell1&lt;/td&gt;&lt;td&gt;R2,Cell2&lt;/td&gt;&lt;/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&lt;/table&gt;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267200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&lt;table&gt;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&lt;td&gt;John Lennon&lt;/td&gt;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&lt;td&gt;Rhythm Guitar&lt;/td&gt;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&lt;td&gt;Paul McCartney&lt;/td&gt;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&lt;td&gt;Bass&lt;/td&gt;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91150"/>
            <a:ext cx="4381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thead, tfoot and tbody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Just like a webpage can have a header and a footer, a table can have a head, a body, and a foot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thead, tfoot and tbody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&lt;table&gt;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thead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</a:t>
            </a:r>
            <a:r>
              <a:rPr lang="en-GB" dirty="0" err="1" smtClean="0"/>
              <a:t>th</a:t>
            </a:r>
            <a:r>
              <a:rPr lang="en-GB" dirty="0" smtClean="0"/>
              <a:t>&gt;Name&lt;/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</a:t>
            </a:r>
            <a:r>
              <a:rPr lang="en-GB" dirty="0" err="1" smtClean="0"/>
              <a:t>th</a:t>
            </a:r>
            <a:r>
              <a:rPr lang="en-GB" dirty="0" smtClean="0"/>
              <a:t>&gt;Instrument&lt;/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thead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tbody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&lt;td&gt;John Lennon&lt;/td&gt;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&lt;td&gt;Rhythm Guitar&lt;/td&gt;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&lt;td&gt;Paul McCartney&lt;/td&gt;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&lt;td&gt;Bass&lt;/td&gt;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&lt;/</a:t>
            </a:r>
            <a:r>
              <a:rPr lang="en-GB" dirty="0" err="1" smtClean="0"/>
              <a:t>tbody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</a:t>
            </a:r>
            <a:endParaRPr lang="en-GB" dirty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81600"/>
            <a:ext cx="4162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colspan and rowspan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GB" altLang="en-US" smtClean="0"/>
              <a:t>You can merge columns or rows by using the rowspan and colspan respectively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505200"/>
            <a:ext cx="57054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colspan and 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743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The “Michael Jackson Singles” cell spans across 2 columns, so the following row includes two cells.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Because the cell “1979” spans across 3 rows, the 2 following rows only include a one cell, to allow space for the “1979” column.</a:t>
            </a:r>
            <a:endParaRPr lang="en-GB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648200"/>
            <a:ext cx="4772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Attributes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b="1" dirty="0" smtClean="0">
                <a:ea typeface="宋体" panose="02010600030101010101" pitchFamily="2" charset="-122"/>
              </a:rPr>
              <a:t>attribute</a:t>
            </a:r>
            <a:r>
              <a:rPr lang="en-US" altLang="zh-CN" dirty="0" smtClean="0">
                <a:ea typeface="宋体" panose="02010600030101010101" pitchFamily="2" charset="-122"/>
              </a:rPr>
              <a:t> is a special code that can enhance or modify a tag. They are generally located in the starting tag after the tag name.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Basic syntax for </a:t>
            </a:r>
            <a:r>
              <a:rPr lang="en-US" altLang="zh-CN" dirty="0" err="1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tags and attributes</a:t>
            </a:r>
          </a:p>
          <a:p>
            <a:pPr lvl="1"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&lt;tag attribute="value"&gt;   &lt;/tag&gt;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tags must be lower case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values of attributes need to be surrounded by quotes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Common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id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unique identifier for elements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the class of the element, used to </a:t>
            </a:r>
            <a:r>
              <a:rPr lang="en-US" altLang="zh-CN" i="1" dirty="0" smtClean="0">
                <a:ea typeface="宋体" panose="02010600030101010101" pitchFamily="2" charset="-122"/>
              </a:rPr>
              <a:t>specify similar attributes for dissimilar elements</a:t>
            </a:r>
            <a:r>
              <a:rPr lang="en-US" altLang="zh-CN" dirty="0" smtClean="0">
                <a:ea typeface="宋体" panose="02010600030101010101" pitchFamily="2" charset="-122"/>
              </a:rPr>
              <a:t> by putting them in the same class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style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inline style definition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title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 text to display in a tool tip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Last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GB" altLang="en-US" smtClean="0"/>
              <a:t>Read Chapters 1, 2 and 3</a:t>
            </a:r>
          </a:p>
          <a:p>
            <a:r>
              <a:rPr lang="en-GB" altLang="en-US" smtClean="0"/>
              <a:t>Created a Simple Webpage</a:t>
            </a:r>
          </a:p>
          <a:p>
            <a:pPr lvl="1"/>
            <a:r>
              <a:rPr lang="en-GB" altLang="en-US" smtClean="0"/>
              <a:t>E.g., notepad to create hello.html</a:t>
            </a:r>
          </a:p>
          <a:p>
            <a:pPr lvl="1"/>
            <a:r>
              <a:rPr lang="en-GB" altLang="en-US" smtClean="0"/>
              <a:t>Test it locally (e.g., local computer in Chrome or Explorer)</a:t>
            </a:r>
          </a:p>
          <a:p>
            <a:pPr lvl="1"/>
            <a:r>
              <a:rPr lang="en-GB" altLang="en-US" smtClean="0"/>
              <a:t>Experiment (e.g., different tags, typing mistakes, mobile browser, …)</a:t>
            </a:r>
          </a:p>
          <a:p>
            <a:pPr lvl="1"/>
            <a:r>
              <a:rPr lang="en-GB" altLang="en-US" b="1" smtClean="0">
                <a:solidFill>
                  <a:srgbClr val="FF0000"/>
                </a:solidFill>
              </a:rPr>
              <a:t>Setup GitHub Account/Webpage</a:t>
            </a:r>
          </a:p>
          <a:p>
            <a:pPr lvl="2"/>
            <a:r>
              <a:rPr lang="en-GB" altLang="en-US" b="1" smtClean="0">
                <a:solidFill>
                  <a:srgbClr val="FF0000"/>
                </a:solidFill>
              </a:rPr>
              <a:t>(submit URL today)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Examples 1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&lt;p id=“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firstParag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 class=“indent” title=“This paragraph introduces html attributes”&gt;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Assuming </a:t>
            </a:r>
            <a:r>
              <a:rPr lang="en-US" altLang="zh-CN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style sheet </a:t>
            </a:r>
            <a:r>
              <a:rPr lang="en-US" altLang="zh-CN" dirty="0" smtClean="0">
                <a:ea typeface="宋体" panose="02010600030101010101" pitchFamily="2" charset="-122"/>
              </a:rPr>
              <a:t>contains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.indent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{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</a:rPr>
              <a:t>margin-right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5%; 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</a:rPr>
              <a:t>margin-left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ea typeface="宋体" panose="02010600030101010101" pitchFamily="2" charset="-122"/>
              </a:rPr>
              <a:t>5%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;}</a:t>
            </a:r>
          </a:p>
          <a:p>
            <a:pPr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Example 2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&lt;p id=“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firstParag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 style=“margin-right: 5%; margin-left: 5%;” title=“This paragraph introduces html attributes”&gt;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Attributes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lang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language code;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2400" dirty="0" smtClean="0">
                <a:ea typeface="宋体" panose="02010600030101010101" pitchFamily="2" charset="-122"/>
              </a:rPr>
              <a:t>”: English,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fr</a:t>
            </a:r>
            <a:r>
              <a:rPr lang="en-US" altLang="zh-CN" sz="2400" dirty="0" smtClean="0">
                <a:ea typeface="宋体" panose="02010600030101010101" pitchFamily="2" charset="-122"/>
              </a:rPr>
              <a:t>”: French,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es</a:t>
            </a:r>
            <a:r>
              <a:rPr lang="en-US" altLang="zh-CN" sz="2400" dirty="0" smtClean="0">
                <a:ea typeface="宋体" panose="02010600030101010101" pitchFamily="2" charset="-122"/>
              </a:rPr>
              <a:t>”: Spanish, “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de</a:t>
            </a:r>
            <a:r>
              <a:rPr lang="en-US" altLang="zh-CN" sz="2400" dirty="0" smtClean="0">
                <a:ea typeface="宋体" panose="02010600030101010101" pitchFamily="2" charset="-122"/>
              </a:rPr>
              <a:t>”: German etc.</a:t>
            </a: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dir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text direction, left to right or right to left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&lt;p 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lang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 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ltr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”&gt;bonjour!&lt;/p&gt;</a:t>
            </a:r>
            <a:endParaRPr lang="en-US" altLang="zh-CN" sz="28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accesskey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assigns an access key to an element. An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access key</a:t>
            </a:r>
            <a:r>
              <a:rPr lang="en-US" altLang="zh-CN" sz="2400" dirty="0" smtClean="0">
                <a:ea typeface="宋体" panose="02010600030101010101" pitchFamily="2" charset="-122"/>
              </a:rPr>
              <a:t> is a single character from the document character set. </a:t>
            </a: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tabindex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tab order of an element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Deprecated Attributes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r>
              <a:rPr lang="en-GB" altLang="en-US" smtClean="0"/>
              <a:t>In order to separate structure from presentation many HTML attributes/tags used for presentation were </a:t>
            </a:r>
            <a:r>
              <a:rPr lang="en-GB" altLang="en-US" b="1" smtClean="0">
                <a:solidFill>
                  <a:srgbClr val="FF0000"/>
                </a:solidFill>
              </a:rPr>
              <a:t>deprecated</a:t>
            </a:r>
            <a:r>
              <a:rPr lang="en-GB" altLang="en-US" smtClean="0"/>
              <a:t>, starting from HTML version 4</a:t>
            </a:r>
          </a:p>
          <a:p>
            <a:r>
              <a:rPr lang="en-GB" altLang="en-US" smtClean="0"/>
              <a:t>Some deprecated attributes</a:t>
            </a:r>
          </a:p>
          <a:p>
            <a:pPr lvl="1"/>
            <a:r>
              <a:rPr lang="en-GB" altLang="en-US" smtClean="0"/>
              <a:t>font, &lt;font </a:t>
            </a:r>
            <a:r>
              <a:rPr lang="en-GB" altLang="en-US" i="1" smtClean="0">
                <a:solidFill>
                  <a:srgbClr val="FF0000"/>
                </a:solidFill>
              </a:rPr>
              <a:t>size</a:t>
            </a:r>
            <a:r>
              <a:rPr lang="en-GB" altLang="en-US" smtClean="0"/>
              <a:t>=“5” color=“red”&gt;Text&lt;/font&gt;</a:t>
            </a:r>
          </a:p>
          <a:p>
            <a:pPr lvl="1"/>
            <a:r>
              <a:rPr lang="en-GB" altLang="en-US" smtClean="0"/>
              <a:t>align, &lt;p </a:t>
            </a:r>
            <a:r>
              <a:rPr lang="en-GB" altLang="en-US" i="1" smtClean="0">
                <a:solidFill>
                  <a:srgbClr val="FF0000"/>
                </a:solidFill>
              </a:rPr>
              <a:t>align</a:t>
            </a:r>
            <a:r>
              <a:rPr lang="en-GB" altLang="en-US" smtClean="0"/>
              <a:t>=“center”&gt;Centered text&lt;/p&gt;</a:t>
            </a:r>
          </a:p>
          <a:p>
            <a:pPr lvl="1"/>
            <a:r>
              <a:rPr lang="en-GB" altLang="en-US" i="1" smtClean="0">
                <a:solidFill>
                  <a:srgbClr val="FF0000"/>
                </a:solidFill>
              </a:rPr>
              <a:t>bgcolor</a:t>
            </a:r>
            <a:r>
              <a:rPr lang="en-GB" altLang="en-US" smtClean="0"/>
              <a:t>, </a:t>
            </a:r>
            <a:r>
              <a:rPr lang="en-GB" altLang="en-US" i="1" smtClean="0">
                <a:solidFill>
                  <a:srgbClr val="FF0000"/>
                </a:solidFill>
              </a:rPr>
              <a:t>width</a:t>
            </a:r>
            <a:r>
              <a:rPr lang="en-GB" altLang="en-US" smtClean="0"/>
              <a:t>, </a:t>
            </a:r>
            <a:r>
              <a:rPr lang="en-GB" altLang="en-US" i="1" smtClean="0">
                <a:solidFill>
                  <a:srgbClr val="FF0000"/>
                </a:solidFill>
              </a:rPr>
              <a:t>height</a:t>
            </a:r>
            <a:r>
              <a:rPr lang="en-GB" altLang="en-US" smtClean="0"/>
              <a:t>, etc.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Ordered lists &amp; Unordered lists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</a:t>
            </a:r>
            <a:r>
              <a:rPr lang="en-GB" i="1" dirty="0" err="1" smtClean="0">
                <a:solidFill>
                  <a:srgbClr val="FF0000"/>
                </a:solidFill>
              </a:rPr>
              <a:t>ol</a:t>
            </a:r>
            <a:r>
              <a:rPr lang="en-GB" i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for ordered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</a:t>
            </a:r>
            <a:r>
              <a:rPr lang="en-GB" i="1" dirty="0" err="1" smtClean="0">
                <a:solidFill>
                  <a:srgbClr val="FF0000"/>
                </a:solidFill>
              </a:rPr>
              <a:t>ul</a:t>
            </a:r>
            <a:r>
              <a:rPr lang="en-GB" i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for unordered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&lt;li&gt; </a:t>
            </a:r>
            <a:r>
              <a:rPr lang="en-GB" dirty="0" smtClean="0"/>
              <a:t>for each item inside the list</a:t>
            </a:r>
          </a:p>
          <a:p>
            <a:pPr>
              <a:defRPr/>
            </a:pPr>
            <a:r>
              <a:rPr lang="en-GB" dirty="0" smtClean="0"/>
              <a:t>Browser inserts a blank line before &amp; after the list (block-level element)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&gt; &lt;li&gt;Item 1&lt;/li&gt; &lt;li&gt;Item 2&lt;/li&gt; &lt;li&gt;Item3&lt;/li&gt; &lt;/</a:t>
            </a:r>
            <a:r>
              <a:rPr lang="en-GB" dirty="0" err="1" smtClean="0"/>
              <a:t>ol</a:t>
            </a:r>
            <a:r>
              <a:rPr lang="en-GB" dirty="0" smtClean="0"/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15938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Nested lists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36746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Customizing List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List numbers or marks can be customized</a:t>
            </a:r>
          </a:p>
          <a:p>
            <a:pPr lvl="1">
              <a:defRPr/>
            </a:pPr>
            <a:r>
              <a:rPr lang="en-GB" dirty="0" smtClean="0"/>
              <a:t>“</a:t>
            </a:r>
            <a:r>
              <a:rPr lang="en-GB" i="1" dirty="0" smtClean="0">
                <a:solidFill>
                  <a:srgbClr val="FF0000"/>
                </a:solidFill>
              </a:rPr>
              <a:t>type</a:t>
            </a:r>
            <a:r>
              <a:rPr lang="en-GB" dirty="0" smtClean="0"/>
              <a:t>” attribute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ul</a:t>
            </a:r>
            <a:r>
              <a:rPr lang="en-GB" dirty="0" smtClean="0"/>
              <a:t> type=“square”&gt;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type=“A”&gt;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type=“a”&gt;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type=“I”&gt;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</a:t>
            </a:r>
            <a:r>
              <a:rPr lang="en-GB" dirty="0" err="1" smtClean="0"/>
              <a:t>i</a:t>
            </a:r>
            <a:r>
              <a:rPr lang="en-GB" dirty="0" smtClean="0"/>
              <a:t>”&gt;</a:t>
            </a:r>
          </a:p>
          <a:p>
            <a:pPr>
              <a:defRPr/>
            </a:pPr>
            <a:r>
              <a:rPr lang="en-GB" dirty="0" smtClean="0"/>
              <a:t>“type” attribute is not allowed in XHTML 1.0 Strict, so use </a:t>
            </a:r>
            <a:r>
              <a:rPr lang="en-GB" i="1" dirty="0" smtClean="0">
                <a:solidFill>
                  <a:srgbClr val="FF0000"/>
                </a:solidFill>
              </a:rPr>
              <a:t>style sheets </a:t>
            </a:r>
            <a:r>
              <a:rPr lang="en-GB" dirty="0" smtClean="0"/>
              <a:t>instead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&lt;dl&gt; for “</a:t>
            </a:r>
            <a:r>
              <a:rPr lang="en-GB" i="1" dirty="0" smtClean="0">
                <a:solidFill>
                  <a:srgbClr val="FF0000"/>
                </a:solidFill>
              </a:rPr>
              <a:t>list element</a:t>
            </a:r>
            <a:r>
              <a:rPr lang="en-GB" dirty="0" smtClean="0"/>
              <a:t>”; </a:t>
            </a:r>
          </a:p>
          <a:p>
            <a:pPr>
              <a:defRPr/>
            </a:pPr>
            <a:r>
              <a:rPr lang="en-GB" dirty="0" smtClean="0"/>
              <a:t>&lt;</a:t>
            </a:r>
            <a:r>
              <a:rPr lang="en-GB" dirty="0" err="1" smtClean="0"/>
              <a:t>dt</a:t>
            </a:r>
            <a:r>
              <a:rPr lang="en-GB" dirty="0" smtClean="0"/>
              <a:t>&gt; for “</a:t>
            </a:r>
            <a:r>
              <a:rPr lang="en-GB" i="1" dirty="0" smtClean="0">
                <a:solidFill>
                  <a:srgbClr val="FF0000"/>
                </a:solidFill>
              </a:rPr>
              <a:t>definition terms</a:t>
            </a:r>
            <a:r>
              <a:rPr lang="en-GB" dirty="0" smtClean="0"/>
              <a:t>”; </a:t>
            </a:r>
          </a:p>
          <a:p>
            <a:pPr>
              <a:defRPr/>
            </a:pPr>
            <a:r>
              <a:rPr lang="en-GB" dirty="0" smtClean="0"/>
              <a:t>&lt;</a:t>
            </a:r>
            <a:r>
              <a:rPr lang="en-GB" dirty="0" err="1" smtClean="0"/>
              <a:t>dd</a:t>
            </a:r>
            <a:r>
              <a:rPr lang="en-GB" dirty="0" smtClean="0"/>
              <a:t>&gt; for “</a:t>
            </a:r>
            <a:r>
              <a:rPr lang="en-GB" i="1" dirty="0" smtClean="0">
                <a:solidFill>
                  <a:srgbClr val="FF0000"/>
                </a:solidFill>
              </a:rPr>
              <a:t>definition data</a:t>
            </a:r>
            <a:r>
              <a:rPr lang="en-GB" dirty="0" smtClean="0"/>
              <a:t>”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GB" dirty="0" smtClean="0"/>
              <a:t>&lt;dl&gt;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&gt;&lt;strong&gt;CPU&lt;/strong&gt;&lt;/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&gt;Central Processing Unit&lt;/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&gt;&lt;strong&gt;ALU&lt;/strong&gt;&lt;/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&gt;Arithmetic Logic Unit&lt;/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&gt;&lt;strong&gt;GHz&lt;/strong&gt;&lt;/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&gt;Gigahertz&lt;/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&lt;/dl&gt;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of HTML Fundamentals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Thinking about Designing your Website</a:t>
            </a:r>
          </a:p>
          <a:p>
            <a:pPr lvl="1"/>
            <a:r>
              <a:rPr lang="en-GB" altLang="en-US" smtClean="0"/>
              <a:t>Multiple .html documents, content, structure, …. (works and doesn’t work on a webpage) – easy to for the user to navigate/understand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307975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62000" y="1484313"/>
            <a:ext cx="7772400" cy="4114800"/>
          </a:xfrm>
        </p:spPr>
        <p:txBody>
          <a:bodyPr/>
          <a:lstStyle/>
          <a:p>
            <a:r>
              <a:rPr lang="en-GB" altLang="en-US" smtClean="0"/>
              <a:t>Read Chapters 5, 6, 7</a:t>
            </a:r>
          </a:p>
          <a:p>
            <a:r>
              <a:rPr lang="en-GB" altLang="en-US" smtClean="0"/>
              <a:t>Github Webpage</a:t>
            </a:r>
          </a:p>
          <a:p>
            <a:pPr lvl="1"/>
            <a:r>
              <a:rPr lang="en-GB" altLang="en-US" smtClean="0"/>
              <a:t>xxxxx.github.io</a:t>
            </a:r>
          </a:p>
          <a:p>
            <a:pPr lvl="1"/>
            <a:r>
              <a:rPr lang="en-GB" altLang="en-US" smtClean="0"/>
              <a:t>Multiple file/structure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Experiment and implementing various HTML features (e.g., multiple pages, images, tables, formatting, …)</a:t>
            </a:r>
          </a:p>
          <a:p>
            <a:r>
              <a:rPr lang="en-GB" altLang="en-US" smtClean="0"/>
              <a:t>Quizzes</a:t>
            </a:r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1450975"/>
            <a:ext cx="1662112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type of webpage would you like to be able to create at the end of this course?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1. Which of the following is an example of an IP address? 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www.whitehouse.gov</a:t>
            </a:r>
          </a:p>
          <a:p>
            <a:pPr>
              <a:defRPr/>
            </a:pPr>
            <a:r>
              <a:rPr lang="en-GB" dirty="0" err="1" smtClean="0"/>
              <a:t>b.http</a:t>
            </a:r>
            <a:r>
              <a:rPr lang="en-GB" dirty="0" smtClean="0"/>
              <a:t>://www.whitehouse.gov/history/index.htm</a:t>
            </a:r>
          </a:p>
          <a:p>
            <a:pPr>
              <a:defRPr/>
            </a:pPr>
            <a:r>
              <a:rPr lang="en-GB" dirty="0" smtClean="0"/>
              <a:t>c. .</a:t>
            </a:r>
            <a:r>
              <a:rPr lang="en-GB" dirty="0" err="1" smtClean="0"/>
              <a:t>gov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d. 216.43.187.162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you are browsing the Web and viewing web pages, your computer is acting as a: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a. </a:t>
            </a:r>
            <a:r>
              <a:rPr lang="en-GB" dirty="0" err="1" smtClean="0"/>
              <a:t>telent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b. client</a:t>
            </a:r>
          </a:p>
          <a:p>
            <a:pPr>
              <a:defRPr/>
            </a:pPr>
            <a:r>
              <a:rPr lang="en-GB" dirty="0" smtClean="0"/>
              <a:t>c. server</a:t>
            </a:r>
          </a:p>
          <a:p>
            <a:pPr>
              <a:defRPr/>
            </a:pPr>
            <a:r>
              <a:rPr lang="en-GB" dirty="0" smtClean="0"/>
              <a:t>d. packet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Basic syntax for XHTML tags and attributes is: </a:t>
            </a:r>
          </a:p>
          <a:p>
            <a:endParaRPr lang="en-GB" altLang="en-US" smtClean="0"/>
          </a:p>
          <a:p>
            <a:r>
              <a:rPr lang="en-GB" altLang="en-US" smtClean="0"/>
              <a:t>a. &lt;tag attribute=value&gt; &lt;/tag&gt;</a:t>
            </a:r>
          </a:p>
          <a:p>
            <a:r>
              <a:rPr lang="en-GB" altLang="en-US" smtClean="0"/>
              <a:t>b. &lt;tag attribute=value&gt; &lt;tag&gt;</a:t>
            </a:r>
          </a:p>
          <a:p>
            <a:r>
              <a:rPr lang="en-GB" altLang="en-US" smtClean="0"/>
              <a:t>c. &lt;tag attribute=”value”&gt; &lt;tag&gt;</a:t>
            </a:r>
          </a:p>
          <a:p>
            <a:r>
              <a:rPr lang="en-GB" altLang="en-US" smtClean="0"/>
              <a:t>d. &lt;tag attribute=”value”&gt; &lt;/tag&gt;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/>
              <a:t>The XHTML code </a:t>
            </a:r>
            <a:r>
              <a:rPr lang="en-GB" dirty="0">
                <a:solidFill>
                  <a:srgbClr val="FF0000"/>
                </a:solidFill>
              </a:rPr>
              <a:t>&lt;a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FF0000"/>
                </a:solidFill>
              </a:rPr>
              <a:t>=“http://</a:t>
            </a:r>
            <a:r>
              <a:rPr lang="en-GB" dirty="0" smtClean="0">
                <a:solidFill>
                  <a:srgbClr val="FF0000"/>
                </a:solidFill>
              </a:rPr>
              <a:t>www.zjnu.cn /”&gt;</a:t>
            </a:r>
            <a:r>
              <a:rPr lang="en-GB" dirty="0"/>
              <a:t>CS </a:t>
            </a:r>
            <a:r>
              <a:rPr lang="en-GB" dirty="0" smtClean="0"/>
              <a:t>Department at School</a:t>
            </a:r>
            <a:r>
              <a:rPr lang="en-GB" dirty="0" smtClean="0">
                <a:solidFill>
                  <a:srgbClr val="FF0000"/>
                </a:solidFill>
              </a:rPr>
              <a:t>&lt;/</a:t>
            </a:r>
            <a:r>
              <a:rPr lang="en-GB" dirty="0">
                <a:solidFill>
                  <a:srgbClr val="FF0000"/>
                </a:solidFill>
              </a:rPr>
              <a:t>a&gt; </a:t>
            </a:r>
            <a:r>
              <a:rPr lang="en-GB" dirty="0"/>
              <a:t>will create a _________ to </a:t>
            </a:r>
            <a:r>
              <a:rPr lang="en-GB" dirty="0" smtClean="0"/>
              <a:t>CS </a:t>
            </a:r>
            <a:r>
              <a:rPr lang="en-GB" dirty="0"/>
              <a:t>web page: </a:t>
            </a:r>
            <a:endParaRPr lang="en-GB" dirty="0" smtClean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</a:t>
            </a:r>
            <a:r>
              <a:rPr lang="en-GB" dirty="0"/>
              <a:t>. internal link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b</a:t>
            </a:r>
            <a:r>
              <a:rPr lang="en-GB" dirty="0"/>
              <a:t>. external link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c</a:t>
            </a:r>
            <a:r>
              <a:rPr lang="en-GB" dirty="0"/>
              <a:t>. anchor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</a:t>
            </a:r>
            <a:r>
              <a:rPr lang="en-GB" dirty="0"/>
              <a:t>. combination </a:t>
            </a:r>
            <a:r>
              <a:rPr lang="en-GB" dirty="0" smtClean="0"/>
              <a:t>link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does HTML stand for? 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Hyperlinks and Text </a:t>
            </a:r>
            <a:r>
              <a:rPr lang="en-GB" dirty="0" err="1" smtClean="0"/>
              <a:t>Markup</a:t>
            </a:r>
            <a:r>
              <a:rPr lang="en-GB" dirty="0"/>
              <a:t> </a:t>
            </a:r>
            <a:r>
              <a:rPr lang="en-GB" dirty="0" smtClean="0"/>
              <a:t>Language</a:t>
            </a:r>
          </a:p>
          <a:p>
            <a:pPr>
              <a:defRPr/>
            </a:pPr>
            <a:r>
              <a:rPr lang="en-GB" dirty="0" smtClean="0"/>
              <a:t>b. Home Tool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>
              <a:defRPr/>
            </a:pPr>
            <a:r>
              <a:rPr lang="en-GB" dirty="0" smtClean="0"/>
              <a:t>c. Hyper Text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HTML</a:t>
            </a:r>
            <a:r>
              <a:rPr lang="en-US" altLang="zh-CN" dirty="0" smtClean="0">
                <a:ea typeface="宋体" panose="02010600030101010101" pitchFamily="2" charset="-122"/>
              </a:rPr>
              <a:t> source document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A text-only document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Consists of (1) actual text, and (2) tags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b="1" dirty="0" smtClean="0">
                <a:ea typeface="宋体" panose="02010600030101010101" pitchFamily="2" charset="-122"/>
              </a:rPr>
              <a:t>tag </a:t>
            </a:r>
            <a:r>
              <a:rPr lang="en-US" altLang="zh-CN" dirty="0" smtClean="0">
                <a:ea typeface="宋体" panose="02010600030101010101" pitchFamily="2" charset="-122"/>
              </a:rPr>
              <a:t>is an html code that is enclosed </a:t>
            </a:r>
            <a:r>
              <a:rPr lang="en-US" altLang="zh-CN" smtClean="0">
                <a:ea typeface="宋体" panose="02010600030101010101" pitchFamily="2" charset="-122"/>
              </a:rPr>
              <a:t>in angle </a:t>
            </a:r>
            <a:r>
              <a:rPr lang="en-US" altLang="zh-CN" dirty="0" smtClean="0">
                <a:ea typeface="宋体" panose="02010600030101010101" pitchFamily="2" charset="-122"/>
              </a:rPr>
              <a:t>brackets &lt;&gt;; used to lay out the web page.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is a simple, more standardized version of HTML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XHTML/HTML can be created using a simple text editor like notepad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File extension must be </a:t>
            </a:r>
            <a:r>
              <a:rPr lang="en-US" altLang="zh-CN" b="1" dirty="0" smtClean="0">
                <a:ea typeface="宋体" panose="02010600030101010101" pitchFamily="2" charset="-122"/>
              </a:rPr>
              <a:t>.html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en-US" altLang="zh-CN" b="1" dirty="0" smtClean="0">
                <a:ea typeface="宋体" panose="02010600030101010101" pitchFamily="2" charset="-122"/>
              </a:rPr>
              <a:t>.</a:t>
            </a:r>
            <a:r>
              <a:rPr lang="en-US" altLang="zh-CN" b="1" dirty="0" err="1" smtClean="0">
                <a:ea typeface="宋体" panose="02010600030101010101" pitchFamily="2" charset="-122"/>
              </a:rPr>
              <a:t>htm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for the largest heading </a:t>
            </a:r>
          </a:p>
          <a:p>
            <a:endParaRPr lang="en-GB" altLang="en-US" smtClean="0"/>
          </a:p>
          <a:p>
            <a:r>
              <a:rPr lang="en-GB" altLang="en-US" smtClean="0"/>
              <a:t>a. &lt;head&gt;</a:t>
            </a:r>
          </a:p>
          <a:p>
            <a:r>
              <a:rPr lang="en-GB" altLang="en-US" smtClean="0"/>
              <a:t>b. &lt;heading&gt;</a:t>
            </a:r>
          </a:p>
          <a:p>
            <a:r>
              <a:rPr lang="en-GB" altLang="en-US" smtClean="0"/>
              <a:t>c. &lt;h6&gt;</a:t>
            </a:r>
          </a:p>
          <a:p>
            <a:r>
              <a:rPr lang="en-GB" altLang="en-US" smtClean="0"/>
              <a:t>d. &lt;h1&gt;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correct HTML tag for inserting a line break? </a:t>
            </a:r>
          </a:p>
          <a:p>
            <a:endParaRPr lang="en-GB" altLang="en-US" smtClean="0"/>
          </a:p>
          <a:p>
            <a:r>
              <a:rPr lang="en-GB" altLang="en-US" smtClean="0"/>
              <a:t>a. &lt;lb&gt;</a:t>
            </a:r>
          </a:p>
          <a:p>
            <a:r>
              <a:rPr lang="en-GB" altLang="en-US" smtClean="0"/>
              <a:t>b. &lt;break&gt;</a:t>
            </a:r>
          </a:p>
          <a:p>
            <a:r>
              <a:rPr lang="en-GB" altLang="en-US" smtClean="0"/>
              <a:t>c. &lt;br&gt;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to make a text bold </a:t>
            </a:r>
          </a:p>
          <a:p>
            <a:endParaRPr lang="en-GB" altLang="en-US" smtClean="0"/>
          </a:p>
          <a:p>
            <a:r>
              <a:rPr lang="en-GB" altLang="en-US" smtClean="0"/>
              <a:t>a. &lt;btext&gt;</a:t>
            </a:r>
          </a:p>
          <a:p>
            <a:r>
              <a:rPr lang="en-GB" altLang="en-US" smtClean="0"/>
              <a:t>b. &lt;bold&gt;</a:t>
            </a:r>
          </a:p>
          <a:p>
            <a:r>
              <a:rPr lang="en-GB" altLang="en-US" smtClean="0"/>
              <a:t>c. &lt;bb&gt;</a:t>
            </a:r>
          </a:p>
          <a:p>
            <a:r>
              <a:rPr lang="en-GB" altLang="en-US" smtClean="0"/>
              <a:t>d. &lt;strong&gt;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to make a text italic </a:t>
            </a:r>
          </a:p>
          <a:p>
            <a:endParaRPr lang="en-GB" altLang="en-US" smtClean="0"/>
          </a:p>
          <a:p>
            <a:r>
              <a:rPr lang="en-GB" altLang="en-US" smtClean="0"/>
              <a:t>a. &lt;italics&gt;</a:t>
            </a:r>
          </a:p>
          <a:p>
            <a:r>
              <a:rPr lang="en-GB" altLang="en-US" smtClean="0"/>
              <a:t>b. &lt;ii&gt;</a:t>
            </a:r>
          </a:p>
          <a:p>
            <a:r>
              <a:rPr lang="en-GB" altLang="en-US" smtClean="0"/>
              <a:t>c. &lt;it&gt;</a:t>
            </a:r>
          </a:p>
          <a:p>
            <a:r>
              <a:rPr lang="en-GB" altLang="en-US" smtClean="0"/>
              <a:t>d. &lt;em&gt;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What is the correct HTML for making a hyperlink to ZJNU Computer Science website? 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&lt;a name="http://www.zjnu.edu"&gt; ZJNU CS&lt;/a&gt;</a:t>
            </a:r>
          </a:p>
          <a:p>
            <a:pPr>
              <a:defRPr/>
            </a:pPr>
            <a:r>
              <a:rPr lang="en-GB" dirty="0" smtClean="0"/>
              <a:t>b. &lt;a </a:t>
            </a:r>
            <a:r>
              <a:rPr lang="en-GB" dirty="0" err="1" smtClean="0"/>
              <a:t>href</a:t>
            </a:r>
            <a:r>
              <a:rPr lang="en-GB" dirty="0" smtClean="0"/>
              <a:t>="http://www. zjnu.edu"&gt; ZJNU CS&lt;/a&gt;</a:t>
            </a:r>
          </a:p>
          <a:p>
            <a:pPr>
              <a:defRPr/>
            </a:pPr>
            <a:r>
              <a:rPr lang="en-GB" dirty="0" smtClean="0"/>
              <a:t>c. &lt;a </a:t>
            </a:r>
            <a:r>
              <a:rPr lang="en-GB" dirty="0" err="1" smtClean="0"/>
              <a:t>url</a:t>
            </a:r>
            <a:r>
              <a:rPr lang="en-GB" dirty="0" smtClean="0"/>
              <a:t>="http://www. zjnu.edu"&gt; ZJNU CS&lt;/a&gt;</a:t>
            </a:r>
          </a:p>
          <a:p>
            <a:pPr>
              <a:defRPr/>
            </a:pPr>
            <a:r>
              <a:rPr lang="en-GB" dirty="0" smtClean="0"/>
              <a:t>d. &lt;a </a:t>
            </a:r>
            <a:r>
              <a:rPr lang="en-GB" dirty="0" err="1" smtClean="0"/>
              <a:t>src</a:t>
            </a:r>
            <a:r>
              <a:rPr lang="en-GB" dirty="0" smtClean="0"/>
              <a:t>="http://www. zjnu.edu"&gt;ZJNU CS&lt;/a&gt;</a:t>
            </a: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899525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How can you make a list that lists the items with numbers?</a:t>
            </a:r>
          </a:p>
          <a:p>
            <a:endParaRPr lang="en-GB" altLang="en-US" smtClean="0"/>
          </a:p>
          <a:p>
            <a:r>
              <a:rPr lang="en-GB" altLang="en-US" smtClean="0"/>
              <a:t>a. &lt;ol&gt;</a:t>
            </a:r>
          </a:p>
          <a:p>
            <a:r>
              <a:rPr lang="en-GB" altLang="en-US" smtClean="0"/>
              <a:t>b. &lt;ul&gt;</a:t>
            </a:r>
          </a:p>
          <a:p>
            <a:r>
              <a:rPr lang="en-GB" altLang="en-US" smtClean="0"/>
              <a:t>c. &lt;dl&gt;</a:t>
            </a:r>
          </a:p>
          <a:p>
            <a:r>
              <a:rPr lang="en-GB" altLang="en-US" smtClean="0"/>
              <a:t>d. &lt;list&gt;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correct HTML for inserting an image? </a:t>
            </a:r>
          </a:p>
          <a:p>
            <a:endParaRPr lang="en-GB" altLang="en-US" smtClean="0"/>
          </a:p>
          <a:p>
            <a:r>
              <a:rPr lang="en-GB" altLang="en-US" smtClean="0"/>
              <a:t>a. &lt;img href="image.gif&gt;</a:t>
            </a:r>
          </a:p>
          <a:p>
            <a:r>
              <a:rPr lang="en-GB" altLang="en-US" smtClean="0"/>
              <a:t>b. &lt;image src="image.gif"&gt;</a:t>
            </a:r>
          </a:p>
          <a:p>
            <a:r>
              <a:rPr lang="en-GB" altLang="en-US" smtClean="0"/>
              <a:t>c. &lt;img&gt;image.gif&lt;/img&gt;</a:t>
            </a:r>
          </a:p>
          <a:p>
            <a:r>
              <a:rPr lang="en-GB" altLang="en-US" smtClean="0"/>
              <a:t>d. &lt;img src="image.gif"&gt;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browser is a software program which interprets the HTML documents and displays it on the user’s screen.</a:t>
            </a:r>
            <a:br>
              <a:rPr lang="en-GB" altLang="en-US" smtClean="0"/>
            </a:br>
            <a:endParaRPr lang="en-GB" altLang="en-US" smtClean="0"/>
          </a:p>
          <a:p>
            <a:r>
              <a:rPr lang="en-GB" altLang="en-US" smtClean="0"/>
              <a:t>True</a:t>
            </a:r>
          </a:p>
          <a:p>
            <a:r>
              <a:rPr lang="en-GB" altLang="en-US" smtClean="0"/>
              <a:t>False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True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tag is an html code that is enclosed in angel brackets (&lt;&gt;), and it's used to lay out the web page. </a:t>
            </a:r>
          </a:p>
          <a:p>
            <a:endParaRPr lang="en-GB" altLang="en-US" smtClean="0"/>
          </a:p>
          <a:p>
            <a:r>
              <a:rPr lang="en-GB" altLang="en-US" smtClean="0"/>
              <a:t>True</a:t>
            </a:r>
          </a:p>
          <a:p>
            <a:r>
              <a:rPr lang="en-GB" altLang="en-US" smtClean="0"/>
              <a:t>False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True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 XHTML, both uppercase and lowercase tags are allowed for tag names. 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HTML, XML,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XML (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Language): </a:t>
            </a:r>
          </a:p>
          <a:p>
            <a:pPr lvl="1">
              <a:defRPr/>
            </a:pPr>
            <a:r>
              <a:rPr lang="en-GB" dirty="0" smtClean="0"/>
              <a:t>Is a set of rules that lets web designers classify their data in a way customized to their needs.</a:t>
            </a:r>
          </a:p>
          <a:p>
            <a:pPr lvl="1">
              <a:defRPr/>
            </a:pPr>
            <a:r>
              <a:rPr lang="en-GB" dirty="0" smtClean="0"/>
              <a:t>Extendable by creating new types of tags.</a:t>
            </a:r>
          </a:p>
          <a:p>
            <a:pPr>
              <a:defRPr/>
            </a:pPr>
            <a:r>
              <a:rPr lang="en-GB" dirty="0" smtClean="0"/>
              <a:t>XHTML (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Language): </a:t>
            </a:r>
          </a:p>
          <a:p>
            <a:pPr lvl="1">
              <a:defRPr/>
            </a:pPr>
            <a:r>
              <a:rPr lang="en-GB" dirty="0" smtClean="0"/>
              <a:t>A new version of HTML based on XML</a:t>
            </a:r>
          </a:p>
          <a:p>
            <a:pPr lvl="1">
              <a:defRPr/>
            </a:pPr>
            <a:r>
              <a:rPr lang="en-GB" dirty="0" smtClean="0"/>
              <a:t>Inherits strict syntax rules of XML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following XHTML code will display all the lowercase English characters on screen:</a:t>
            </a:r>
            <a:br>
              <a:rPr lang="en-GB" altLang="en-US" smtClean="0"/>
            </a:br>
            <a:r>
              <a:rPr lang="en-GB" altLang="en-US" smtClean="0"/>
              <a:t>&lt;!-- abcdefghijklmnopqrstuvwxyz--&gt;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following is a legitimate XHTML code:</a:t>
            </a:r>
            <a:br>
              <a:rPr lang="en-GB" altLang="en-US" smtClean="0"/>
            </a:br>
            <a:r>
              <a:rPr lang="en-GB" altLang="en-US" smtClean="0"/>
              <a:t>&lt;em&gt;&lt;h2&gt;Bold and italic&lt;/h2&gt;&lt;/em&gt;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Domain Name System (DNS) translates the IP address of a host into its human-readable name (domain name). 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Class Quiz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Class Quiz</a:t>
            </a:r>
          </a:p>
          <a:p>
            <a:pPr lvl="1"/>
            <a:r>
              <a:rPr lang="en-GB" altLang="en-US" smtClean="0"/>
              <a:t>30 Questions/30 Minutes</a:t>
            </a:r>
          </a:p>
          <a:p>
            <a:pPr lvl="1"/>
            <a:r>
              <a:rPr lang="en-GB" altLang="en-US" smtClean="0"/>
              <a:t>Multiple Choice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vs XHTML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GB" altLang="en-US" smtClean="0"/>
              <a:t>Some comparisons of HTML vs. XHTML</a:t>
            </a:r>
          </a:p>
        </p:txBody>
      </p:sp>
      <p:pic>
        <p:nvPicPr>
          <p:cNvPr id="16388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97163"/>
            <a:ext cx="70104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&amp; XHTML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en-US" dirty="0" smtClean="0"/>
              <a:t>Note</a:t>
            </a:r>
          </a:p>
          <a:p>
            <a:pPr>
              <a:defRPr/>
            </a:pPr>
            <a:r>
              <a:rPr lang="en-GB" altLang="en-US" dirty="0" smtClean="0"/>
              <a:t>Single `tags’</a:t>
            </a:r>
          </a:p>
          <a:p>
            <a:pPr lvl="1">
              <a:defRPr/>
            </a:pPr>
            <a:r>
              <a:rPr lang="en-GB" altLang="en-US" dirty="0" smtClean="0"/>
              <a:t>E.g., </a:t>
            </a:r>
            <a:r>
              <a:rPr lang="en-GB" altLang="en-US" i="1" dirty="0" smtClean="0">
                <a:solidFill>
                  <a:srgbClr val="FF0000"/>
                </a:solidFill>
              </a:rPr>
              <a:t>&lt;</a:t>
            </a:r>
            <a:r>
              <a:rPr lang="en-GB" altLang="en-US" i="1" dirty="0" err="1" smtClean="0">
                <a:solidFill>
                  <a:srgbClr val="FF0000"/>
                </a:solidFill>
              </a:rPr>
              <a:t>br</a:t>
            </a:r>
            <a:r>
              <a:rPr lang="en-GB" altLang="en-US" i="1" dirty="0" smtClean="0">
                <a:solidFill>
                  <a:srgbClr val="FF0000"/>
                </a:solidFill>
              </a:rPr>
              <a:t> /&gt; </a:t>
            </a:r>
            <a:r>
              <a:rPr lang="en-GB" altLang="en-US" dirty="0" smtClean="0"/>
              <a:t>doesn’t require a closing &lt;/</a:t>
            </a:r>
            <a:r>
              <a:rPr lang="en-GB" altLang="en-US" dirty="0" err="1" smtClean="0"/>
              <a:t>br</a:t>
            </a:r>
            <a:r>
              <a:rPr lang="en-GB" altLang="en-US" dirty="0" smtClean="0"/>
              <a:t>&gt; tag</a:t>
            </a:r>
          </a:p>
          <a:p>
            <a:pPr lvl="1">
              <a:defRPr/>
            </a:pPr>
            <a:r>
              <a:rPr lang="en-GB" altLang="en-US" dirty="0" smtClean="0"/>
              <a:t>HTML 4 does not require the `/’ in empty tags, XHTML does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2269</Words>
  <Application>Microsoft Office PowerPoint</Application>
  <PresentationFormat>On-screen Show (4:3)</PresentationFormat>
  <Paragraphs>377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Times New Roman</vt:lpstr>
      <vt:lpstr>Arial</vt:lpstr>
      <vt:lpstr>Wingdings 3</vt:lpstr>
      <vt:lpstr>SimSun</vt:lpstr>
      <vt:lpstr>Courier New</vt:lpstr>
      <vt:lpstr>Default Design</vt:lpstr>
      <vt:lpstr>HTML Fundamentals</vt:lpstr>
      <vt:lpstr>Outline</vt:lpstr>
      <vt:lpstr>Last Week</vt:lpstr>
      <vt:lpstr>Question</vt:lpstr>
      <vt:lpstr>HTML Documents</vt:lpstr>
      <vt:lpstr>PowerPoint Presentation</vt:lpstr>
      <vt:lpstr>HTML, XML, XHTML</vt:lpstr>
      <vt:lpstr>HTML vs XHTML</vt:lpstr>
      <vt:lpstr>HTML &amp; XHTML</vt:lpstr>
      <vt:lpstr>Tags (Elements)</vt:lpstr>
      <vt:lpstr>Blocks of Text</vt:lpstr>
      <vt:lpstr>Small parts within a  Block of Text</vt:lpstr>
      <vt:lpstr>Small parts within a  Block of Text (Cont)</vt:lpstr>
      <vt:lpstr>Review Basic Tags</vt:lpstr>
      <vt:lpstr>Power of Links</vt:lpstr>
      <vt:lpstr>Hyperlinks</vt:lpstr>
      <vt:lpstr>Anchor targets</vt:lpstr>
      <vt:lpstr>Relative URLs</vt:lpstr>
      <vt:lpstr>Absolute URLs</vt:lpstr>
      <vt:lpstr>Images</vt:lpstr>
      <vt:lpstr>Tables &lt;table&gt;</vt:lpstr>
      <vt:lpstr>Tables &lt;table&gt;</vt:lpstr>
      <vt:lpstr>Table Example</vt:lpstr>
      <vt:lpstr>thead, tfoot and tbody</vt:lpstr>
      <vt:lpstr>thead, tfoot and tbody</vt:lpstr>
      <vt:lpstr>colspan and rowspan</vt:lpstr>
      <vt:lpstr>colspan and rowspan</vt:lpstr>
      <vt:lpstr>Attributes (Revisited)</vt:lpstr>
      <vt:lpstr>Common Attributes</vt:lpstr>
      <vt:lpstr>Example Attributes</vt:lpstr>
      <vt:lpstr>Attributes Cont.</vt:lpstr>
      <vt:lpstr>Deprecated Attributes</vt:lpstr>
      <vt:lpstr>List</vt:lpstr>
      <vt:lpstr>Nested lists</vt:lpstr>
      <vt:lpstr>Customizing List Display</vt:lpstr>
      <vt:lpstr>Definition Lists</vt:lpstr>
      <vt:lpstr>Summary</vt:lpstr>
      <vt:lpstr>This Week</vt:lpstr>
      <vt:lpstr>Questions/Discussion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Class 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242</cp:revision>
  <dcterms:created xsi:type="dcterms:W3CDTF">1601-01-01T00:00:00Z</dcterms:created>
  <dcterms:modified xsi:type="dcterms:W3CDTF">2017-10-28T06:59:40Z</dcterms:modified>
</cp:coreProperties>
</file>