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7" r:id="rId2"/>
    <p:sldId id="274" r:id="rId3"/>
    <p:sldId id="291" r:id="rId4"/>
    <p:sldId id="292" r:id="rId5"/>
    <p:sldId id="293" r:id="rId6"/>
    <p:sldId id="294" r:id="rId7"/>
    <p:sldId id="290" r:id="rId8"/>
    <p:sldId id="327" r:id="rId9"/>
    <p:sldId id="296" r:id="rId10"/>
    <p:sldId id="297" r:id="rId11"/>
    <p:sldId id="298" r:id="rId12"/>
    <p:sldId id="299" r:id="rId13"/>
    <p:sldId id="295" r:id="rId14"/>
    <p:sldId id="300" r:id="rId15"/>
    <p:sldId id="301" r:id="rId16"/>
    <p:sldId id="302" r:id="rId17"/>
    <p:sldId id="303" r:id="rId18"/>
    <p:sldId id="307" r:id="rId19"/>
    <p:sldId id="304" r:id="rId20"/>
    <p:sldId id="305" r:id="rId21"/>
    <p:sldId id="306" r:id="rId22"/>
    <p:sldId id="309" r:id="rId23"/>
    <p:sldId id="311" r:id="rId24"/>
    <p:sldId id="312" r:id="rId25"/>
    <p:sldId id="313" r:id="rId26"/>
    <p:sldId id="310" r:id="rId27"/>
    <p:sldId id="314" r:id="rId28"/>
    <p:sldId id="315" r:id="rId29"/>
    <p:sldId id="316" r:id="rId30"/>
    <p:sldId id="317" r:id="rId31"/>
    <p:sldId id="308" r:id="rId32"/>
    <p:sldId id="319" r:id="rId33"/>
    <p:sldId id="320" r:id="rId34"/>
    <p:sldId id="318" r:id="rId35"/>
    <p:sldId id="328" r:id="rId36"/>
    <p:sldId id="326" r:id="rId37"/>
    <p:sldId id="329" r:id="rId38"/>
    <p:sldId id="321" r:id="rId39"/>
    <p:sldId id="322" r:id="rId40"/>
    <p:sldId id="323" r:id="rId41"/>
    <p:sldId id="324" r:id="rId42"/>
    <p:sldId id="289" r:id="rId43"/>
    <p:sldId id="272" r:id="rId44"/>
    <p:sldId id="26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3"/>
    <a:srgbClr val="000000"/>
    <a:srgbClr val="B8BBBF"/>
    <a:srgbClr val="8BBABE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0A6497-0F4B-4F09-9CAD-A42E0DC08A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039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BCDDF77-FDA8-43E6-864A-F8D56424D04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6E53C41-2C23-40D3-98B9-6C8E1E19F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5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E3819D4-5180-4340-8C67-FB7239CFA6A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5923EA5-318D-449C-94D2-6F2681544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380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4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64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A9E67EB-6D36-467D-BFE2-39912511B5BD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5D1A6F8-1EE7-4000-B841-672291D34E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3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E6B32CA-EF7B-4584-9A8D-E71139130AB8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8C61F14-E337-4EAA-B811-4AC4AF79CB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0890071-D98C-46FD-94BF-F7B8D7BEB910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6DC0C6-D3C9-4059-A821-E748B2C47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0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EEE82B5-B571-4646-B92E-E343E32D10D3}" type="datetime1">
              <a:rPr lang="en-US" altLang="en-US"/>
              <a:pPr>
                <a:defRPr/>
              </a:pPr>
              <a:t>10/28/2017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3D125B0-6051-4EEF-9490-D2F217542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96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foo.html?bar=some+data&amp;baz=test%2B%3D%5Bdata%5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jnu.xyz/" TargetMode="External"/><Relationship Id="rId2" Type="http://schemas.openxmlformats.org/officeDocument/2006/relationships/hyperlink" Target="https://zjnu2017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jnu.xyz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8305800" cy="2387600"/>
          </a:xfrm>
        </p:spPr>
        <p:txBody>
          <a:bodyPr/>
          <a:lstStyle/>
          <a:p>
            <a:pPr eaLnBrk="1" hangingPunct="1"/>
            <a:r>
              <a:rPr lang="en-GB" altLang="en-US" smtClean="0"/>
              <a:t>Hyperlinks, Tables, Forms and Frameworks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Web Authoring and Design</a:t>
            </a:r>
          </a:p>
        </p:txBody>
      </p:sp>
      <p:sp>
        <p:nvSpPr>
          <p:cNvPr id="9220" name="TextBox 2"/>
          <p:cNvSpPr txBox="1">
            <a:spLocks noChangeArrowheads="1"/>
          </p:cNvSpPr>
          <p:nvPr/>
        </p:nvSpPr>
        <p:spPr bwMode="auto">
          <a:xfrm>
            <a:off x="3124200" y="4572000"/>
            <a:ext cx="2771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Review Question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correct HTML for inserting an image? </a:t>
            </a:r>
          </a:p>
          <a:p>
            <a:endParaRPr lang="en-GB" altLang="en-US" smtClean="0"/>
          </a:p>
          <a:p>
            <a:r>
              <a:rPr lang="en-GB" altLang="en-US" smtClean="0"/>
              <a:t>a. &lt;img href="image.gif&gt;</a:t>
            </a:r>
          </a:p>
          <a:p>
            <a:r>
              <a:rPr lang="en-GB" altLang="en-US" smtClean="0"/>
              <a:t>b. &lt;image src="image.gif"&gt;</a:t>
            </a:r>
          </a:p>
          <a:p>
            <a:r>
              <a:rPr lang="en-GB" altLang="en-US" smtClean="0"/>
              <a:t>c. &lt;img&gt;image.gif&lt;/img&gt;</a:t>
            </a:r>
          </a:p>
          <a:p>
            <a:r>
              <a:rPr lang="en-GB" altLang="en-US" smtClean="0"/>
              <a:t>d. &lt;img src="image.gif"&gt;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Answer:  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Meta Data Tags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Located in the &lt;head&gt;&lt;/head&gt; section</a:t>
            </a:r>
          </a:p>
          <a:p>
            <a:r>
              <a:rPr lang="en-GB" altLang="en-US" smtClean="0"/>
              <a:t>Useful for search engines/classification</a:t>
            </a:r>
          </a:p>
          <a:p>
            <a:pPr lvl="1"/>
            <a:r>
              <a:rPr lang="en-GB" altLang="en-US" smtClean="0"/>
              <a:t>&lt;meta name="</a:t>
            </a:r>
            <a:r>
              <a:rPr lang="en-GB" altLang="en-US" smtClean="0">
                <a:solidFill>
                  <a:srgbClr val="FF0000"/>
                </a:solidFill>
              </a:rPr>
              <a:t>author</a:t>
            </a:r>
            <a:r>
              <a:rPr lang="en-GB" altLang="en-US" smtClean="0"/>
              <a:t>" content="your name" /&gt;</a:t>
            </a:r>
          </a:p>
          <a:p>
            <a:pPr lvl="1"/>
            <a:r>
              <a:rPr lang="en-GB" altLang="en-US" smtClean="0"/>
              <a:t>&lt;meta name="</a:t>
            </a:r>
            <a:r>
              <a:rPr lang="en-GB" altLang="en-US" smtClean="0">
                <a:solidFill>
                  <a:srgbClr val="FF0000"/>
                </a:solidFill>
              </a:rPr>
              <a:t>description</a:t>
            </a:r>
            <a:r>
              <a:rPr lang="en-GB" altLang="en-US" smtClean="0"/>
              <a:t>" content="" /&gt;</a:t>
            </a:r>
          </a:p>
          <a:p>
            <a:pPr lvl="1"/>
            <a:r>
              <a:rPr lang="en-GB" altLang="en-US" smtClean="0"/>
              <a:t>&lt;meta charset="</a:t>
            </a:r>
            <a:r>
              <a:rPr lang="en-GB" altLang="en-US" smtClean="0">
                <a:solidFill>
                  <a:srgbClr val="FF0000"/>
                </a:solidFill>
              </a:rPr>
              <a:t>UTF-8</a:t>
            </a:r>
            <a:r>
              <a:rPr lang="en-GB" altLang="en-US" smtClean="0"/>
              <a:t>"&gt;</a:t>
            </a:r>
          </a:p>
          <a:p>
            <a:pPr lvl="1"/>
            <a:endParaRPr lang="en-GB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Redirection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Meta tags can be used to perform the task of HTTP headers like redirection and refresh</a:t>
            </a:r>
          </a:p>
          <a:p>
            <a:pPr lvl="1"/>
            <a:r>
              <a:rPr lang="en-GB" altLang="en-US" smtClean="0"/>
              <a:t>&lt;meta http-equiv="</a:t>
            </a:r>
            <a:r>
              <a:rPr lang="en-GB" altLang="en-US" smtClean="0">
                <a:solidFill>
                  <a:srgbClr val="FF0000"/>
                </a:solidFill>
              </a:rPr>
              <a:t>refresh</a:t>
            </a:r>
            <a:r>
              <a:rPr lang="en-GB" altLang="en-US" smtClean="0"/>
              <a:t>" content="</a:t>
            </a:r>
            <a:r>
              <a:rPr lang="en-GB" altLang="en-US" smtClean="0">
                <a:solidFill>
                  <a:srgbClr val="FF0000"/>
                </a:solidFill>
              </a:rPr>
              <a:t>5;url=http://www.bing.com/</a:t>
            </a:r>
            <a:r>
              <a:rPr lang="en-GB" altLang="en-US" smtClean="0"/>
              <a:t>"&gt;</a:t>
            </a:r>
          </a:p>
          <a:p>
            <a:r>
              <a:rPr lang="en-GB" altLang="en-US" smtClean="0"/>
              <a:t>Content attribute refers to the </a:t>
            </a:r>
            <a:r>
              <a:rPr lang="en-GB" altLang="en-US" smtClean="0">
                <a:solidFill>
                  <a:srgbClr val="FF0000"/>
                </a:solidFill>
              </a:rPr>
              <a:t>time</a:t>
            </a:r>
            <a:r>
              <a:rPr lang="en-GB" altLang="en-US" smtClean="0"/>
              <a:t> interval in </a:t>
            </a:r>
            <a:r>
              <a:rPr lang="en-GB" altLang="en-US" smtClean="0">
                <a:solidFill>
                  <a:srgbClr val="FF0000"/>
                </a:solidFill>
              </a:rPr>
              <a:t>seconds</a:t>
            </a:r>
            <a:r>
              <a:rPr lang="en-GB" altLang="en-US" smtClean="0"/>
              <a:t> before the refresh is performed and redirected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Forms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Add interactivity to your web documents by way of the &lt;form&gt; tag</a:t>
            </a:r>
          </a:p>
          <a:p>
            <a:r>
              <a:rPr lang="en-GB" altLang="en-US" smtClean="0"/>
              <a:t>Form tag you can add to your web pages a guestbook, order forms, surveys, get feedback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Form Tags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 construction of a HTML form is this...</a:t>
            </a:r>
          </a:p>
          <a:p>
            <a:pPr lvl="1"/>
            <a:r>
              <a:rPr lang="en-GB" altLang="en-US" smtClean="0"/>
              <a:t>&lt;form&gt;   - begin a form</a:t>
            </a:r>
          </a:p>
          <a:p>
            <a:pPr lvl="1"/>
            <a:r>
              <a:rPr lang="en-GB" altLang="en-US" smtClean="0"/>
              <a:t>&lt;input&gt;  - ask for information in one of several different ways</a:t>
            </a:r>
          </a:p>
          <a:p>
            <a:pPr lvl="1"/>
            <a:r>
              <a:rPr lang="en-GB" altLang="en-US" smtClean="0"/>
              <a:t>&lt;input&gt;  - there can be as many input areas as you wish</a:t>
            </a:r>
          </a:p>
          <a:p>
            <a:pPr lvl="1"/>
            <a:r>
              <a:rPr lang="en-GB" altLang="en-US" smtClean="0"/>
              <a:t>&lt;/form&gt;  - end a form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Form Example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400" smtClean="0"/>
              <a:t>&lt;form name="myform“ action=“server.php" method="post"&gt;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&lt;input type="checkbox" /&gt; Checkbox 1&lt;br /&gt;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&lt;input type="text" /&gt; Text Field 1&lt;br /&gt;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&lt;input type="submit" value="SUBMIT" /&gt;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&lt;/form&gt;</a:t>
            </a:r>
          </a:p>
          <a:p>
            <a:pPr marL="0" indent="0">
              <a:buFontTx/>
              <a:buNone/>
            </a:pPr>
            <a:endParaRPr lang="en-GB" altLang="en-US" smtClean="0"/>
          </a:p>
          <a:p>
            <a:pPr marL="0" indent="0">
              <a:buFontTx/>
              <a:buNone/>
            </a:pPr>
            <a:endParaRPr lang="en-GB" altLang="en-US" smtClean="0"/>
          </a:p>
          <a:p>
            <a:pPr marL="0" indent="0">
              <a:buFontTx/>
              <a:buNone/>
            </a:pPr>
            <a:endParaRPr lang="en-GB" altLang="en-US" smtClean="0"/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24400"/>
            <a:ext cx="36671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 smtClean="0"/>
              <a:t>GET</a:t>
            </a:r>
          </a:p>
          <a:p>
            <a:pPr lvl="1">
              <a:defRPr/>
            </a:pPr>
            <a:r>
              <a:rPr lang="en-GB" dirty="0" smtClean="0"/>
              <a:t>contains all of the form information encoded as part of the address</a:t>
            </a:r>
          </a:p>
          <a:p>
            <a:pPr lvl="1">
              <a:defRPr/>
            </a:pPr>
            <a:r>
              <a:rPr lang="en-GB" dirty="0" smtClean="0">
                <a:solidFill>
                  <a:srgbClr val="FF0000"/>
                </a:solidFill>
                <a:hlinkClick r:id="rId2"/>
              </a:rPr>
              <a:t>http://example.com/foo.html</a:t>
            </a:r>
            <a:r>
              <a:rPr lang="en-GB" u="sng" dirty="0" smtClean="0">
                <a:solidFill>
                  <a:srgbClr val="FF0000"/>
                </a:solidFill>
                <a:hlinkClick r:id="rId2"/>
              </a:rPr>
              <a:t>?bar=some+data&amp;baz=test%2B%3D%5Bdata%5D</a:t>
            </a:r>
            <a:endParaRPr lang="en-GB" u="sng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u="sng" dirty="0" smtClean="0">
                <a:solidFill>
                  <a:schemeClr val="bg2"/>
                </a:solidFill>
              </a:rPr>
              <a:t>has limitations</a:t>
            </a:r>
          </a:p>
          <a:p>
            <a:pPr>
              <a:defRPr/>
            </a:pPr>
            <a:r>
              <a:rPr lang="en-GB" dirty="0" smtClean="0"/>
              <a:t>POST</a:t>
            </a:r>
          </a:p>
          <a:p>
            <a:pPr lvl="1">
              <a:defRPr/>
            </a:pPr>
            <a:r>
              <a:rPr lang="en-GB" dirty="0" smtClean="0"/>
              <a:t>Larger files </a:t>
            </a:r>
          </a:p>
          <a:p>
            <a:pPr lvl="1">
              <a:defRPr/>
            </a:pPr>
            <a:r>
              <a:rPr lang="en-GB" dirty="0" smtClean="0"/>
              <a:t>Encodes and passes the data with the html request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Form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dirty="0"/>
              <a:t>D</a:t>
            </a:r>
            <a:r>
              <a:rPr lang="en-GB" dirty="0" smtClean="0"/>
              <a:t>ifferent types of form controls that you can use to collect data using HTML form:</a:t>
            </a:r>
          </a:p>
          <a:p>
            <a:pPr lvl="1">
              <a:defRPr/>
            </a:pPr>
            <a:r>
              <a:rPr lang="en-GB" dirty="0" smtClean="0"/>
              <a:t>Text Input Controls</a:t>
            </a:r>
          </a:p>
          <a:p>
            <a:pPr lvl="1">
              <a:defRPr/>
            </a:pPr>
            <a:r>
              <a:rPr lang="en-GB" dirty="0" smtClean="0"/>
              <a:t>Checkboxes Controls</a:t>
            </a:r>
          </a:p>
          <a:p>
            <a:pPr lvl="1">
              <a:defRPr/>
            </a:pPr>
            <a:r>
              <a:rPr lang="en-GB" dirty="0" smtClean="0"/>
              <a:t>Radio Box Controls</a:t>
            </a:r>
          </a:p>
          <a:p>
            <a:pPr lvl="1">
              <a:defRPr/>
            </a:pPr>
            <a:r>
              <a:rPr lang="en-GB" dirty="0" smtClean="0"/>
              <a:t>Select Box Controls</a:t>
            </a:r>
          </a:p>
          <a:p>
            <a:pPr lvl="1">
              <a:defRPr/>
            </a:pPr>
            <a:r>
              <a:rPr lang="en-GB" dirty="0" smtClean="0"/>
              <a:t>File Select boxes</a:t>
            </a:r>
          </a:p>
          <a:p>
            <a:pPr lvl="1">
              <a:defRPr/>
            </a:pPr>
            <a:r>
              <a:rPr lang="en-GB" dirty="0" smtClean="0"/>
              <a:t>Hidden Controls</a:t>
            </a:r>
          </a:p>
          <a:p>
            <a:pPr lvl="1">
              <a:defRPr/>
            </a:pPr>
            <a:r>
              <a:rPr lang="en-GB" dirty="0" smtClean="0"/>
              <a:t>Clickable Buttons</a:t>
            </a:r>
          </a:p>
          <a:p>
            <a:pPr lvl="1">
              <a:defRPr/>
            </a:pPr>
            <a:r>
              <a:rPr lang="en-GB" dirty="0" smtClean="0"/>
              <a:t>Submit and Reset Button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Review Previous Material</a:t>
            </a:r>
          </a:p>
          <a:p>
            <a:pPr eaLnBrk="1" hangingPunct="1"/>
            <a:r>
              <a:rPr lang="en-US" altLang="en-US" smtClean="0"/>
              <a:t>HTML Tables, Forms and Frameworks</a:t>
            </a:r>
          </a:p>
          <a:p>
            <a:pPr eaLnBrk="1" hangingPunct="1"/>
            <a:r>
              <a:rPr lang="en-US" altLang="en-US" smtClean="0"/>
              <a:t>Summary</a:t>
            </a:r>
          </a:p>
          <a:p>
            <a:pPr eaLnBrk="1" hangingPunct="1"/>
            <a:r>
              <a:rPr lang="en-US" altLang="en-US" smtClean="0"/>
              <a:t>Review/Discussion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Form Attributes &amp;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GB" dirty="0" smtClean="0"/>
              <a:t>type</a:t>
            </a:r>
          </a:p>
          <a:p>
            <a:pPr lvl="1">
              <a:defRPr/>
            </a:pPr>
            <a:r>
              <a:rPr lang="en-GB" dirty="0" smtClean="0"/>
              <a:t>Indicates the type of input control and for text input control it will be set to text.	</a:t>
            </a:r>
          </a:p>
          <a:p>
            <a:pPr>
              <a:defRPr/>
            </a:pPr>
            <a:r>
              <a:rPr lang="en-GB" dirty="0" smtClean="0"/>
              <a:t>name</a:t>
            </a:r>
          </a:p>
          <a:p>
            <a:pPr lvl="1">
              <a:defRPr/>
            </a:pPr>
            <a:r>
              <a:rPr lang="en-GB" dirty="0" smtClean="0"/>
              <a:t>Used to give a name to the control which is sent to the server to be recognized and get the value</a:t>
            </a:r>
          </a:p>
          <a:p>
            <a:pPr>
              <a:defRPr/>
            </a:pPr>
            <a:r>
              <a:rPr lang="en-GB" dirty="0" smtClean="0"/>
              <a:t>value</a:t>
            </a:r>
          </a:p>
          <a:p>
            <a:pPr lvl="1">
              <a:defRPr/>
            </a:pPr>
            <a:r>
              <a:rPr lang="en-GB" dirty="0" smtClean="0"/>
              <a:t>This can be used to provide an initial value inside the control.</a:t>
            </a:r>
          </a:p>
          <a:p>
            <a:pPr>
              <a:defRPr/>
            </a:pPr>
            <a:r>
              <a:rPr lang="en-GB" dirty="0" smtClean="0"/>
              <a:t>size</a:t>
            </a:r>
          </a:p>
          <a:p>
            <a:pPr lvl="1">
              <a:defRPr/>
            </a:pPr>
            <a:r>
              <a:rPr lang="en-GB" dirty="0" smtClean="0"/>
              <a:t>Allows to specify the width of the text-input control in terms of characters.</a:t>
            </a:r>
          </a:p>
          <a:p>
            <a:pPr>
              <a:defRPr/>
            </a:pPr>
            <a:r>
              <a:rPr lang="en-GB" dirty="0" err="1" smtClean="0"/>
              <a:t>maxlength</a:t>
            </a:r>
            <a:endParaRPr lang="en-GB" dirty="0" smtClean="0"/>
          </a:p>
          <a:p>
            <a:pPr lvl="1">
              <a:defRPr/>
            </a:pPr>
            <a:r>
              <a:rPr lang="en-GB" dirty="0" smtClean="0"/>
              <a:t>Allows to specify the maximum number of characters a user can enter into the text box.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Hidden Form Controls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Hidden form controls are used to hide data inside the page </a:t>
            </a:r>
          </a:p>
          <a:p>
            <a:pPr lvl="1"/>
            <a:r>
              <a:rPr lang="en-GB" altLang="en-US" smtClean="0"/>
              <a:t>e.g., pass information in the submission</a:t>
            </a:r>
          </a:p>
          <a:p>
            <a:pPr lvl="1"/>
            <a:r>
              <a:rPr lang="en-GB" altLang="en-US" smtClean="0"/>
              <a:t>&lt;input type = "</a:t>
            </a:r>
            <a:r>
              <a:rPr lang="en-GB" altLang="en-US" smtClean="0">
                <a:solidFill>
                  <a:srgbClr val="FF0000"/>
                </a:solidFill>
              </a:rPr>
              <a:t>hidden</a:t>
            </a:r>
            <a:r>
              <a:rPr lang="en-GB" altLang="en-US" smtClean="0"/>
              <a:t>" name = "pagename" value = "10" /&gt;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HTML Input Elements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2000" smtClean="0"/>
              <a:t>&lt;form name="myform" action="mailto:youremail@email.com" method="post"&gt;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   Check Me: &lt;input type="checkbox" /&gt;&lt;br /&gt;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   Name: &lt;input type="text" value="David" /&gt;&lt;br /&gt;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   Yes: &lt;input type="radio" /&gt; No: &lt;input type="radio" /&gt;&lt;br /&gt;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   &lt;input type="submit" value="Send" /&gt; 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   &lt;input type="reset" value="Clear" /&gt;</a:t>
            </a:r>
          </a:p>
          <a:p>
            <a:pPr marL="0" indent="0">
              <a:buFontTx/>
              <a:buNone/>
            </a:pPr>
            <a:r>
              <a:rPr lang="en-GB" altLang="en-US" sz="2000" smtClean="0"/>
              <a:t>&lt;/form&gt;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53000"/>
            <a:ext cx="3343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Managing Form Submission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Active Server</a:t>
            </a:r>
          </a:p>
          <a:p>
            <a:pPr lvl="1"/>
            <a:r>
              <a:rPr lang="en-GB" altLang="en-US" smtClean="0"/>
              <a:t>.php, .python</a:t>
            </a:r>
          </a:p>
          <a:p>
            <a:r>
              <a:rPr lang="en-GB" altLang="en-US" smtClean="0"/>
              <a:t>Javascript</a:t>
            </a:r>
          </a:p>
          <a:p>
            <a:pPr lvl="1"/>
            <a:r>
              <a:rPr lang="en-GB" altLang="en-US" smtClean="0"/>
              <a:t>Show examples of this later in the course when we start working with Javascript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Taste of Javascript to 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05800" cy="4419600"/>
          </a:xfrm>
        </p:spPr>
        <p:txBody>
          <a:bodyPr>
            <a:normAutofit fontScale="62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sz="2400" dirty="0" smtClean="0"/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&lt;HEAD&gt;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&lt;TITLE&gt;Test Input&lt;/TITLE&gt;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&lt;SCRIPT LANGUAGE="JavaScript"&gt;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function </a:t>
            </a:r>
            <a:r>
              <a:rPr lang="en-GB" sz="2400" dirty="0" err="1" smtClean="0">
                <a:solidFill>
                  <a:srgbClr val="FF0000"/>
                </a:solidFill>
              </a:rPr>
              <a:t>testResults</a:t>
            </a:r>
            <a:r>
              <a:rPr lang="en-GB" sz="2400" dirty="0" smtClean="0">
                <a:solidFill>
                  <a:srgbClr val="FF0000"/>
                </a:solidFill>
              </a:rPr>
              <a:t> (form) {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    </a:t>
            </a:r>
            <a:r>
              <a:rPr lang="en-GB" sz="2400" dirty="0" err="1" smtClean="0">
                <a:solidFill>
                  <a:srgbClr val="FF0000"/>
                </a:solidFill>
              </a:rPr>
              <a:t>var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TestVar</a:t>
            </a:r>
            <a:r>
              <a:rPr lang="en-GB" sz="2400" dirty="0" smtClean="0">
                <a:solidFill>
                  <a:srgbClr val="FF0000"/>
                </a:solidFill>
              </a:rPr>
              <a:t> = </a:t>
            </a:r>
            <a:r>
              <a:rPr lang="en-GB" sz="2400" dirty="0" err="1" smtClean="0">
                <a:solidFill>
                  <a:srgbClr val="FF0000"/>
                </a:solidFill>
              </a:rPr>
              <a:t>form.inputbox.value</a:t>
            </a:r>
            <a:r>
              <a:rPr lang="en-GB" sz="24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    alert ("You typed: " + </a:t>
            </a:r>
            <a:r>
              <a:rPr lang="en-GB" sz="2400" dirty="0" err="1" smtClean="0">
                <a:solidFill>
                  <a:srgbClr val="FF0000"/>
                </a:solidFill>
              </a:rPr>
              <a:t>TestVar</a:t>
            </a:r>
            <a:r>
              <a:rPr lang="en-GB" sz="2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FF0000"/>
                </a:solidFill>
              </a:rPr>
              <a:t>&lt;/SCRIPT&gt;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&lt;/HEAD&gt;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&lt;BODY&gt;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  &lt;FORM NAME="</a:t>
            </a:r>
            <a:r>
              <a:rPr lang="en-GB" sz="2400" dirty="0" err="1" smtClean="0">
                <a:solidFill>
                  <a:srgbClr val="00B050"/>
                </a:solidFill>
              </a:rPr>
              <a:t>myform</a:t>
            </a:r>
            <a:r>
              <a:rPr lang="en-GB" sz="2400" dirty="0" smtClean="0">
                <a:solidFill>
                  <a:srgbClr val="00B050"/>
                </a:solidFill>
              </a:rPr>
              <a:t>" ACTION="" METHOD="GET"&gt;Enter something in the box:   &lt;BR&gt;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  &lt;INPUT TYPE="text" NAME="</a:t>
            </a:r>
            <a:r>
              <a:rPr lang="en-GB" sz="2400" dirty="0" err="1" smtClean="0">
                <a:solidFill>
                  <a:srgbClr val="00B050"/>
                </a:solidFill>
              </a:rPr>
              <a:t>inputbox</a:t>
            </a:r>
            <a:r>
              <a:rPr lang="en-GB" sz="2400" dirty="0" smtClean="0">
                <a:solidFill>
                  <a:srgbClr val="00B050"/>
                </a:solidFill>
              </a:rPr>
              <a:t>" VALUE=""&gt;&lt;P&gt;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  &lt;INPUT TYPE="button" NAME="button" Value="Click" </a:t>
            </a:r>
            <a:r>
              <a:rPr lang="en-GB" sz="2400" dirty="0" err="1" smtClean="0">
                <a:solidFill>
                  <a:srgbClr val="00B050"/>
                </a:solidFill>
              </a:rPr>
              <a:t>onClick</a:t>
            </a:r>
            <a:r>
              <a:rPr lang="en-GB" sz="2400" dirty="0" smtClean="0">
                <a:solidFill>
                  <a:srgbClr val="00B050"/>
                </a:solidFill>
              </a:rPr>
              <a:t>="</a:t>
            </a:r>
            <a:r>
              <a:rPr lang="en-GB" sz="2400" dirty="0" err="1" smtClean="0">
                <a:solidFill>
                  <a:srgbClr val="00B050"/>
                </a:solidFill>
              </a:rPr>
              <a:t>testResults</a:t>
            </a:r>
            <a:r>
              <a:rPr lang="en-GB" sz="2400" dirty="0" smtClean="0">
                <a:solidFill>
                  <a:srgbClr val="00B050"/>
                </a:solidFill>
              </a:rPr>
              <a:t>(</a:t>
            </a:r>
            <a:r>
              <a:rPr lang="en-GB" sz="2400" dirty="0" err="1" smtClean="0">
                <a:solidFill>
                  <a:srgbClr val="00B050"/>
                </a:solidFill>
              </a:rPr>
              <a:t>this.form</a:t>
            </a:r>
            <a:r>
              <a:rPr lang="en-GB" sz="2400" dirty="0" smtClean="0">
                <a:solidFill>
                  <a:srgbClr val="00B050"/>
                </a:solidFill>
              </a:rPr>
              <a:t>)"&gt;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>
                <a:solidFill>
                  <a:srgbClr val="00B050"/>
                </a:solidFill>
              </a:rPr>
              <a:t>  &lt;/FORM&gt;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&lt;/BODY&gt;</a:t>
            </a:r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&lt;/HTML&gt;</a:t>
            </a:r>
            <a:endParaRPr lang="en-GB" sz="2400" dirty="0"/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5257800" y="17526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Try this HTML out…</a:t>
            </a:r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3505200" y="5708650"/>
            <a:ext cx="5478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Notice that the form has no action="______" attribute. Without that attribute, the form will submit to the same web page that contains the form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z="2400" smtClean="0"/>
              <a:t>&lt;html&gt;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&lt;form name="myForm"&gt;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   &lt;input type="button" name="mybutton" value="Press Me" onClick="alert('Hello World')"&gt;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&lt;/form&gt;</a:t>
            </a:r>
          </a:p>
          <a:p>
            <a:pPr marL="0" indent="0">
              <a:buFontTx/>
              <a:buNone/>
            </a:pPr>
            <a:r>
              <a:rPr lang="en-GB" altLang="en-US" sz="2400" smtClean="0"/>
              <a:t>&lt;/html&gt;</a:t>
            </a:r>
          </a:p>
          <a:p>
            <a:pPr marL="0" indent="0">
              <a:buFontTx/>
              <a:buNone/>
            </a:pPr>
            <a:endParaRPr lang="en-GB" altLang="en-US" sz="2400" smtClean="0"/>
          </a:p>
          <a:p>
            <a:pPr marL="0" indent="0">
              <a:buFontTx/>
              <a:buNone/>
            </a:pPr>
            <a:r>
              <a:rPr lang="en-GB" altLang="en-US" sz="2400" smtClean="0"/>
              <a:t>Note key attributes of a form (i.e., type, name, value, ..)</a:t>
            </a:r>
          </a:p>
          <a:p>
            <a:pPr marL="0" indent="0">
              <a:buFontTx/>
              <a:buNone/>
            </a:pPr>
            <a:endParaRPr lang="en-GB" altLang="en-US" sz="2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Discussion Activity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Explain from your own experience where you would use forms?</a:t>
            </a:r>
          </a:p>
          <a:p>
            <a:r>
              <a:rPr lang="en-GB" altLang="en-US" smtClean="0"/>
              <a:t>E.g., where on your website would you have a form?</a:t>
            </a: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Tables &amp; Website Layouts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Shows an image of a simple website layout using html tables</a:t>
            </a: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13113"/>
            <a:ext cx="35623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3313113"/>
            <a:ext cx="330517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Tables &amp; Layout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Tables are supported older browsers</a:t>
            </a:r>
          </a:p>
          <a:p>
            <a:r>
              <a:rPr lang="en-GB" altLang="en-US" smtClean="0"/>
              <a:t>Simple and easy to implement</a:t>
            </a:r>
          </a:p>
          <a:p>
            <a:pPr lvl="1"/>
            <a:r>
              <a:rPr lang="en-GB" altLang="en-US" smtClean="0"/>
              <a:t>Can become complex for more intricate websites (i.e., we’ll talk about CSS scripts later)</a:t>
            </a:r>
          </a:p>
          <a:p>
            <a:pPr lvl="1"/>
            <a:r>
              <a:rPr lang="en-GB" altLang="en-US" smtClean="0"/>
              <a:t>For instance, when creating a website layout , it is better to avoid </a:t>
            </a:r>
            <a:r>
              <a:rPr lang="en-GB" altLang="en-US" i="1" smtClean="0"/>
              <a:t>nested tables</a:t>
            </a:r>
            <a:r>
              <a:rPr lang="en-GB" altLang="en-US" smtClean="0"/>
              <a:t>. Nesting tables can lead to complex tables layouts and increase in page load time.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Example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4800600" cy="4114800"/>
          </a:xfrm>
        </p:spPr>
        <p:txBody>
          <a:bodyPr/>
          <a:lstStyle/>
          <a:p>
            <a:r>
              <a:rPr lang="en-GB" altLang="en-US" smtClean="0"/>
              <a:t>website logo </a:t>
            </a:r>
          </a:p>
          <a:p>
            <a:r>
              <a:rPr lang="en-GB" altLang="en-US" smtClean="0"/>
              <a:t>content area</a:t>
            </a:r>
          </a:p>
          <a:p>
            <a:r>
              <a:rPr lang="en-GB" altLang="en-US" smtClean="0"/>
              <a:t>navigation options on the right side </a:t>
            </a:r>
          </a:p>
          <a:p>
            <a:r>
              <a:rPr lang="en-GB" altLang="en-US" smtClean="0"/>
              <a:t>footer at the bottom location (copyright/details)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90800"/>
            <a:ext cx="32861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Email?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Did everyone get an email from me yesterday (Tuesday)?</a:t>
            </a:r>
          </a:p>
          <a:p>
            <a:pPr lvl="1"/>
            <a:r>
              <a:rPr lang="en-GB" altLang="en-US" smtClean="0"/>
              <a:t>Login details quizzes/submissions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6019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140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FontTx/>
              <a:buNone/>
            </a:pPr>
            <a:r>
              <a:rPr lang="en-GB" altLang="en-US" sz="1400" smtClean="0">
                <a:solidFill>
                  <a:srgbClr val="FF0000"/>
                </a:solidFill>
              </a:rPr>
              <a:t>&lt;head&gt;&lt;/head&gt;</a:t>
            </a:r>
          </a:p>
          <a:p>
            <a:pPr marL="0" indent="0">
              <a:buFontTx/>
              <a:buNone/>
            </a:pPr>
            <a:r>
              <a:rPr lang="en-GB" altLang="en-US" sz="1400" smtClean="0">
                <a:solidFill>
                  <a:srgbClr val="FF0000"/>
                </a:solidFill>
              </a:rPr>
              <a:t>&lt;body 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</a:t>
            </a:r>
            <a:r>
              <a:rPr lang="en-GB" altLang="en-US" sz="1400" smtClean="0">
                <a:solidFill>
                  <a:srgbClr val="00B050"/>
                </a:solidFill>
              </a:rPr>
              <a:t>&lt;table border=2 bordercolor=red width=98% align=center&gt;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&lt;tr&gt;&lt;td align=center colspan=2&gt;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	&lt;br&gt;&lt;br&gt;&lt;br&gt;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	</a:t>
            </a:r>
            <a:r>
              <a:rPr lang="en-GB" altLang="en-US" sz="1400" smtClean="0">
                <a:solidFill>
                  <a:srgbClr val="0070C0"/>
                </a:solidFill>
              </a:rPr>
              <a:t>WEBSITE NAME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	&lt;br&gt;&lt;br&gt;&lt;br&gt;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&lt;/td&gt;&lt;/tr&gt;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&lt;tr&gt;&lt;td  width=70% align=center&gt;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      &lt;br&gt;&lt;br&gt;&lt;br&gt;&lt;br&gt;&lt;br&gt;&lt;br&gt;&lt;br&gt;&lt;br&gt;&lt;br&gt;&lt;br&gt;&lt;br&gt;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      </a:t>
            </a:r>
            <a:r>
              <a:rPr lang="en-GB" altLang="en-US" sz="1400" smtClean="0">
                <a:solidFill>
                  <a:srgbClr val="0070C0"/>
                </a:solidFill>
              </a:rPr>
              <a:t>You Can write your main content here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     &lt;br&gt;&lt;br&gt;&lt;br&gt;&lt;br&gt;&lt;br&gt;&lt;br&gt;&lt;br&gt;&lt;br&gt;&lt;br&gt;&lt;br&gt;&lt;br&gt;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&lt;/td&gt;&lt;td  width=30% align=center&gt;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      </a:t>
            </a:r>
            <a:r>
              <a:rPr lang="en-GB" altLang="en-US" sz="1400" smtClean="0">
                <a:solidFill>
                  <a:srgbClr val="0070C0"/>
                </a:solidFill>
              </a:rPr>
              <a:t>MENU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&lt;/td&gt;&lt;/tr&gt;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&lt;tr&gt;&lt;td align=center colspan=3&gt; &lt;br&gt;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</a:t>
            </a:r>
            <a:r>
              <a:rPr lang="en-GB" altLang="en-US" sz="1400" smtClean="0">
                <a:solidFill>
                  <a:srgbClr val="0070C0"/>
                </a:solidFill>
              </a:rPr>
              <a:t>     FOOTER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	&lt;br&gt;&lt;/td&gt;&lt;/tr&gt;</a:t>
            </a:r>
          </a:p>
          <a:p>
            <a:pPr marL="0" indent="0">
              <a:buFontTx/>
              <a:buNone/>
            </a:pPr>
            <a:r>
              <a:rPr lang="en-GB" altLang="en-US" sz="1400" smtClean="0"/>
              <a:t>	</a:t>
            </a:r>
            <a:r>
              <a:rPr lang="en-GB" altLang="en-US" sz="1400" smtClean="0">
                <a:solidFill>
                  <a:srgbClr val="00B050"/>
                </a:solidFill>
              </a:rPr>
              <a:t>&lt;/table&gt;</a:t>
            </a:r>
          </a:p>
          <a:p>
            <a:pPr marL="0" indent="0">
              <a:buFontTx/>
              <a:buNone/>
            </a:pPr>
            <a:r>
              <a:rPr lang="en-GB" altLang="en-US" sz="1400" smtClean="0">
                <a:solidFill>
                  <a:srgbClr val="FF0000"/>
                </a:solidFill>
              </a:rPr>
              <a:t>&lt;/body&gt;</a:t>
            </a:r>
          </a:p>
          <a:p>
            <a:pPr marL="0" indent="0">
              <a:buFontTx/>
              <a:buNone/>
            </a:pPr>
            <a:r>
              <a:rPr lang="en-GB" altLang="en-US" sz="1400" smtClean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38915" name="TextBox 4"/>
          <p:cNvSpPr txBox="1">
            <a:spLocks noChangeArrowheads="1"/>
          </p:cNvSpPr>
          <p:nvPr/>
        </p:nvSpPr>
        <p:spPr bwMode="auto">
          <a:xfrm>
            <a:off x="5486400" y="381000"/>
            <a:ext cx="358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Try this HTML out…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Practical Task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This Weeks Practical Exercises</a:t>
            </a:r>
          </a:p>
          <a:p>
            <a:pPr lvl="1"/>
            <a:r>
              <a:rPr lang="en-GB" altLang="en-US" smtClean="0"/>
              <a:t>Create a website using </a:t>
            </a:r>
            <a:r>
              <a:rPr lang="en-GB" altLang="en-US" smtClean="0">
                <a:solidFill>
                  <a:srgbClr val="FF0000"/>
                </a:solidFill>
              </a:rPr>
              <a:t>only `Tables’</a:t>
            </a:r>
          </a:p>
          <a:p>
            <a:pPr lvl="1"/>
            <a:r>
              <a:rPr lang="en-GB" altLang="en-US" smtClean="0"/>
              <a:t>Control the table widths/heights</a:t>
            </a:r>
          </a:p>
          <a:p>
            <a:pPr lvl="1"/>
            <a:r>
              <a:rPr lang="en-GB" altLang="en-US" smtClean="0"/>
              <a:t>Background images for cells</a:t>
            </a:r>
          </a:p>
          <a:p>
            <a:pPr lvl="1"/>
            <a:r>
              <a:rPr lang="en-GB" altLang="en-US" smtClean="0"/>
              <a:t>Upload your Table webpage GitHub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Form attribute type for hiding data is: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secret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blank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hidden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passive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mask</a:t>
            </a:r>
            <a:endParaRPr lang="en-GB" dirty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c) hidden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sz="2400" dirty="0" smtClean="0"/>
              <a:t>&lt;input type="hidden" name="</a:t>
            </a:r>
            <a:r>
              <a:rPr lang="en-GB" sz="2400" dirty="0" err="1" smtClean="0"/>
              <a:t>pagename</a:t>
            </a:r>
            <a:r>
              <a:rPr lang="en-GB" sz="2400" dirty="0" smtClean="0"/>
              <a:t>" value="10" /&gt;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Interesting HTML Tags (Audio)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Sound</a:t>
            </a:r>
          </a:p>
          <a:p>
            <a:pPr lvl="1">
              <a:defRPr/>
            </a:pP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&lt;audio loop </a:t>
            </a:r>
            <a:r>
              <a:rPr lang="en-GB" alt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autoplay</a:t>
            </a: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id="audio-example"&gt; &lt;source </a:t>
            </a:r>
            <a:r>
              <a:rPr lang="en-GB" alt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src</a:t>
            </a: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="/</a:t>
            </a:r>
            <a:r>
              <a:rPr lang="en-GB" alt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wp</a:t>
            </a: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-content/uploads/flamingos.mp3"&gt; &lt;/audio&gt; </a:t>
            </a:r>
          </a:p>
          <a:p>
            <a:pPr lvl="1">
              <a:defRPr/>
            </a:pPr>
            <a:r>
              <a:rPr lang="en-GB" altLang="en-US" dirty="0" smtClean="0"/>
              <a:t>Add controls attributes for letting the user control the sound (stop/start/volume)</a:t>
            </a:r>
          </a:p>
          <a:p>
            <a:pPr lvl="1">
              <a:defRPr/>
            </a:pP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&lt;audio controls&gt;&lt;source </a:t>
            </a:r>
            <a:r>
              <a:rPr lang="en-GB" altLang="en-US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src</a:t>
            </a:r>
            <a:r>
              <a:rPr lang="en-GB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="https://www.computerhope.com/jargon/m/example.mp3" /&gt;&lt;/audio&gt;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172200"/>
            <a:ext cx="421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Preview</a:t>
            </a:r>
            <a:r>
              <a:rPr lang="en-GB" altLang="en-US" smtClean="0"/>
              <a:t> Audio &amp;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&lt;!DOCTYPE html&gt;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&lt;audio id="player" </a:t>
            </a:r>
            <a:r>
              <a:rPr lang="en-GB" dirty="0" err="1" smtClean="0"/>
              <a:t>src</a:t>
            </a:r>
            <a:r>
              <a:rPr lang="en-GB" dirty="0" smtClean="0"/>
              <a:t>="horse.mp3"&gt;&lt;/audio&gt;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&lt;</a:t>
            </a:r>
            <a:r>
              <a:rPr lang="en-GB" dirty="0" err="1" smtClean="0"/>
              <a:t>br</a:t>
            </a:r>
            <a:r>
              <a:rPr lang="en-GB" dirty="0" smtClean="0"/>
              <a:t>/&gt;&lt;</a:t>
            </a:r>
            <a:r>
              <a:rPr lang="en-GB" dirty="0" err="1" smtClean="0"/>
              <a:t>br</a:t>
            </a:r>
            <a:r>
              <a:rPr lang="en-GB" dirty="0" smtClean="0"/>
              <a:t>/&gt;</a:t>
            </a:r>
          </a:p>
          <a:p>
            <a:pPr marL="0" indent="0">
              <a:buFontTx/>
              <a:buNone/>
              <a:defRPr/>
            </a:pPr>
            <a:r>
              <a:rPr lang="en-GB" sz="2200" dirty="0" smtClean="0"/>
              <a:t>   &lt;button </a:t>
            </a:r>
            <a:r>
              <a:rPr lang="en-GB" sz="2200" dirty="0" err="1" smtClean="0"/>
              <a:t>onclick</a:t>
            </a:r>
            <a:r>
              <a:rPr lang="en-GB" sz="2200" dirty="0" smtClean="0"/>
              <a:t>="</a:t>
            </a:r>
            <a:r>
              <a:rPr lang="en-GB" sz="2200" dirty="0" err="1" smtClean="0"/>
              <a:t>document.getElementById</a:t>
            </a:r>
            <a:r>
              <a:rPr lang="en-GB" sz="2200" dirty="0" smtClean="0"/>
              <a:t>('player').play()"&gt;Play&lt;/button&gt;</a:t>
            </a:r>
          </a:p>
          <a:p>
            <a:pPr marL="0" indent="0">
              <a:buFontTx/>
              <a:buNone/>
              <a:defRPr/>
            </a:pPr>
            <a:r>
              <a:rPr lang="en-GB" sz="2200" dirty="0" smtClean="0"/>
              <a:t>    &lt;button </a:t>
            </a:r>
            <a:r>
              <a:rPr lang="en-GB" sz="2200" dirty="0" err="1" smtClean="0"/>
              <a:t>onclick</a:t>
            </a:r>
            <a:r>
              <a:rPr lang="en-GB" sz="2200" dirty="0" smtClean="0"/>
              <a:t>="</a:t>
            </a:r>
            <a:r>
              <a:rPr lang="en-GB" sz="2200" dirty="0" err="1" smtClean="0"/>
              <a:t>document.getElementById</a:t>
            </a:r>
            <a:r>
              <a:rPr lang="en-GB" sz="2200" dirty="0" smtClean="0"/>
              <a:t>('player').pause()"&gt;Pause&lt;/button&gt;</a:t>
            </a:r>
          </a:p>
          <a:p>
            <a:pPr marL="0" indent="0">
              <a:buFontTx/>
              <a:buNone/>
              <a:defRPr/>
            </a:pPr>
            <a:r>
              <a:rPr lang="en-GB" sz="2200" dirty="0" smtClean="0"/>
              <a:t>    &lt;button </a:t>
            </a:r>
            <a:r>
              <a:rPr lang="en-GB" sz="2200" dirty="0" err="1" smtClean="0"/>
              <a:t>onclick</a:t>
            </a:r>
            <a:r>
              <a:rPr lang="en-GB" sz="2200" dirty="0" smtClean="0"/>
              <a:t>="</a:t>
            </a:r>
            <a:r>
              <a:rPr lang="en-GB" sz="2200" dirty="0" err="1" smtClean="0"/>
              <a:t>document.getElementById</a:t>
            </a:r>
            <a:r>
              <a:rPr lang="en-GB" sz="2200" dirty="0" smtClean="0"/>
              <a:t>('player').volume+=0.1"&gt;Volume Up&lt;/button&gt;</a:t>
            </a:r>
          </a:p>
          <a:p>
            <a:pPr marL="0" indent="0">
              <a:buFontTx/>
              <a:buNone/>
              <a:defRPr/>
            </a:pPr>
            <a:r>
              <a:rPr lang="en-GB" sz="2200" dirty="0" smtClean="0"/>
              <a:t>    &lt;button </a:t>
            </a:r>
            <a:r>
              <a:rPr lang="en-GB" sz="2200" dirty="0" err="1" smtClean="0"/>
              <a:t>onclick</a:t>
            </a:r>
            <a:r>
              <a:rPr lang="en-GB" sz="2200" dirty="0" smtClean="0"/>
              <a:t>="</a:t>
            </a:r>
            <a:r>
              <a:rPr lang="en-GB" sz="2200" dirty="0" err="1" smtClean="0"/>
              <a:t>document.getElementById</a:t>
            </a:r>
            <a:r>
              <a:rPr lang="en-GB" sz="2200" dirty="0" smtClean="0"/>
              <a:t>('player').volume-=0.1"&gt;Volume Down&lt;/button&gt;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Interesting HTML Tags (Background Image)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GB" dirty="0" smtClean="0"/>
              <a:t>&lt;!-- Add background image to your page --&gt;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&lt;html&gt;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&lt;head&gt;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&lt;style type="text/</a:t>
            </a:r>
            <a:r>
              <a:rPr lang="en-GB" dirty="0" err="1" smtClean="0"/>
              <a:t>css</a:t>
            </a:r>
            <a:r>
              <a:rPr lang="en-GB" dirty="0" smtClean="0"/>
              <a:t>"&gt;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 body {</a:t>
            </a:r>
            <a:r>
              <a:rPr lang="en-GB" dirty="0" err="1" smtClean="0"/>
              <a:t>background-image:url</a:t>
            </a:r>
            <a:r>
              <a:rPr lang="en-GB" dirty="0" smtClean="0"/>
              <a:t>(myimage.gif);}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&lt;/style&gt;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&lt;/head&gt;</a:t>
            </a:r>
          </a:p>
          <a:p>
            <a:pPr marL="0" indent="0">
              <a:buFontTx/>
              <a:buNone/>
              <a:defRPr/>
            </a:pP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&lt;body&gt;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     Hello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&lt;/body&gt;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&lt;/html&gt;</a:t>
            </a:r>
            <a:endParaRPr lang="en-GB" dirty="0"/>
          </a:p>
        </p:txBody>
      </p:sp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2819400" y="6324600"/>
            <a:ext cx="678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bg2"/>
                </a:solidFill>
                <a:latin typeface="Times New Roman" panose="02020603050405020304" pitchFamily="18" charset="0"/>
              </a:rPr>
              <a:t>http://www.w3school.com.cn/tiy/t.asp?f=csse_background-image</a:t>
            </a:r>
          </a:p>
        </p:txBody>
      </p:sp>
      <p:sp>
        <p:nvSpPr>
          <p:cNvPr id="45061" name="TextBox 1"/>
          <p:cNvSpPr txBox="1">
            <a:spLocks noChangeArrowheads="1"/>
          </p:cNvSpPr>
          <p:nvPr/>
        </p:nvSpPr>
        <p:spPr bwMode="auto">
          <a:xfrm>
            <a:off x="6629400" y="2590800"/>
            <a:ext cx="215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Preview of CSS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Interesting HTML Tags</a:t>
            </a:r>
            <a:br>
              <a:rPr lang="en-GB" altLang="en-US" smtClean="0"/>
            </a:br>
            <a:r>
              <a:rPr lang="en-GB" altLang="en-US" smtClean="0"/>
              <a:t>(Tool Tips)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mtClean="0"/>
              <a:t>&lt;span title=“See, this is the tooltip. :)”&gt;Move your mouse over me!&lt;/span&gt;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9135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GB" dirty="0" smtClean="0"/>
              <a:t>An acronym for Joint Photographic Experts Group; refers to a type of file format used for images that appear on web pages. Many photographs are saved with the JPEG file format.</a:t>
            </a:r>
          </a:p>
          <a:p>
            <a:pPr>
              <a:defRPr/>
            </a:pPr>
            <a:endParaRPr lang="en-GB" dirty="0"/>
          </a:p>
          <a:p>
            <a:pPr marL="0" indent="0">
              <a:buFontTx/>
              <a:buNone/>
              <a:defRPr/>
            </a:pPr>
            <a:r>
              <a:rPr lang="en-GB" dirty="0" smtClean="0"/>
              <a:t>a) jpg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b) powder</a:t>
            </a:r>
          </a:p>
          <a:p>
            <a:pPr marL="0" indent="0">
              <a:buFontTx/>
              <a:buNone/>
              <a:defRPr/>
            </a:pPr>
            <a:r>
              <a:rPr lang="en-GB" dirty="0" smtClean="0"/>
              <a:t>c) </a:t>
            </a:r>
            <a:r>
              <a:rPr lang="en-GB" dirty="0" err="1" smtClean="0"/>
              <a:t>png</a:t>
            </a:r>
            <a:endParaRPr lang="en-GB" dirty="0" smtClean="0"/>
          </a:p>
          <a:p>
            <a:pPr marL="0" indent="0">
              <a:buFontTx/>
              <a:buNone/>
              <a:defRPr/>
            </a:pPr>
            <a:r>
              <a:rPr lang="en-GB" dirty="0" smtClean="0"/>
              <a:t>d) view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a) jpg</a:t>
            </a:r>
          </a:p>
          <a:p>
            <a:pPr marL="0" indent="0">
              <a:buFontTx/>
              <a:buNone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Submissions/Quizzes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410200" cy="4114800"/>
          </a:xfrm>
        </p:spPr>
        <p:txBody>
          <a:bodyPr/>
          <a:lstStyle/>
          <a:p>
            <a:r>
              <a:rPr lang="en-GB" altLang="en-US" smtClean="0"/>
              <a:t>Course material (</a:t>
            </a:r>
            <a:r>
              <a:rPr lang="en-GB" altLang="en-US" smtClean="0">
                <a:solidFill>
                  <a:srgbClr val="00B050"/>
                </a:solidFill>
              </a:rPr>
              <a:t>Public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2"/>
              </a:rPr>
              <a:t>https://zjnu2017.github.io/</a:t>
            </a:r>
            <a:endParaRPr lang="en-GB" altLang="en-US" smtClean="0"/>
          </a:p>
          <a:p>
            <a:r>
              <a:rPr lang="en-GB" altLang="en-US" smtClean="0"/>
              <a:t>Submissions/Quizzes (Graded/</a:t>
            </a:r>
            <a:r>
              <a:rPr lang="en-GB" altLang="en-US" smtClean="0">
                <a:solidFill>
                  <a:srgbClr val="00B050"/>
                </a:solidFill>
              </a:rPr>
              <a:t>Private</a:t>
            </a:r>
            <a:r>
              <a:rPr lang="en-GB" altLang="en-US" smtClean="0"/>
              <a:t>)</a:t>
            </a:r>
          </a:p>
          <a:p>
            <a:pPr lvl="1"/>
            <a:r>
              <a:rPr lang="en-GB" altLang="en-US" smtClean="0">
                <a:hlinkClick r:id="rId3"/>
              </a:rPr>
              <a:t>www.zjnu.xyz</a:t>
            </a:r>
            <a:endParaRPr lang="en-GB" altLang="en-US" smtClean="0"/>
          </a:p>
          <a:p>
            <a:pPr lvl="1"/>
            <a:r>
              <a:rPr lang="en-GB" altLang="en-US" smtClean="0"/>
              <a:t>(Login – Student No)</a:t>
            </a:r>
          </a:p>
          <a:p>
            <a:pPr lvl="1"/>
            <a:r>
              <a:rPr lang="en-GB" altLang="en-US" smtClean="0"/>
              <a:t>Password Emailed</a:t>
            </a:r>
          </a:p>
        </p:txBody>
      </p:sp>
      <p:pic>
        <p:nvPicPr>
          <p:cNvPr id="1229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2492375"/>
            <a:ext cx="2819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4518025"/>
            <a:ext cx="2743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Web page content that does not change or allow user interaction has dynamic content</a:t>
            </a:r>
          </a:p>
          <a:p>
            <a:pPr>
              <a:defRPr/>
            </a:pPr>
            <a:endParaRPr lang="en-GB" dirty="0"/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True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GB" dirty="0" smtClean="0"/>
              <a:t>False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Answer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b) False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lang="en-GB" altLang="en-US" smtClean="0"/>
              <a:t>Review Slides</a:t>
            </a:r>
          </a:p>
          <a:p>
            <a:r>
              <a:rPr lang="en-GB" altLang="en-US" smtClean="0"/>
              <a:t>Read Associated Chapters</a:t>
            </a:r>
          </a:p>
          <a:p>
            <a:r>
              <a:rPr lang="en-GB" altLang="en-US" smtClean="0"/>
              <a:t>Update Website (GitHub)</a:t>
            </a:r>
          </a:p>
          <a:p>
            <a:pPr lvl="1"/>
            <a:r>
              <a:rPr lang="en-GB" altLang="en-US" smtClean="0"/>
              <a:t>Submit your GitHub URL</a:t>
            </a:r>
          </a:p>
          <a:p>
            <a:pPr lvl="1"/>
            <a:r>
              <a:rPr lang="en-GB" altLang="en-US" smtClean="0">
                <a:hlinkClick r:id="rId2"/>
              </a:rPr>
              <a:t>www.zjnu.xyz</a:t>
            </a:r>
            <a:endParaRPr lang="en-GB" altLang="en-US" smtClean="0"/>
          </a:p>
          <a:p>
            <a:r>
              <a:rPr lang="en-GB" altLang="en-US" smtClean="0"/>
              <a:t>Online Quizzes</a:t>
            </a:r>
          </a:p>
          <a:p>
            <a:r>
              <a:rPr lang="en-GB" altLang="en-US" smtClean="0"/>
              <a:t>Practical Tasks</a:t>
            </a:r>
          </a:p>
          <a:p>
            <a:pPr lvl="1"/>
            <a:r>
              <a:rPr lang="en-GB" altLang="en-US" smtClean="0"/>
              <a:t>Table Layout Webpage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HTML Tables, Forms and Frameworks</a:t>
            </a:r>
          </a:p>
          <a:p>
            <a:r>
              <a:rPr lang="en-GB" altLang="en-US" smtClean="0"/>
              <a:t>Version Control</a:t>
            </a:r>
          </a:p>
          <a:p>
            <a:r>
              <a:rPr lang="en-GB" altLang="en-US" smtClean="0"/>
              <a:t>Hands-On/Practical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Why Online Quizzes?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dirty="0" smtClean="0"/>
              <a:t>Take the quizzes as many times as you want</a:t>
            </a:r>
          </a:p>
          <a:p>
            <a:pPr>
              <a:defRPr/>
            </a:pPr>
            <a:r>
              <a:rPr lang="en-GB" dirty="0" smtClean="0"/>
              <a:t>Opportunity to `improve’ learn from mistakes (instead of a single pass/fail)</a:t>
            </a:r>
          </a:p>
          <a:p>
            <a:pPr>
              <a:defRPr/>
            </a:pPr>
            <a:r>
              <a:rPr lang="en-GB" dirty="0" smtClean="0"/>
              <a:t>Quizzes contribute to your final mark</a:t>
            </a:r>
          </a:p>
          <a:p>
            <a:pPr>
              <a:defRPr/>
            </a:pPr>
            <a:r>
              <a:rPr lang="en-GB" dirty="0" smtClean="0"/>
              <a:t>10-20 multiple choice questions added each week</a:t>
            </a:r>
          </a:p>
          <a:p>
            <a:pPr>
              <a:defRPr/>
            </a:pPr>
            <a:r>
              <a:rPr lang="en-GB" dirty="0" smtClean="0"/>
              <a:t>Straightforward and help prepare for the final exam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r>
              <a:rPr lang="en-GB" altLang="en-US" smtClean="0"/>
              <a:t>Why Online Coursework Submissions?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/>
              <a:t>Experiment/project submission should be submitted online </a:t>
            </a:r>
          </a:p>
          <a:p>
            <a:pPr>
              <a:defRPr/>
            </a:pPr>
            <a:r>
              <a:rPr lang="en-GB" dirty="0" smtClean="0"/>
              <a:t>Single .zip for each `task’</a:t>
            </a:r>
          </a:p>
          <a:p>
            <a:pPr lvl="1">
              <a:defRPr/>
            </a:pPr>
            <a:r>
              <a:rPr lang="en-GB" dirty="0" smtClean="0"/>
              <a:t>Specified this week</a:t>
            </a:r>
          </a:p>
          <a:p>
            <a:pPr>
              <a:defRPr/>
            </a:pPr>
            <a:r>
              <a:rPr lang="en-GB" dirty="0" smtClean="0"/>
              <a:t>Enables you access to your coursework </a:t>
            </a:r>
          </a:p>
          <a:p>
            <a:pPr lvl="1">
              <a:defRPr/>
            </a:pPr>
            <a:r>
              <a:rPr lang="en-GB" dirty="0" smtClean="0"/>
              <a:t>(e.g., you can review it regularly/backed up)</a:t>
            </a:r>
          </a:p>
          <a:p>
            <a:pPr>
              <a:defRPr/>
            </a:pPr>
            <a:r>
              <a:rPr lang="en-GB" dirty="0" smtClean="0"/>
              <a:t>Lets me provide feedback, guidance and comments which you can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Submit GitHub URL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This week – submit GitHub URL Online</a:t>
            </a:r>
          </a:p>
          <a:p>
            <a:r>
              <a:rPr lang="en-GB" altLang="en-US" smtClean="0"/>
              <a:t>For example:</a:t>
            </a:r>
          </a:p>
          <a:p>
            <a:pPr lvl="1"/>
            <a:r>
              <a:rPr lang="en-GB" altLang="en-US" smtClean="0"/>
              <a:t>“https://name.github.io”</a:t>
            </a:r>
          </a:p>
          <a:p>
            <a:pPr lvl="1"/>
            <a:r>
              <a:rPr lang="en-GB" altLang="en-US" smtClean="0"/>
              <a:t>Valid default page (index.html)</a:t>
            </a:r>
          </a:p>
          <a:p>
            <a:pPr lvl="1"/>
            <a:r>
              <a:rPr lang="en-GB" altLang="en-US" smtClean="0"/>
              <a:t>Structure (folders/images/..)</a:t>
            </a:r>
          </a:p>
          <a:p>
            <a:endParaRPr lang="en-GB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Discussion Activity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What is the best webpage on the internet?</a:t>
            </a:r>
          </a:p>
          <a:p>
            <a:r>
              <a:rPr lang="en-GB" altLang="en-US" smtClean="0"/>
              <a:t>Share examples of interesting website and `what’ makes them `amazing’?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3688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Review Question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Basic syntax for XHTML tags and attributes is: </a:t>
            </a:r>
          </a:p>
          <a:p>
            <a:endParaRPr lang="en-GB" altLang="en-US" smtClean="0"/>
          </a:p>
          <a:p>
            <a:r>
              <a:rPr lang="en-GB" altLang="en-US" smtClean="0"/>
              <a:t>a. &lt;tag attribute=value&gt; &lt;/tag&gt;</a:t>
            </a:r>
          </a:p>
          <a:p>
            <a:r>
              <a:rPr lang="en-GB" altLang="en-US" smtClean="0"/>
              <a:t>b. &lt;tag attribute=value&gt; &lt;tag&gt;</a:t>
            </a:r>
          </a:p>
          <a:p>
            <a:r>
              <a:rPr lang="en-GB" altLang="en-US" smtClean="0"/>
              <a:t>c. &lt;tag attribute=”value”&gt; &lt;tag&gt;</a:t>
            </a:r>
          </a:p>
          <a:p>
            <a:r>
              <a:rPr lang="en-GB" altLang="en-US" smtClean="0"/>
              <a:t>d. &lt;tag attribute=”value”&gt; &lt;/tag&gt;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1545</Words>
  <Application>Microsoft Office PowerPoint</Application>
  <PresentationFormat>On-screen Show (4:3)</PresentationFormat>
  <Paragraphs>279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Times New Roman</vt:lpstr>
      <vt:lpstr>Arial</vt:lpstr>
      <vt:lpstr>Wingdings 3</vt:lpstr>
      <vt:lpstr>Default Design</vt:lpstr>
      <vt:lpstr>Hyperlinks, Tables, Forms and Frameworks</vt:lpstr>
      <vt:lpstr>Outline</vt:lpstr>
      <vt:lpstr>Email?</vt:lpstr>
      <vt:lpstr>Submissions/Quizzes</vt:lpstr>
      <vt:lpstr>Why Online Quizzes?</vt:lpstr>
      <vt:lpstr>Why Online Coursework Submissions?</vt:lpstr>
      <vt:lpstr>Submit GitHub URL</vt:lpstr>
      <vt:lpstr>Discussion Activity</vt:lpstr>
      <vt:lpstr>Review Question</vt:lpstr>
      <vt:lpstr>Answer</vt:lpstr>
      <vt:lpstr>Review Question</vt:lpstr>
      <vt:lpstr>Answer</vt:lpstr>
      <vt:lpstr>Meta Data Tags</vt:lpstr>
      <vt:lpstr>Redirection</vt:lpstr>
      <vt:lpstr>Forms</vt:lpstr>
      <vt:lpstr>Form Tags</vt:lpstr>
      <vt:lpstr>Form Example</vt:lpstr>
      <vt:lpstr>Form Method</vt:lpstr>
      <vt:lpstr>HTML Form Controls</vt:lpstr>
      <vt:lpstr>Form Attributes &amp; Descriptions</vt:lpstr>
      <vt:lpstr>Hidden Form Controls</vt:lpstr>
      <vt:lpstr>HTML Input Elements</vt:lpstr>
      <vt:lpstr>Managing Form Submission</vt:lpstr>
      <vt:lpstr>Taste of Javascript to Come</vt:lpstr>
      <vt:lpstr>Example</vt:lpstr>
      <vt:lpstr>Discussion Activity</vt:lpstr>
      <vt:lpstr>Tables &amp; Website Layouts</vt:lpstr>
      <vt:lpstr>Tables &amp; Layout</vt:lpstr>
      <vt:lpstr>Example</vt:lpstr>
      <vt:lpstr>PowerPoint Presentation</vt:lpstr>
      <vt:lpstr>Practical Task</vt:lpstr>
      <vt:lpstr>Question</vt:lpstr>
      <vt:lpstr>Answer</vt:lpstr>
      <vt:lpstr>Interesting HTML Tags (Audio) </vt:lpstr>
      <vt:lpstr>Preview Audio &amp; Javascript</vt:lpstr>
      <vt:lpstr>Interesting HTML Tags (Background Image)</vt:lpstr>
      <vt:lpstr>Interesting HTML Tags (Tool Tips)</vt:lpstr>
      <vt:lpstr>Question</vt:lpstr>
      <vt:lpstr>Answer</vt:lpstr>
      <vt:lpstr>Question</vt:lpstr>
      <vt:lpstr>Answer</vt:lpstr>
      <vt:lpstr>This Week</vt:lpstr>
      <vt:lpstr>Summary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223</cp:revision>
  <dcterms:created xsi:type="dcterms:W3CDTF">1601-01-01T00:00:00Z</dcterms:created>
  <dcterms:modified xsi:type="dcterms:W3CDTF">2017-10-28T06:59:41Z</dcterms:modified>
</cp:coreProperties>
</file>