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267" r:id="rId2"/>
    <p:sldId id="339" r:id="rId3"/>
    <p:sldId id="299" r:id="rId4"/>
    <p:sldId id="301" r:id="rId5"/>
    <p:sldId id="338" r:id="rId6"/>
    <p:sldId id="329" r:id="rId7"/>
    <p:sldId id="330" r:id="rId8"/>
    <p:sldId id="337" r:id="rId9"/>
    <p:sldId id="302" r:id="rId10"/>
    <p:sldId id="331" r:id="rId11"/>
    <p:sldId id="322" r:id="rId12"/>
    <p:sldId id="323" r:id="rId13"/>
    <p:sldId id="318" r:id="rId14"/>
    <p:sldId id="319" r:id="rId15"/>
    <p:sldId id="332" r:id="rId16"/>
    <p:sldId id="320" r:id="rId17"/>
    <p:sldId id="321" r:id="rId18"/>
    <p:sldId id="303" r:id="rId19"/>
    <p:sldId id="305" r:id="rId20"/>
    <p:sldId id="306" r:id="rId21"/>
    <p:sldId id="307" r:id="rId22"/>
    <p:sldId id="308" r:id="rId23"/>
    <p:sldId id="309" r:id="rId24"/>
    <p:sldId id="310" r:id="rId25"/>
    <p:sldId id="311" r:id="rId26"/>
    <p:sldId id="312" r:id="rId27"/>
    <p:sldId id="313" r:id="rId28"/>
    <p:sldId id="291" r:id="rId29"/>
    <p:sldId id="292" r:id="rId30"/>
    <p:sldId id="295" r:id="rId31"/>
    <p:sldId id="314" r:id="rId32"/>
    <p:sldId id="298" r:id="rId33"/>
    <p:sldId id="294" r:id="rId34"/>
    <p:sldId id="315" r:id="rId35"/>
    <p:sldId id="324" r:id="rId36"/>
    <p:sldId id="325" r:id="rId37"/>
    <p:sldId id="326" r:id="rId38"/>
    <p:sldId id="327" r:id="rId39"/>
    <p:sldId id="316" r:id="rId40"/>
    <p:sldId id="317" r:id="rId41"/>
    <p:sldId id="347" r:id="rId42"/>
    <p:sldId id="348" r:id="rId43"/>
    <p:sldId id="289" r:id="rId44"/>
    <p:sldId id="272" r:id="rId45"/>
    <p:sldId id="268" r:id="rId46"/>
    <p:sldId id="336" r:id="rId47"/>
    <p:sldId id="334" r:id="rId48"/>
    <p:sldId id="335" r:id="rId49"/>
    <p:sldId id="340" r:id="rId50"/>
    <p:sldId id="341" r:id="rId51"/>
    <p:sldId id="342" r:id="rId52"/>
    <p:sldId id="343" r:id="rId53"/>
    <p:sldId id="344" r:id="rId54"/>
    <p:sldId id="345" r:id="rId55"/>
    <p:sldId id="346" r:id="rId5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2D33"/>
    <a:srgbClr val="000000"/>
    <a:srgbClr val="B8BBBF"/>
    <a:srgbClr val="8BBABE"/>
    <a:srgbClr val="394E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408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6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23515D2B-0B4A-4CF5-A2CD-51DA15B91F6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95749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3946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9DE28176-2958-41FF-9B48-5C87A0F2ADC0}" type="datetime1">
              <a:rPr lang="en-US" altLang="en-US"/>
              <a:pPr>
                <a:defRPr/>
              </a:pPr>
              <a:t>10/28/2017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0F367EF0-06C4-4CC7-8B72-8A463558C89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3286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54D2A033-3515-49C0-A431-B9C2E9537380}" type="datetime1">
              <a:rPr lang="en-US" altLang="en-US"/>
              <a:pPr>
                <a:defRPr/>
              </a:pPr>
              <a:t>10/28/2017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077E0213-F097-4F66-9707-EAFF297DB92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4951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9423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5517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6312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6005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E66B67DE-6838-45E3-9E95-E85E531D771F}" type="datetime1">
              <a:rPr lang="en-US" altLang="en-US"/>
              <a:pPr>
                <a:defRPr/>
              </a:pPr>
              <a:t>10/28/2017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FFEDD3A9-EEAD-4D1F-800E-0529F24A0AF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481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AE43A3CB-5083-43E3-B11B-04D4D04244B5}" type="datetime1">
              <a:rPr lang="en-US" altLang="en-US"/>
              <a:pPr>
                <a:defRPr/>
              </a:pPr>
              <a:t>10/28/2017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478C1BB6-5255-49BD-AF19-7D0C9F8D55C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8690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939C1456-2BAD-4382-81D7-CC2CC5F18378}" type="datetime1">
              <a:rPr lang="en-US" altLang="en-US"/>
              <a:pPr>
                <a:defRPr/>
              </a:pPr>
              <a:t>10/28/2017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3EBFF1BE-BFF7-488A-A47D-280E9D9748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4339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0C1CA910-989F-4EAE-B7A3-9F0C2E9B7E91}" type="datetime1">
              <a:rPr lang="en-US" altLang="en-US"/>
              <a:pPr>
                <a:defRPr/>
              </a:pPr>
              <a:t>10/28/2017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888540C3-3E07-4503-83E8-39E06CDE29E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875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165" r:id="rId1"/>
    <p:sldLayoutId id="2147484166" r:id="rId2"/>
    <p:sldLayoutId id="2147484167" r:id="rId3"/>
    <p:sldLayoutId id="2147484168" r:id="rId4"/>
    <p:sldLayoutId id="2147484169" r:id="rId5"/>
    <p:sldLayoutId id="2147484170" r:id="rId6"/>
    <p:sldLayoutId id="2147484171" r:id="rId7"/>
    <p:sldLayoutId id="2147484172" r:id="rId8"/>
    <p:sldLayoutId id="2147484173" r:id="rId9"/>
    <p:sldLayoutId id="2147484174" r:id="rId10"/>
    <p:sldLayoutId id="2147484175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3"/>
        </a:buBlip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 3" panose="05040102010807070707" pitchFamily="18" charset="2"/>
        <a:buChar char="w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jnu.xyz/" TargetMode="External"/><Relationship Id="rId2" Type="http://schemas.openxmlformats.org/officeDocument/2006/relationships/hyperlink" Target="https://zjnu2017.github.io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Table-Based </a:t>
            </a:r>
            <a:br>
              <a:rPr lang="en-GB" altLang="en-US" smtClean="0"/>
            </a:br>
            <a:r>
              <a:rPr lang="en-GB" altLang="en-US" smtClean="0"/>
              <a:t>Web Pages</a:t>
            </a:r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Web Authoring and Design</a:t>
            </a:r>
          </a:p>
        </p:txBody>
      </p:sp>
      <p:sp>
        <p:nvSpPr>
          <p:cNvPr id="9220" name="TextBox 2"/>
          <p:cNvSpPr txBox="1">
            <a:spLocks noChangeArrowheads="1"/>
          </p:cNvSpPr>
          <p:nvPr/>
        </p:nvSpPr>
        <p:spPr bwMode="auto">
          <a:xfrm>
            <a:off x="3124200" y="4572000"/>
            <a:ext cx="27717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 3" panose="05040102010807070707" pitchFamily="18" charset="2"/>
              <a:buChar char="w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chemeClr val="bg2"/>
                </a:solidFill>
                <a:latin typeface="Times New Roman" panose="02020603050405020304" pitchFamily="18" charset="0"/>
              </a:rPr>
              <a:t>Benjamin Kenwright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altLang="en-US" smtClean="0"/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altLang="en-US" smtClean="0"/>
          </a:p>
        </p:txBody>
      </p:sp>
      <p:pic>
        <p:nvPicPr>
          <p:cNvPr id="18436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050925"/>
            <a:ext cx="7848600" cy="504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What is the tag to identify a row inside of a table? </a:t>
            </a:r>
          </a:p>
          <a:p>
            <a:pPr>
              <a:defRPr/>
            </a:pPr>
            <a:endParaRPr lang="en-GB" dirty="0" smtClean="0"/>
          </a:p>
          <a:p>
            <a:pPr marL="0" indent="0">
              <a:buFontTx/>
              <a:buNone/>
              <a:defRPr/>
            </a:pPr>
            <a:r>
              <a:rPr lang="en-GB" dirty="0" smtClean="0"/>
              <a:t>a) &lt;</a:t>
            </a:r>
            <a:r>
              <a:rPr lang="en-GB" dirty="0" err="1" smtClean="0"/>
              <a:t>tr</a:t>
            </a:r>
            <a:r>
              <a:rPr lang="en-GB" dirty="0" smtClean="0"/>
              <a:t>&gt;</a:t>
            </a:r>
          </a:p>
          <a:p>
            <a:pPr marL="0" indent="0">
              <a:buFontTx/>
              <a:buNone/>
              <a:defRPr/>
            </a:pPr>
            <a:r>
              <a:rPr lang="en-GB" dirty="0" smtClean="0"/>
              <a:t>b) &lt;row&gt;</a:t>
            </a:r>
          </a:p>
          <a:p>
            <a:pPr marL="0" indent="0">
              <a:buFontTx/>
              <a:buNone/>
              <a:defRPr/>
            </a:pPr>
            <a:r>
              <a:rPr lang="en-GB" dirty="0" smtClean="0"/>
              <a:t>c) &lt;</a:t>
            </a:r>
            <a:r>
              <a:rPr lang="en-GB" dirty="0" err="1" smtClean="0"/>
              <a:t>th</a:t>
            </a:r>
            <a:r>
              <a:rPr lang="en-GB" dirty="0" smtClean="0"/>
              <a:t>&gt;</a:t>
            </a:r>
          </a:p>
          <a:p>
            <a:pPr marL="0" indent="0">
              <a:buFontTx/>
              <a:buNone/>
              <a:defRPr/>
            </a:pPr>
            <a:r>
              <a:rPr lang="en-GB" dirty="0" smtClean="0"/>
              <a:t>d) &lt;td&gt;</a:t>
            </a:r>
          </a:p>
          <a:p>
            <a:pPr>
              <a:defRPr/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Answer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a) tr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Colspan/Rowspan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altLang="en-US" smtClean="0"/>
          </a:p>
        </p:txBody>
      </p:sp>
      <p:pic>
        <p:nvPicPr>
          <p:cNvPr id="21508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209800"/>
            <a:ext cx="6405563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altLang="en-US" smtClean="0"/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altLang="en-US" smtClean="0"/>
          </a:p>
        </p:txBody>
      </p:sp>
      <p:pic>
        <p:nvPicPr>
          <p:cNvPr id="2253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066800"/>
            <a:ext cx="7653338" cy="443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altLang="en-US" smtClean="0"/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altLang="en-US" smtClean="0"/>
          </a:p>
        </p:txBody>
      </p:sp>
      <p:pic>
        <p:nvPicPr>
          <p:cNvPr id="23556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47800"/>
            <a:ext cx="8164513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Which of the following are table tags?</a:t>
            </a:r>
          </a:p>
          <a:p>
            <a:pPr>
              <a:defRPr/>
            </a:pPr>
            <a:endParaRPr lang="en-GB" dirty="0" smtClean="0"/>
          </a:p>
          <a:p>
            <a:pPr marL="0" indent="0">
              <a:buFontTx/>
              <a:buNone/>
              <a:defRPr/>
            </a:pPr>
            <a:r>
              <a:rPr lang="en-GB" dirty="0" smtClean="0"/>
              <a:t>a) table, </a:t>
            </a:r>
            <a:r>
              <a:rPr lang="en-GB" dirty="0" err="1" smtClean="0"/>
              <a:t>thead</a:t>
            </a:r>
            <a:r>
              <a:rPr lang="en-GB" dirty="0" smtClean="0"/>
              <a:t>, </a:t>
            </a:r>
            <a:r>
              <a:rPr lang="en-GB" dirty="0" err="1" smtClean="0"/>
              <a:t>tr</a:t>
            </a:r>
            <a:r>
              <a:rPr lang="en-GB" dirty="0" smtClean="0"/>
              <a:t>, td </a:t>
            </a:r>
          </a:p>
          <a:p>
            <a:pPr marL="0" indent="0">
              <a:buFontTx/>
              <a:buNone/>
              <a:defRPr/>
            </a:pPr>
            <a:r>
              <a:rPr lang="en-GB" dirty="0" smtClean="0"/>
              <a:t>b) </a:t>
            </a:r>
            <a:r>
              <a:rPr lang="en-GB" dirty="0" err="1" smtClean="0"/>
              <a:t>colspan</a:t>
            </a:r>
            <a:r>
              <a:rPr lang="en-GB" dirty="0" smtClean="0"/>
              <a:t>, table, </a:t>
            </a:r>
            <a:r>
              <a:rPr lang="en-GB" dirty="0" err="1" smtClean="0"/>
              <a:t>tr</a:t>
            </a:r>
            <a:endParaRPr lang="en-GB" dirty="0" smtClean="0"/>
          </a:p>
          <a:p>
            <a:pPr marL="0" indent="0">
              <a:buFontTx/>
              <a:buNone/>
              <a:defRPr/>
            </a:pPr>
            <a:r>
              <a:rPr lang="en-GB" dirty="0" smtClean="0"/>
              <a:t>c) table, </a:t>
            </a:r>
            <a:r>
              <a:rPr lang="en-GB" dirty="0" err="1" smtClean="0"/>
              <a:t>tt</a:t>
            </a:r>
            <a:r>
              <a:rPr lang="en-GB" dirty="0" smtClean="0"/>
              <a:t>, </a:t>
            </a:r>
            <a:r>
              <a:rPr lang="en-GB" dirty="0" err="1" smtClean="0"/>
              <a:t>tr</a:t>
            </a:r>
            <a:r>
              <a:rPr lang="en-GB" dirty="0" smtClean="0"/>
              <a:t>, td</a:t>
            </a:r>
          </a:p>
          <a:p>
            <a:pPr marL="0" indent="0">
              <a:buFontTx/>
              <a:buNone/>
              <a:defRPr/>
            </a:pPr>
            <a:endParaRPr lang="en-GB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Answer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a</a:t>
            </a:r>
            <a:r>
              <a:rPr lang="en-GB" dirty="0" smtClean="0"/>
              <a:t>) table, </a:t>
            </a:r>
            <a:r>
              <a:rPr lang="en-GB" dirty="0" err="1" smtClean="0"/>
              <a:t>thead</a:t>
            </a:r>
            <a:r>
              <a:rPr lang="en-GB" dirty="0" smtClean="0"/>
              <a:t>, </a:t>
            </a:r>
            <a:r>
              <a:rPr lang="en-GB" dirty="0" err="1" smtClean="0"/>
              <a:t>tr</a:t>
            </a:r>
            <a:r>
              <a:rPr lang="en-GB" dirty="0" smtClean="0"/>
              <a:t>, td </a:t>
            </a:r>
          </a:p>
          <a:p>
            <a:pPr>
              <a:defRPr/>
            </a:pPr>
            <a:endParaRPr lang="en-GB" dirty="0" smtClean="0"/>
          </a:p>
          <a:p>
            <a:pPr marL="0" indent="0">
              <a:buFontTx/>
              <a:buNone/>
              <a:defRPr/>
            </a:pPr>
            <a:endParaRPr lang="en-GB" dirty="0"/>
          </a:p>
          <a:p>
            <a:pPr marL="0" indent="0">
              <a:buFontTx/>
              <a:buNone/>
              <a:defRPr/>
            </a:pPr>
            <a:r>
              <a:rPr lang="en-GB" dirty="0" smtClean="0"/>
              <a:t>Other options include table row </a:t>
            </a:r>
            <a:r>
              <a:rPr lang="en-GB" dirty="0" smtClean="0">
                <a:solidFill>
                  <a:srgbClr val="FF0000"/>
                </a:solidFill>
              </a:rPr>
              <a:t>elements</a:t>
            </a:r>
            <a:r>
              <a:rPr lang="en-GB" dirty="0" smtClean="0"/>
              <a:t> and </a:t>
            </a:r>
            <a:r>
              <a:rPr lang="en-GB" dirty="0" smtClean="0">
                <a:solidFill>
                  <a:srgbClr val="FF0000"/>
                </a:solidFill>
              </a:rPr>
              <a:t>attributes</a:t>
            </a:r>
          </a:p>
          <a:p>
            <a:pPr>
              <a:defRPr/>
            </a:pPr>
            <a:endParaRPr lang="en-GB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652463" y="201613"/>
            <a:ext cx="7772400" cy="1143000"/>
          </a:xfrm>
        </p:spPr>
        <p:txBody>
          <a:bodyPr/>
          <a:lstStyle/>
          <a:p>
            <a:r>
              <a:rPr lang="en-GB" altLang="en-US" smtClean="0"/>
              <a:t>HTML Table Examples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altLang="en-US" smtClean="0"/>
          </a:p>
        </p:txBody>
      </p:sp>
      <p:pic>
        <p:nvPicPr>
          <p:cNvPr id="26628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3498850"/>
            <a:ext cx="4024312" cy="297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9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3956050"/>
            <a:ext cx="3314700" cy="2547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0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1598613"/>
            <a:ext cx="3924300" cy="225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1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0100" y="1727200"/>
            <a:ext cx="4057650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HTML Table Tips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altLang="en-US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Outline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572000"/>
          </a:xfrm>
        </p:spPr>
        <p:txBody>
          <a:bodyPr/>
          <a:lstStyle/>
          <a:p>
            <a:pPr eaLnBrk="1" hangingPunct="1"/>
            <a:r>
              <a:rPr lang="en-US" altLang="en-US" smtClean="0"/>
              <a:t>What do we mean by Table-Based Web Sites?</a:t>
            </a:r>
          </a:p>
          <a:p>
            <a:pPr eaLnBrk="1" hangingPunct="1"/>
            <a:r>
              <a:rPr lang="en-US" altLang="en-US" smtClean="0"/>
              <a:t>Review Table Tags/Structure</a:t>
            </a:r>
          </a:p>
          <a:p>
            <a:pPr eaLnBrk="1" hangingPunct="1"/>
            <a:r>
              <a:rPr lang="en-US" altLang="en-US" smtClean="0"/>
              <a:t>Tips/Debugging/Applications</a:t>
            </a:r>
          </a:p>
          <a:p>
            <a:pPr eaLnBrk="1" hangingPunct="1"/>
            <a:r>
              <a:rPr lang="en-US" altLang="en-US" smtClean="0"/>
              <a:t>Summary</a:t>
            </a:r>
          </a:p>
          <a:p>
            <a:pPr eaLnBrk="1" hangingPunct="1"/>
            <a:r>
              <a:rPr lang="en-US" altLang="en-US" smtClean="0"/>
              <a:t>Review/Discussion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TIP 1 - Keep your tables as </a:t>
            </a:r>
            <a:r>
              <a:rPr lang="en-GB" altLang="en-US" smtClean="0">
                <a:solidFill>
                  <a:srgbClr val="FF0000"/>
                </a:solidFill>
              </a:rPr>
              <a:t>simple</a:t>
            </a:r>
            <a:r>
              <a:rPr lang="en-GB" altLang="en-US" smtClean="0"/>
              <a:t> as possible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Nesting tables 'inside' tables is ok - but keep it to the minimum</a:t>
            </a:r>
          </a:p>
          <a:p>
            <a:r>
              <a:rPr lang="en-GB" altLang="en-US" smtClean="0"/>
              <a:t>You can usually achieve the same layout effect by using more rows and columns in your main table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TIP 2 - Keep your tables as </a:t>
            </a:r>
            <a:r>
              <a:rPr lang="en-GB" altLang="en-US" smtClean="0">
                <a:solidFill>
                  <a:srgbClr val="FF0000"/>
                </a:solidFill>
              </a:rPr>
              <a:t>short</a:t>
            </a:r>
            <a:r>
              <a:rPr lang="en-GB" altLang="en-US" smtClean="0"/>
              <a:t> as possible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Better to have a sequence of smaller tables than one big one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GB" altLang="en-US" smtClean="0"/>
              <a:t>TIP 3 - Pen and Paper First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685800" y="1262063"/>
            <a:ext cx="7772400" cy="4114800"/>
          </a:xfrm>
        </p:spPr>
        <p:txBody>
          <a:bodyPr/>
          <a:lstStyle/>
          <a:p>
            <a:r>
              <a:rPr lang="en-GB" altLang="en-US" smtClean="0"/>
              <a:t>Plan your initial layout</a:t>
            </a:r>
          </a:p>
        </p:txBody>
      </p:sp>
      <p:pic>
        <p:nvPicPr>
          <p:cNvPr id="30724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905000"/>
            <a:ext cx="6600825" cy="4792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TIP 4 - Label the empty 'TD' data cells (Debugging)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419600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GB" dirty="0" smtClean="0"/>
              <a:t>Once you have completed the blank table then label/number the data cells so you can </a:t>
            </a:r>
            <a:r>
              <a:rPr lang="en-GB" b="1" dirty="0" smtClean="0">
                <a:solidFill>
                  <a:srgbClr val="FF0000"/>
                </a:solidFill>
              </a:rPr>
              <a:t>see</a:t>
            </a:r>
            <a:r>
              <a:rPr lang="en-GB" dirty="0" smtClean="0"/>
              <a:t> which is which when you start filling them up</a:t>
            </a:r>
          </a:p>
          <a:p>
            <a:pPr>
              <a:defRPr/>
            </a:pPr>
            <a:endParaRPr lang="en-GB" dirty="0" smtClean="0"/>
          </a:p>
          <a:p>
            <a:pPr>
              <a:defRPr/>
            </a:pPr>
            <a:r>
              <a:rPr lang="en-GB" dirty="0" smtClean="0"/>
              <a:t>I know it sounds a bit 'simple' - but when you start filling the cells up with content, the page in your html editor expands enormously and its much </a:t>
            </a:r>
            <a:r>
              <a:rPr lang="en-GB" dirty="0" smtClean="0">
                <a:solidFill>
                  <a:srgbClr val="FF0000"/>
                </a:solidFill>
              </a:rPr>
              <a:t>easier to locate a cell in your editor </a:t>
            </a:r>
            <a:r>
              <a:rPr lang="en-GB" dirty="0" smtClean="0"/>
              <a:t>if its labelled than if its not</a:t>
            </a:r>
            <a:endParaRPr lang="en-GB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8600"/>
            <a:ext cx="3657600" cy="6324600"/>
          </a:xfrm>
        </p:spPr>
        <p:txBody>
          <a:bodyPr>
            <a:noAutofit/>
          </a:bodyPr>
          <a:lstStyle/>
          <a:p>
            <a:pPr marL="0" indent="0">
              <a:buFontTx/>
              <a:buNone/>
              <a:defRPr/>
            </a:pPr>
            <a:r>
              <a:rPr lang="en-GB" sz="1530" dirty="0" smtClean="0"/>
              <a:t>&lt;table border=“1”&gt;</a:t>
            </a:r>
          </a:p>
          <a:p>
            <a:pPr marL="400050" lvl="1" indent="0">
              <a:buFont typeface="Wingdings 3" panose="05040102010807070707" pitchFamily="18" charset="2"/>
              <a:buNone/>
              <a:defRPr/>
            </a:pPr>
            <a:r>
              <a:rPr lang="en-GB" sz="1600" dirty="0" smtClean="0"/>
              <a:t>&lt;</a:t>
            </a:r>
            <a:r>
              <a:rPr lang="en-GB" sz="1600" dirty="0" err="1" smtClean="0"/>
              <a:t>tr</a:t>
            </a:r>
            <a:r>
              <a:rPr lang="en-GB" sz="1600" dirty="0" smtClean="0"/>
              <a:t>&gt; ** Row 1 **</a:t>
            </a:r>
          </a:p>
          <a:p>
            <a:pPr marL="400050" lvl="1" indent="0">
              <a:buFont typeface="Wingdings 3" panose="05040102010807070707" pitchFamily="18" charset="2"/>
              <a:buNone/>
              <a:defRPr/>
            </a:pPr>
            <a:r>
              <a:rPr lang="en-GB" sz="1600" dirty="0" smtClean="0"/>
              <a:t>&lt;td </a:t>
            </a:r>
            <a:r>
              <a:rPr lang="en-GB" sz="1600" dirty="0" err="1" smtClean="0"/>
              <a:t>colspan</a:t>
            </a:r>
            <a:r>
              <a:rPr lang="en-GB" sz="1600" dirty="0" smtClean="0"/>
              <a:t>="5"&gt;HEADER&lt;/td&gt;</a:t>
            </a:r>
          </a:p>
          <a:p>
            <a:pPr marL="400050" lvl="1" indent="0">
              <a:buFont typeface="Wingdings 3" panose="05040102010807070707" pitchFamily="18" charset="2"/>
              <a:buNone/>
              <a:defRPr/>
            </a:pPr>
            <a:r>
              <a:rPr lang="en-GB" sz="1600" dirty="0" smtClean="0"/>
              <a:t>&lt;/</a:t>
            </a:r>
            <a:r>
              <a:rPr lang="en-GB" sz="1600" dirty="0" err="1" smtClean="0"/>
              <a:t>tr</a:t>
            </a:r>
            <a:r>
              <a:rPr lang="en-GB" sz="1600" dirty="0" smtClean="0"/>
              <a:t>&gt;</a:t>
            </a:r>
          </a:p>
          <a:p>
            <a:pPr marL="400050" lvl="1" indent="0">
              <a:buFont typeface="Wingdings 3" panose="05040102010807070707" pitchFamily="18" charset="2"/>
              <a:buNone/>
              <a:defRPr/>
            </a:pPr>
            <a:endParaRPr lang="en-GB" sz="1600" dirty="0" smtClean="0"/>
          </a:p>
          <a:p>
            <a:pPr marL="400050" lvl="1" indent="0">
              <a:buFont typeface="Wingdings 3" panose="05040102010807070707" pitchFamily="18" charset="2"/>
              <a:buNone/>
              <a:defRPr/>
            </a:pPr>
            <a:r>
              <a:rPr lang="en-GB" sz="1600" dirty="0" smtClean="0"/>
              <a:t>&lt;</a:t>
            </a:r>
            <a:r>
              <a:rPr lang="en-GB" sz="1600" dirty="0" err="1" smtClean="0"/>
              <a:t>tr</a:t>
            </a:r>
            <a:r>
              <a:rPr lang="en-GB" sz="1600" dirty="0" smtClean="0"/>
              <a:t>&gt; ** Row 2 **</a:t>
            </a:r>
          </a:p>
          <a:p>
            <a:pPr marL="400050" lvl="1" indent="0">
              <a:buFont typeface="Wingdings 3" panose="05040102010807070707" pitchFamily="18" charset="2"/>
              <a:buNone/>
              <a:defRPr/>
            </a:pPr>
            <a:r>
              <a:rPr lang="en-GB" sz="1600" dirty="0" smtClean="0"/>
              <a:t>&lt;td </a:t>
            </a:r>
            <a:r>
              <a:rPr lang="en-GB" sz="1600" dirty="0" err="1" smtClean="0"/>
              <a:t>rowspan</a:t>
            </a:r>
            <a:r>
              <a:rPr lang="en-GB" sz="1600" dirty="0" smtClean="0"/>
              <a:t>="3"&gt;LEFT INDEX&lt;/td&gt;</a:t>
            </a:r>
          </a:p>
          <a:p>
            <a:pPr marL="400050" lvl="1" indent="0">
              <a:buFont typeface="Wingdings 3" panose="05040102010807070707" pitchFamily="18" charset="2"/>
              <a:buNone/>
              <a:defRPr/>
            </a:pPr>
            <a:r>
              <a:rPr lang="en-GB" sz="1600" dirty="0" smtClean="0"/>
              <a:t>&lt;td </a:t>
            </a:r>
            <a:r>
              <a:rPr lang="en-GB" sz="1600" dirty="0" err="1" smtClean="0"/>
              <a:t>colspan</a:t>
            </a:r>
            <a:r>
              <a:rPr lang="en-GB" sz="1600" dirty="0" smtClean="0"/>
              <a:t>="2"&gt;TEXT 1&lt;/td&gt;</a:t>
            </a:r>
          </a:p>
          <a:p>
            <a:pPr marL="400050" lvl="1" indent="0">
              <a:buFont typeface="Wingdings 3" panose="05040102010807070707" pitchFamily="18" charset="2"/>
              <a:buNone/>
              <a:defRPr/>
            </a:pPr>
            <a:r>
              <a:rPr lang="en-GB" sz="1600" dirty="0" smtClean="0"/>
              <a:t>&lt;td&gt;PIC 1&lt;/td&gt;</a:t>
            </a:r>
          </a:p>
          <a:p>
            <a:pPr marL="400050" lvl="1" indent="0">
              <a:buFont typeface="Wingdings 3" panose="05040102010807070707" pitchFamily="18" charset="2"/>
              <a:buNone/>
              <a:defRPr/>
            </a:pPr>
            <a:r>
              <a:rPr lang="en-GB" sz="1600" dirty="0" smtClean="0"/>
              <a:t>&lt;td&gt;PIC 2&lt;/td&gt;</a:t>
            </a:r>
          </a:p>
          <a:p>
            <a:pPr marL="400050" lvl="1" indent="0">
              <a:buFont typeface="Wingdings 3" panose="05040102010807070707" pitchFamily="18" charset="2"/>
              <a:buNone/>
              <a:defRPr/>
            </a:pPr>
            <a:r>
              <a:rPr lang="en-GB" sz="1600" dirty="0" smtClean="0"/>
              <a:t>&lt;/</a:t>
            </a:r>
            <a:r>
              <a:rPr lang="en-GB" sz="1600" dirty="0" err="1" smtClean="0"/>
              <a:t>tr</a:t>
            </a:r>
            <a:r>
              <a:rPr lang="en-GB" sz="1600" dirty="0" smtClean="0"/>
              <a:t>&gt;</a:t>
            </a:r>
          </a:p>
          <a:p>
            <a:pPr marL="400050" lvl="1" indent="0">
              <a:buFont typeface="Wingdings 3" panose="05040102010807070707" pitchFamily="18" charset="2"/>
              <a:buNone/>
              <a:defRPr/>
            </a:pPr>
            <a:endParaRPr lang="en-GB" sz="1600" dirty="0" smtClean="0"/>
          </a:p>
          <a:p>
            <a:pPr marL="400050" lvl="1" indent="0">
              <a:buFont typeface="Wingdings 3" panose="05040102010807070707" pitchFamily="18" charset="2"/>
              <a:buNone/>
              <a:defRPr/>
            </a:pPr>
            <a:r>
              <a:rPr lang="en-GB" sz="1600" dirty="0" smtClean="0"/>
              <a:t>&lt;</a:t>
            </a:r>
            <a:r>
              <a:rPr lang="en-GB" sz="1600" dirty="0" err="1" smtClean="0"/>
              <a:t>tr</a:t>
            </a:r>
            <a:r>
              <a:rPr lang="en-GB" sz="1600" dirty="0" smtClean="0"/>
              <a:t>&gt; ** Row 3 **</a:t>
            </a:r>
          </a:p>
          <a:p>
            <a:pPr marL="400050" lvl="1" indent="0">
              <a:buFont typeface="Wingdings 3" panose="05040102010807070707" pitchFamily="18" charset="2"/>
              <a:buNone/>
              <a:defRPr/>
            </a:pPr>
            <a:r>
              <a:rPr lang="en-GB" sz="1600" dirty="0" smtClean="0"/>
              <a:t>&lt;td&gt;PIC 3&lt;/td&gt;</a:t>
            </a:r>
          </a:p>
          <a:p>
            <a:pPr marL="400050" lvl="1" indent="0">
              <a:buFont typeface="Wingdings 3" panose="05040102010807070707" pitchFamily="18" charset="2"/>
              <a:buNone/>
              <a:defRPr/>
            </a:pPr>
            <a:r>
              <a:rPr lang="en-GB" sz="1600" dirty="0" smtClean="0"/>
              <a:t>&lt;td </a:t>
            </a:r>
            <a:r>
              <a:rPr lang="en-GB" sz="1600" dirty="0" err="1" smtClean="0"/>
              <a:t>colspan</a:t>
            </a:r>
            <a:r>
              <a:rPr lang="en-GB" sz="1600" dirty="0" smtClean="0"/>
              <a:t>="3"&gt;TEXT 2&lt;/td&gt;</a:t>
            </a:r>
          </a:p>
          <a:p>
            <a:pPr marL="400050" lvl="1" indent="0">
              <a:buFont typeface="Wingdings 3" panose="05040102010807070707" pitchFamily="18" charset="2"/>
              <a:buNone/>
              <a:defRPr/>
            </a:pPr>
            <a:r>
              <a:rPr lang="en-GB" sz="1600" dirty="0" smtClean="0"/>
              <a:t>&lt;/</a:t>
            </a:r>
            <a:r>
              <a:rPr lang="en-GB" sz="1600" dirty="0" err="1" smtClean="0"/>
              <a:t>tr</a:t>
            </a:r>
            <a:r>
              <a:rPr lang="en-GB" sz="1600" dirty="0" smtClean="0"/>
              <a:t>&gt;</a:t>
            </a:r>
          </a:p>
          <a:p>
            <a:pPr marL="400050" lvl="1" indent="0">
              <a:buFont typeface="Wingdings 3" panose="05040102010807070707" pitchFamily="18" charset="2"/>
              <a:buNone/>
              <a:defRPr/>
            </a:pPr>
            <a:endParaRPr lang="en-GB" sz="1600" dirty="0" smtClean="0"/>
          </a:p>
          <a:p>
            <a:pPr marL="400050" lvl="1" indent="0">
              <a:buFont typeface="Wingdings 3" panose="05040102010807070707" pitchFamily="18" charset="2"/>
              <a:buNone/>
              <a:defRPr/>
            </a:pPr>
            <a:r>
              <a:rPr lang="en-GB" sz="1600" dirty="0" smtClean="0"/>
              <a:t>&lt;</a:t>
            </a:r>
            <a:r>
              <a:rPr lang="en-GB" sz="1600" dirty="0" err="1" smtClean="0"/>
              <a:t>tr</a:t>
            </a:r>
            <a:r>
              <a:rPr lang="en-GB" sz="1600" dirty="0" smtClean="0"/>
              <a:t>&gt; ** Row 4 **</a:t>
            </a:r>
          </a:p>
          <a:p>
            <a:pPr marL="400050" lvl="1" indent="0">
              <a:buFont typeface="Wingdings 3" panose="05040102010807070707" pitchFamily="18" charset="2"/>
              <a:buNone/>
              <a:defRPr/>
            </a:pPr>
            <a:r>
              <a:rPr lang="en-GB" sz="1600" dirty="0" smtClean="0"/>
              <a:t>&lt;td </a:t>
            </a:r>
            <a:r>
              <a:rPr lang="en-GB" sz="1600" dirty="0" err="1" smtClean="0"/>
              <a:t>colspan</a:t>
            </a:r>
            <a:r>
              <a:rPr lang="en-GB" sz="1600" dirty="0" smtClean="0"/>
              <a:t>="4"&gt;TEXT 3&lt;/td&gt;</a:t>
            </a:r>
          </a:p>
          <a:p>
            <a:pPr marL="400050" lvl="1" indent="0">
              <a:buFont typeface="Wingdings 3" panose="05040102010807070707" pitchFamily="18" charset="2"/>
              <a:buNone/>
              <a:defRPr/>
            </a:pPr>
            <a:r>
              <a:rPr lang="en-GB" sz="1600" dirty="0" smtClean="0"/>
              <a:t>&lt;/</a:t>
            </a:r>
            <a:r>
              <a:rPr lang="en-GB" sz="1600" dirty="0" err="1" smtClean="0"/>
              <a:t>tr</a:t>
            </a:r>
            <a:r>
              <a:rPr lang="en-GB" sz="1600" dirty="0" smtClean="0"/>
              <a:t>&gt;</a:t>
            </a:r>
            <a:endParaRPr lang="en-GB" sz="1530" dirty="0" smtClean="0"/>
          </a:p>
          <a:p>
            <a:pPr marL="0" indent="0">
              <a:buFontTx/>
              <a:buNone/>
              <a:defRPr/>
            </a:pPr>
            <a:r>
              <a:rPr lang="en-GB" sz="1530" dirty="0" smtClean="0"/>
              <a:t>&lt;/table&gt;</a:t>
            </a:r>
            <a:endParaRPr lang="en-GB" sz="1530" dirty="0"/>
          </a:p>
        </p:txBody>
      </p:sp>
      <p:pic>
        <p:nvPicPr>
          <p:cNvPr id="32771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438400"/>
            <a:ext cx="3686175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TIP 5 – Table Width="</a:t>
            </a:r>
            <a:r>
              <a:rPr lang="en-GB" altLang="en-US" smtClean="0">
                <a:solidFill>
                  <a:srgbClr val="FF0000"/>
                </a:solidFill>
              </a:rPr>
              <a:t>%</a:t>
            </a:r>
            <a:r>
              <a:rPr lang="en-GB" altLang="en-US" smtClean="0"/>
              <a:t>"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Declare the size of the table either as fixed units</a:t>
            </a:r>
          </a:p>
          <a:p>
            <a:pPr lvl="1"/>
            <a:r>
              <a:rPr lang="en-GB" altLang="en-US" smtClean="0"/>
              <a:t> e.g., &lt;table width="700"&gt; where 700 is measured in pixels </a:t>
            </a:r>
          </a:p>
          <a:p>
            <a:r>
              <a:rPr lang="en-GB" altLang="en-US" smtClean="0"/>
              <a:t>or you can define it as a percentage (</a:t>
            </a:r>
            <a:r>
              <a:rPr lang="en-GB" altLang="en-US" smtClean="0">
                <a:solidFill>
                  <a:srgbClr val="FF0000"/>
                </a:solidFill>
              </a:rPr>
              <a:t>%</a:t>
            </a:r>
            <a:r>
              <a:rPr lang="en-GB" altLang="en-US" smtClean="0"/>
              <a:t>) of the screen its viewed in</a:t>
            </a:r>
          </a:p>
          <a:p>
            <a:pPr lvl="1"/>
            <a:r>
              <a:rPr lang="en-GB" altLang="en-US" smtClean="0"/>
              <a:t>e.g., &lt;table width="100%"&gt;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TIP 6 – Borders and colours to see what you are doing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2895600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GB" dirty="0" smtClean="0"/>
              <a:t>The </a:t>
            </a:r>
            <a:r>
              <a:rPr lang="en-GB" i="1" dirty="0" smtClean="0">
                <a:solidFill>
                  <a:srgbClr val="FF0000"/>
                </a:solidFill>
              </a:rPr>
              <a:t>normal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smtClean="0"/>
              <a:t>border effect you get using "</a:t>
            </a:r>
            <a:r>
              <a:rPr lang="en-GB" dirty="0" smtClean="0">
                <a:solidFill>
                  <a:srgbClr val="FF0000"/>
                </a:solidFill>
              </a:rPr>
              <a:t>border=1</a:t>
            </a:r>
            <a:r>
              <a:rPr lang="en-GB" dirty="0" smtClean="0"/>
              <a:t>" is quite </a:t>
            </a:r>
            <a:r>
              <a:rPr lang="en-GB" dirty="0" smtClean="0">
                <a:solidFill>
                  <a:srgbClr val="FF0000"/>
                </a:solidFill>
              </a:rPr>
              <a:t>ugly</a:t>
            </a:r>
            <a:r>
              <a:rPr lang="en-GB" dirty="0" smtClean="0"/>
              <a:t> really and most of the time you will have set the parameter to border="0". However - while you are building your table - and especially when you a faulting a table - turn up the volume to border="2" </a:t>
            </a:r>
            <a:r>
              <a:rPr lang="en-GB" b="1" dirty="0" smtClean="0">
                <a:solidFill>
                  <a:srgbClr val="FF0000"/>
                </a:solidFill>
              </a:rPr>
              <a:t>so you can </a:t>
            </a:r>
            <a:r>
              <a:rPr lang="en-GB" b="1" u="sng" dirty="0" smtClean="0">
                <a:solidFill>
                  <a:srgbClr val="FF0000"/>
                </a:solidFill>
              </a:rPr>
              <a:t>see</a:t>
            </a:r>
            <a:r>
              <a:rPr lang="en-GB" b="1" dirty="0" smtClean="0">
                <a:solidFill>
                  <a:srgbClr val="FF0000"/>
                </a:solidFill>
              </a:rPr>
              <a:t> what you are doing</a:t>
            </a:r>
            <a:endParaRPr lang="en-GB" b="1" dirty="0">
              <a:solidFill>
                <a:srgbClr val="FF0000"/>
              </a:solidFill>
            </a:endParaRPr>
          </a:p>
        </p:txBody>
      </p:sp>
      <p:pic>
        <p:nvPicPr>
          <p:cNvPr id="34820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4724400"/>
            <a:ext cx="5410200" cy="193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TIP 7 - Table attribute "SUMMARY".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34340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GB" dirty="0" smtClean="0"/>
              <a:t>The table attribute "summary" should be used to describe what is inside the table for the convenience of non visual site visitors</a:t>
            </a:r>
          </a:p>
          <a:p>
            <a:pPr>
              <a:defRPr/>
            </a:pPr>
            <a:endParaRPr lang="en-GB" dirty="0" smtClean="0"/>
          </a:p>
          <a:p>
            <a:pPr>
              <a:defRPr/>
            </a:pPr>
            <a:r>
              <a:rPr lang="en-GB" dirty="0" smtClean="0"/>
              <a:t>Example:</a:t>
            </a:r>
          </a:p>
          <a:p>
            <a:pPr marL="457200" lvl="1" indent="0">
              <a:buFont typeface="Wingdings 3" panose="05040102010807070707" pitchFamily="18" charset="2"/>
              <a:buNone/>
              <a:defRPr/>
            </a:pPr>
            <a:r>
              <a:rPr lang="en-GB" b="1" dirty="0"/>
              <a:t>&lt;table width="100%" summary="Top page table incorporating top header bar, left side index bar and data cells of text and pictures"&gt;</a:t>
            </a:r>
            <a:endParaRPr lang="en-GB" dirty="0" smtClean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GB" altLang="en-US" smtClean="0"/>
              <a:t>Table Background Colour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703263" y="1219200"/>
            <a:ext cx="7772400" cy="4114800"/>
          </a:xfrm>
        </p:spPr>
        <p:txBody>
          <a:bodyPr/>
          <a:lstStyle/>
          <a:p>
            <a:r>
              <a:rPr lang="en-GB" altLang="en-US" smtClean="0"/>
              <a:t>You can set the background color of your table and cells simply by using "</a:t>
            </a:r>
            <a:r>
              <a:rPr lang="en-GB" altLang="en-US" smtClean="0">
                <a:solidFill>
                  <a:srgbClr val="FF0000"/>
                </a:solidFill>
              </a:rPr>
              <a:t>bgcolor</a:t>
            </a:r>
            <a:r>
              <a:rPr lang="en-GB" altLang="en-US" smtClean="0"/>
              <a:t>" attribute</a:t>
            </a:r>
          </a:p>
        </p:txBody>
      </p:sp>
      <p:pic>
        <p:nvPicPr>
          <p:cNvPr id="3686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819400"/>
            <a:ext cx="6681788" cy="395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Table Background Colour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114800"/>
          </a:xfrm>
        </p:spPr>
        <p:txBody>
          <a:bodyPr>
            <a:normAutofit fontScale="55000" lnSpcReduction="20000"/>
          </a:bodyPr>
          <a:lstStyle/>
          <a:p>
            <a:pPr marL="0" indent="0">
              <a:buFontTx/>
              <a:buNone/>
              <a:defRPr/>
            </a:pPr>
            <a:r>
              <a:rPr lang="en-GB" dirty="0" smtClean="0"/>
              <a:t>&lt;table </a:t>
            </a:r>
            <a:r>
              <a:rPr lang="en-GB" dirty="0" err="1" smtClean="0">
                <a:solidFill>
                  <a:srgbClr val="FF0000"/>
                </a:solidFill>
              </a:rPr>
              <a:t>bgcolor</a:t>
            </a:r>
            <a:r>
              <a:rPr lang="en-GB" dirty="0" smtClean="0"/>
              <a:t>="yellow" </a:t>
            </a:r>
            <a:r>
              <a:rPr lang="en-GB" dirty="0" err="1" smtClean="0"/>
              <a:t>cellpadding</a:t>
            </a:r>
            <a:r>
              <a:rPr lang="en-GB" dirty="0" smtClean="0"/>
              <a:t>="20" </a:t>
            </a:r>
            <a:r>
              <a:rPr lang="en-GB" dirty="0" err="1" smtClean="0"/>
              <a:t>cellspacing</a:t>
            </a:r>
            <a:r>
              <a:rPr lang="en-GB" dirty="0" smtClean="0"/>
              <a:t>="25" style="border:10 solid green"&gt;</a:t>
            </a:r>
          </a:p>
          <a:p>
            <a:pPr marL="0" indent="0">
              <a:buFontTx/>
              <a:buNone/>
              <a:defRPr/>
            </a:pPr>
            <a:endParaRPr lang="en-GB" dirty="0" smtClean="0"/>
          </a:p>
          <a:p>
            <a:pPr marL="0" indent="0">
              <a:buFontTx/>
              <a:buNone/>
              <a:defRPr/>
            </a:pPr>
            <a:r>
              <a:rPr lang="en-GB" dirty="0" smtClean="0"/>
              <a:t>&lt;</a:t>
            </a:r>
            <a:r>
              <a:rPr lang="en-GB" dirty="0" err="1" smtClean="0"/>
              <a:t>tr</a:t>
            </a:r>
            <a:r>
              <a:rPr lang="en-GB" dirty="0" smtClean="0"/>
              <a:t>&gt;</a:t>
            </a:r>
          </a:p>
          <a:p>
            <a:pPr marL="0" indent="0">
              <a:buFontTx/>
              <a:buNone/>
              <a:defRPr/>
            </a:pPr>
            <a:r>
              <a:rPr lang="en-GB" dirty="0" smtClean="0"/>
              <a:t>  &lt;td </a:t>
            </a:r>
            <a:r>
              <a:rPr lang="en-GB" dirty="0" err="1" smtClean="0">
                <a:solidFill>
                  <a:srgbClr val="FF0000"/>
                </a:solidFill>
              </a:rPr>
              <a:t>bgcolor</a:t>
            </a:r>
            <a:r>
              <a:rPr lang="en-GB" dirty="0" smtClean="0"/>
              <a:t>="light blue" style="border:4 solid red"&gt;</a:t>
            </a:r>
            <a:r>
              <a:rPr lang="en-GB" dirty="0" err="1" smtClean="0"/>
              <a:t>xxxxxxxxxxxx</a:t>
            </a:r>
            <a:r>
              <a:rPr lang="en-GB" dirty="0" smtClean="0"/>
              <a:t>&lt;/td&gt;</a:t>
            </a:r>
          </a:p>
          <a:p>
            <a:pPr marL="0" indent="0">
              <a:buFontTx/>
              <a:buNone/>
              <a:defRPr/>
            </a:pPr>
            <a:r>
              <a:rPr lang="en-GB" dirty="0" smtClean="0"/>
              <a:t>  &lt;td </a:t>
            </a:r>
            <a:r>
              <a:rPr lang="en-GB" dirty="0" err="1" smtClean="0">
                <a:solidFill>
                  <a:srgbClr val="FF0000"/>
                </a:solidFill>
              </a:rPr>
              <a:t>bgcolor</a:t>
            </a:r>
            <a:r>
              <a:rPr lang="en-GB" dirty="0" smtClean="0"/>
              <a:t>="purple" style="border:5 dotted purple"&gt;</a:t>
            </a:r>
            <a:r>
              <a:rPr lang="en-GB" dirty="0" err="1" smtClean="0"/>
              <a:t>xxxxxxxxxxxxx</a:t>
            </a:r>
            <a:r>
              <a:rPr lang="en-GB" dirty="0" smtClean="0"/>
              <a:t>&lt;/td&gt;</a:t>
            </a:r>
          </a:p>
          <a:p>
            <a:pPr marL="0" indent="0">
              <a:buFontTx/>
              <a:buNone/>
              <a:defRPr/>
            </a:pPr>
            <a:r>
              <a:rPr lang="en-GB" dirty="0" smtClean="0"/>
              <a:t>&lt;/</a:t>
            </a:r>
            <a:r>
              <a:rPr lang="en-GB" dirty="0" err="1" smtClean="0"/>
              <a:t>tr</a:t>
            </a:r>
            <a:r>
              <a:rPr lang="en-GB" dirty="0" smtClean="0"/>
              <a:t>&gt;</a:t>
            </a:r>
          </a:p>
          <a:p>
            <a:pPr marL="0" indent="0">
              <a:buFontTx/>
              <a:buNone/>
              <a:defRPr/>
            </a:pPr>
            <a:endParaRPr lang="en-GB" dirty="0" smtClean="0"/>
          </a:p>
          <a:p>
            <a:pPr marL="0" indent="0">
              <a:buFontTx/>
              <a:buNone/>
              <a:defRPr/>
            </a:pPr>
            <a:r>
              <a:rPr lang="en-GB" dirty="0" smtClean="0"/>
              <a:t>&lt;</a:t>
            </a:r>
            <a:r>
              <a:rPr lang="en-GB" dirty="0" err="1" smtClean="0"/>
              <a:t>tr</a:t>
            </a:r>
            <a:r>
              <a:rPr lang="en-GB" dirty="0" smtClean="0"/>
              <a:t>&gt;</a:t>
            </a:r>
          </a:p>
          <a:p>
            <a:pPr marL="0" indent="0">
              <a:buFontTx/>
              <a:buNone/>
              <a:defRPr/>
            </a:pPr>
            <a:r>
              <a:rPr lang="en-GB" dirty="0" smtClean="0"/>
              <a:t>   &lt;td style="border:5 solid blue"&gt;</a:t>
            </a:r>
            <a:r>
              <a:rPr lang="en-GB" dirty="0" err="1" smtClean="0"/>
              <a:t>xxxxxxxxxxxxxx</a:t>
            </a:r>
            <a:r>
              <a:rPr lang="en-GB" dirty="0" smtClean="0"/>
              <a:t>&lt;/td&gt;</a:t>
            </a:r>
          </a:p>
          <a:p>
            <a:pPr marL="0" indent="0">
              <a:buFontTx/>
              <a:buNone/>
              <a:defRPr/>
            </a:pPr>
            <a:r>
              <a:rPr lang="en-GB" dirty="0" smtClean="0"/>
              <a:t>   &lt;td </a:t>
            </a:r>
            <a:r>
              <a:rPr lang="en-GB" dirty="0" err="1" smtClean="0">
                <a:solidFill>
                  <a:srgbClr val="FF0000"/>
                </a:solidFill>
              </a:rPr>
              <a:t>bgcolor</a:t>
            </a:r>
            <a:r>
              <a:rPr lang="en-GB" dirty="0" smtClean="0"/>
              <a:t>="pink"&gt;</a:t>
            </a:r>
            <a:r>
              <a:rPr lang="en-GB" dirty="0" err="1" smtClean="0"/>
              <a:t>xxxxxxxxxxxxxxxxxxx</a:t>
            </a:r>
            <a:r>
              <a:rPr lang="en-GB" dirty="0" smtClean="0"/>
              <a:t>&lt;/td&gt;</a:t>
            </a:r>
          </a:p>
          <a:p>
            <a:pPr marL="0" indent="0">
              <a:buFontTx/>
              <a:buNone/>
              <a:defRPr/>
            </a:pPr>
            <a:r>
              <a:rPr lang="en-GB" dirty="0" smtClean="0"/>
              <a:t>&lt;/</a:t>
            </a:r>
            <a:r>
              <a:rPr lang="en-GB" dirty="0" err="1" smtClean="0"/>
              <a:t>tr</a:t>
            </a:r>
            <a:r>
              <a:rPr lang="en-GB" dirty="0" smtClean="0"/>
              <a:t>&gt;</a:t>
            </a:r>
          </a:p>
          <a:p>
            <a:pPr marL="0" indent="0">
              <a:buFontTx/>
              <a:buNone/>
              <a:defRPr/>
            </a:pPr>
            <a:endParaRPr lang="en-GB" dirty="0" smtClean="0"/>
          </a:p>
          <a:p>
            <a:pPr marL="0" indent="0">
              <a:buFontTx/>
              <a:buNone/>
              <a:defRPr/>
            </a:pPr>
            <a:r>
              <a:rPr lang="en-GB" dirty="0" smtClean="0"/>
              <a:t>&lt;/table&gt; </a:t>
            </a:r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Submissions/Quizzes/GitHub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5410200" cy="4114800"/>
          </a:xfrm>
        </p:spPr>
        <p:txBody>
          <a:bodyPr/>
          <a:lstStyle/>
          <a:p>
            <a:r>
              <a:rPr lang="en-GB" altLang="en-US" smtClean="0"/>
              <a:t>Course material (</a:t>
            </a:r>
            <a:r>
              <a:rPr lang="en-GB" altLang="en-US" smtClean="0">
                <a:solidFill>
                  <a:srgbClr val="00B050"/>
                </a:solidFill>
              </a:rPr>
              <a:t>Public</a:t>
            </a:r>
            <a:r>
              <a:rPr lang="en-GB" altLang="en-US" smtClean="0"/>
              <a:t>)</a:t>
            </a:r>
          </a:p>
          <a:p>
            <a:pPr lvl="1"/>
            <a:r>
              <a:rPr lang="en-GB" altLang="en-US" smtClean="0">
                <a:hlinkClick r:id="rId2"/>
              </a:rPr>
              <a:t>https://zjnu2017.github.io/</a:t>
            </a:r>
            <a:endParaRPr lang="en-GB" altLang="en-US" smtClean="0"/>
          </a:p>
          <a:p>
            <a:r>
              <a:rPr lang="en-GB" altLang="en-US" smtClean="0"/>
              <a:t>Submissions/Quizzes (Graded/</a:t>
            </a:r>
            <a:r>
              <a:rPr lang="en-GB" altLang="en-US" smtClean="0">
                <a:solidFill>
                  <a:srgbClr val="00B050"/>
                </a:solidFill>
              </a:rPr>
              <a:t>Private</a:t>
            </a:r>
            <a:r>
              <a:rPr lang="en-GB" altLang="en-US" smtClean="0"/>
              <a:t>)</a:t>
            </a:r>
          </a:p>
          <a:p>
            <a:pPr lvl="1"/>
            <a:r>
              <a:rPr lang="en-GB" altLang="en-US" smtClean="0">
                <a:hlinkClick r:id="rId3"/>
              </a:rPr>
              <a:t>www.zjnu.xyz</a:t>
            </a:r>
            <a:endParaRPr lang="en-GB" altLang="en-US" smtClean="0"/>
          </a:p>
          <a:p>
            <a:pPr lvl="1"/>
            <a:r>
              <a:rPr lang="en-GB" altLang="en-US" smtClean="0"/>
              <a:t>(Login – Student No)</a:t>
            </a:r>
          </a:p>
          <a:p>
            <a:pPr lvl="1"/>
            <a:r>
              <a:rPr lang="en-GB" altLang="en-US" smtClean="0"/>
              <a:t>Password Emailed</a:t>
            </a:r>
          </a:p>
        </p:txBody>
      </p:sp>
      <p:pic>
        <p:nvPicPr>
          <p:cNvPr id="11268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1063" y="2492375"/>
            <a:ext cx="2819400" cy="184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1063" y="4518025"/>
            <a:ext cx="2743200" cy="180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GB" altLang="en-US" smtClean="0"/>
              <a:t>Cellpadding and Cellspacing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722313" y="1346200"/>
            <a:ext cx="7772400" cy="4114800"/>
          </a:xfrm>
        </p:spPr>
        <p:txBody>
          <a:bodyPr/>
          <a:lstStyle/>
          <a:p>
            <a:r>
              <a:rPr lang="en-GB" altLang="en-US" smtClean="0"/>
              <a:t>Control spacing between content and borders</a:t>
            </a:r>
          </a:p>
        </p:txBody>
      </p:sp>
      <p:pic>
        <p:nvPicPr>
          <p:cNvPr id="38916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590800"/>
            <a:ext cx="5557838" cy="384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GB" altLang="en-US" smtClean="0"/>
              <a:t>Cellpadding and Cellspacing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9863" y="1125538"/>
            <a:ext cx="4572000" cy="2913062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GB" b="1" dirty="0" err="1" smtClean="0">
                <a:solidFill>
                  <a:srgbClr val="FF0000"/>
                </a:solidFill>
              </a:rPr>
              <a:t>Cellpadding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/>
              <a:t>is an attribute of &lt;table&gt; tag. By using </a:t>
            </a:r>
            <a:r>
              <a:rPr lang="en-GB" dirty="0" err="1"/>
              <a:t>cellpadding</a:t>
            </a:r>
            <a:r>
              <a:rPr lang="en-GB" dirty="0"/>
              <a:t> attribute you can set the amount of space between the contents of the cell and the cell </a:t>
            </a:r>
            <a:r>
              <a:rPr lang="en-GB" dirty="0" smtClean="0"/>
              <a:t>wall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0738" y="1125538"/>
            <a:ext cx="4343400" cy="2760662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GB" b="1" dirty="0" err="1" smtClean="0">
                <a:solidFill>
                  <a:srgbClr val="FF0000"/>
                </a:solidFill>
              </a:rPr>
              <a:t>Cellspacing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smtClean="0"/>
              <a:t>is also an attribute of &lt;table&gt; tag. By using </a:t>
            </a:r>
            <a:r>
              <a:rPr lang="en-GB" dirty="0" err="1" smtClean="0"/>
              <a:t>cellspacing</a:t>
            </a:r>
            <a:r>
              <a:rPr lang="en-GB" dirty="0" smtClean="0"/>
              <a:t> attribute you can set the amount of space between the table cells</a:t>
            </a:r>
          </a:p>
          <a:p>
            <a:pPr marL="0" indent="0">
              <a:buFontTx/>
              <a:buNone/>
              <a:defRPr/>
            </a:pPr>
            <a:endParaRPr lang="en-GB" dirty="0" smtClean="0"/>
          </a:p>
        </p:txBody>
      </p:sp>
      <p:pic>
        <p:nvPicPr>
          <p:cNvPr id="39941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4456113"/>
            <a:ext cx="4581525" cy="221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2" name="TextBox 5"/>
          <p:cNvSpPr txBox="1">
            <a:spLocks noChangeArrowheads="1"/>
          </p:cNvSpPr>
          <p:nvPr/>
        </p:nvSpPr>
        <p:spPr bwMode="auto">
          <a:xfrm>
            <a:off x="460375" y="3892550"/>
            <a:ext cx="40243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 3" panose="05040102010807070707" pitchFamily="18" charset="2"/>
              <a:buChar char="w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000" b="1">
                <a:solidFill>
                  <a:schemeClr val="bg2"/>
                </a:solidFill>
                <a:latin typeface="Times New Roman" panose="02020603050405020304" pitchFamily="18" charset="0"/>
              </a:rPr>
              <a:t>Example: &lt;table cellpadding="4"&gt;</a:t>
            </a:r>
          </a:p>
          <a:p>
            <a:pPr>
              <a:spcBef>
                <a:spcPct val="0"/>
              </a:spcBef>
              <a:buFontTx/>
              <a:buNone/>
            </a:pPr>
            <a:endParaRPr lang="en-GB" altLang="en-US" sz="2000" b="1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9943" name="TextBox 6"/>
          <p:cNvSpPr txBox="1">
            <a:spLocks noChangeArrowheads="1"/>
          </p:cNvSpPr>
          <p:nvPr/>
        </p:nvSpPr>
        <p:spPr bwMode="auto">
          <a:xfrm>
            <a:off x="4741863" y="3878263"/>
            <a:ext cx="38560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 3" panose="05040102010807070707" pitchFamily="18" charset="2"/>
              <a:buChar char="w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000" b="1">
                <a:solidFill>
                  <a:schemeClr val="bg2"/>
                </a:solidFill>
                <a:latin typeface="Times New Roman" panose="02020603050405020304" pitchFamily="18" charset="0"/>
              </a:rPr>
              <a:t>Example &lt;table </a:t>
            </a:r>
            <a:r>
              <a:rPr lang="en-GB" altLang="en-US" sz="2000" b="1">
                <a:solidFill>
                  <a:srgbClr val="FF0000"/>
                </a:solidFill>
                <a:latin typeface="Times New Roman" panose="02020603050405020304" pitchFamily="18" charset="0"/>
              </a:rPr>
              <a:t>cellspacing</a:t>
            </a:r>
            <a:r>
              <a:rPr lang="en-GB" altLang="en-US" sz="2000" b="1">
                <a:solidFill>
                  <a:schemeClr val="bg2"/>
                </a:solidFill>
                <a:latin typeface="Times New Roman" panose="02020603050405020304" pitchFamily="18" charset="0"/>
              </a:rPr>
              <a:t>="4"&gt;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Cellpadding and Cellspacing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altLang="en-US" smtClean="0"/>
          </a:p>
        </p:txBody>
      </p:sp>
      <p:pic>
        <p:nvPicPr>
          <p:cNvPr id="4096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828800"/>
            <a:ext cx="7726363" cy="371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Table Background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GB" dirty="0" smtClean="0"/>
              <a:t>Background attribute to add any images as background of your table or to each cell separately</a:t>
            </a:r>
          </a:p>
          <a:p>
            <a:pPr>
              <a:defRPr/>
            </a:pPr>
            <a:endParaRPr lang="en-GB" dirty="0"/>
          </a:p>
          <a:p>
            <a:pPr marL="0" indent="0">
              <a:buFontTx/>
              <a:buNone/>
              <a:defRPr/>
            </a:pPr>
            <a:r>
              <a:rPr lang="en-GB" dirty="0" smtClean="0"/>
              <a:t>&lt;table&gt;</a:t>
            </a:r>
          </a:p>
          <a:p>
            <a:pPr marL="0" indent="0">
              <a:buFontTx/>
              <a:buNone/>
              <a:defRPr/>
            </a:pPr>
            <a:r>
              <a:rPr lang="en-GB" dirty="0" smtClean="0"/>
              <a:t>   &lt;</a:t>
            </a:r>
            <a:r>
              <a:rPr lang="en-GB" dirty="0" err="1" smtClean="0"/>
              <a:t>tr</a:t>
            </a:r>
            <a:r>
              <a:rPr lang="en-GB" dirty="0" smtClean="0"/>
              <a:t>&gt;</a:t>
            </a:r>
          </a:p>
          <a:p>
            <a:pPr marL="0" indent="0">
              <a:buFontTx/>
              <a:buNone/>
              <a:defRPr/>
            </a:pPr>
            <a:r>
              <a:rPr lang="en-GB" dirty="0" smtClean="0">
                <a:solidFill>
                  <a:srgbClr val="FF0000"/>
                </a:solidFill>
              </a:rPr>
              <a:t>       &lt;td style="background: </a:t>
            </a:r>
            <a:r>
              <a:rPr lang="en-GB" dirty="0" err="1" smtClean="0">
                <a:solidFill>
                  <a:srgbClr val="FF0000"/>
                </a:solidFill>
              </a:rPr>
              <a:t>url</a:t>
            </a:r>
            <a:r>
              <a:rPr lang="en-GB" dirty="0" smtClean="0">
                <a:solidFill>
                  <a:srgbClr val="FF0000"/>
                </a:solidFill>
              </a:rPr>
              <a:t>(tree.jpg);"&gt;</a:t>
            </a:r>
          </a:p>
          <a:p>
            <a:pPr marL="0" indent="0">
              <a:buFontTx/>
              <a:buNone/>
              <a:defRPr/>
            </a:pPr>
            <a:r>
              <a:rPr lang="en-GB" dirty="0" smtClean="0"/>
              <a:t> ..</a:t>
            </a:r>
          </a:p>
          <a:p>
            <a:pPr marL="0" indent="0">
              <a:buFontTx/>
              <a:buNone/>
              <a:defRPr/>
            </a:pPr>
            <a:endParaRPr lang="en-GB" dirty="0" smtClean="0"/>
          </a:p>
          <a:p>
            <a:pPr marL="0" indent="0">
              <a:buFontTx/>
              <a:buNone/>
              <a:defRPr/>
            </a:pPr>
            <a:r>
              <a:rPr lang="en-GB" dirty="0" smtClean="0"/>
              <a:t>&lt;/table&gt;</a:t>
            </a:r>
            <a:endParaRPr lang="en-GB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altLang="en-US" smtClean="0"/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altLang="en-US" smtClean="0"/>
          </a:p>
        </p:txBody>
      </p:sp>
      <p:pic>
        <p:nvPicPr>
          <p:cNvPr id="4301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76400"/>
            <a:ext cx="7970838" cy="3890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GB" dirty="0" smtClean="0"/>
              <a:t>This attribute of the table HTML element configures the amount of space between the content of each table cell and the edge of the table cell</a:t>
            </a:r>
          </a:p>
          <a:p>
            <a:pPr>
              <a:defRPr/>
            </a:pPr>
            <a:endParaRPr lang="en-GB" dirty="0"/>
          </a:p>
          <a:p>
            <a:pPr marL="0" indent="0">
              <a:buFontTx/>
              <a:buNone/>
              <a:defRPr/>
            </a:pPr>
            <a:r>
              <a:rPr lang="en-GB" dirty="0" smtClean="0"/>
              <a:t>a) cell</a:t>
            </a:r>
          </a:p>
          <a:p>
            <a:pPr marL="0" indent="0">
              <a:buFontTx/>
              <a:buNone/>
              <a:defRPr/>
            </a:pPr>
            <a:r>
              <a:rPr lang="en-GB" dirty="0" smtClean="0"/>
              <a:t>b) </a:t>
            </a:r>
            <a:r>
              <a:rPr lang="en-GB" dirty="0" err="1" smtClean="0"/>
              <a:t>valign</a:t>
            </a:r>
            <a:endParaRPr lang="en-GB" dirty="0" smtClean="0"/>
          </a:p>
          <a:p>
            <a:pPr marL="0" indent="0">
              <a:buFontTx/>
              <a:buNone/>
              <a:defRPr/>
            </a:pPr>
            <a:r>
              <a:rPr lang="en-GB" dirty="0" smtClean="0"/>
              <a:t>c) </a:t>
            </a:r>
            <a:r>
              <a:rPr lang="en-GB" dirty="0" err="1" smtClean="0"/>
              <a:t>cellpadding</a:t>
            </a:r>
            <a:endParaRPr lang="en-GB" dirty="0" smtClean="0"/>
          </a:p>
          <a:p>
            <a:pPr marL="0" indent="0">
              <a:buFontTx/>
              <a:buNone/>
              <a:defRPr/>
            </a:pPr>
            <a:r>
              <a:rPr lang="en-GB" dirty="0" smtClean="0"/>
              <a:t>d) </a:t>
            </a:r>
            <a:r>
              <a:rPr lang="en-GB" dirty="0" err="1" smtClean="0"/>
              <a:t>colspan</a:t>
            </a:r>
            <a:endParaRPr lang="en-GB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Answer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c) cellpadding</a:t>
            </a:r>
          </a:p>
          <a:p>
            <a:endParaRPr lang="en-GB" altLang="en-US" smtClean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HTML element that configures the row(s) in the table footer area is “</a:t>
            </a:r>
            <a:r>
              <a:rPr lang="en-GB" dirty="0" err="1" smtClean="0"/>
              <a:t>tbody</a:t>
            </a:r>
            <a:r>
              <a:rPr lang="en-GB" dirty="0" smtClean="0"/>
              <a:t>”</a:t>
            </a:r>
          </a:p>
          <a:p>
            <a:pPr>
              <a:defRPr/>
            </a:pPr>
            <a:endParaRPr lang="en-GB" dirty="0"/>
          </a:p>
          <a:p>
            <a:pPr marL="514350" indent="-514350">
              <a:buFontTx/>
              <a:buAutoNum type="alphaLcParenR"/>
              <a:defRPr/>
            </a:pPr>
            <a:r>
              <a:rPr lang="en-GB" dirty="0" smtClean="0"/>
              <a:t>True</a:t>
            </a:r>
          </a:p>
          <a:p>
            <a:pPr marL="514350" indent="-514350">
              <a:buFontTx/>
              <a:buAutoNum type="alphaLcParenR"/>
              <a:defRPr/>
            </a:pPr>
            <a:r>
              <a:rPr lang="en-GB" dirty="0" smtClean="0"/>
              <a:t>False</a:t>
            </a:r>
            <a:endParaRPr lang="en-GB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Answer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b) False</a:t>
            </a:r>
          </a:p>
          <a:p>
            <a:pPr>
              <a:defRPr/>
            </a:pPr>
            <a:endParaRPr lang="en-GB" dirty="0"/>
          </a:p>
          <a:p>
            <a:pPr marL="0" indent="0">
              <a:buFontTx/>
              <a:buNone/>
              <a:defRPr/>
            </a:pPr>
            <a:r>
              <a:rPr lang="en-GB" dirty="0"/>
              <a:t>It should </a:t>
            </a:r>
            <a:r>
              <a:rPr lang="en-GB" dirty="0" smtClean="0"/>
              <a:t>be</a:t>
            </a:r>
            <a:r>
              <a:rPr lang="en-GB" dirty="0"/>
              <a:t> </a:t>
            </a:r>
            <a:r>
              <a:rPr lang="en-GB" dirty="0" smtClean="0"/>
              <a:t>“</a:t>
            </a:r>
            <a:r>
              <a:rPr lang="en-GB" dirty="0" err="1" smtClean="0"/>
              <a:t>tfoot</a:t>
            </a:r>
            <a:r>
              <a:rPr lang="en-GB" dirty="0" smtClean="0"/>
              <a:t>”</a:t>
            </a:r>
            <a:endParaRPr lang="en-GB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>
          <a:xfrm>
            <a:off x="569913" y="228600"/>
            <a:ext cx="7772400" cy="1143000"/>
          </a:xfrm>
        </p:spPr>
        <p:txBody>
          <a:bodyPr/>
          <a:lstStyle/>
          <a:p>
            <a:r>
              <a:rPr lang="en-GB" altLang="en-US" smtClean="0"/>
              <a:t>Table Borders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32258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GB" dirty="0" smtClean="0"/>
              <a:t>You can also apply border to your image by using the "style" attribute</a:t>
            </a:r>
          </a:p>
          <a:p>
            <a:pPr marL="0" indent="0">
              <a:buFontTx/>
              <a:buNone/>
              <a:defRPr/>
            </a:pPr>
            <a:endParaRPr lang="en-GB" dirty="0"/>
          </a:p>
          <a:p>
            <a:pPr marL="0" indent="0">
              <a:buFontTx/>
              <a:buNone/>
              <a:defRPr/>
            </a:pPr>
            <a:r>
              <a:rPr lang="en-GB" b="1" dirty="0"/>
              <a:t>&lt;</a:t>
            </a:r>
            <a:r>
              <a:rPr lang="en-GB" b="1" dirty="0" err="1"/>
              <a:t>img</a:t>
            </a:r>
            <a:r>
              <a:rPr lang="en-GB" b="1" dirty="0"/>
              <a:t> style="border:5 solid yellow" </a:t>
            </a:r>
            <a:r>
              <a:rPr lang="en-GB" b="1" dirty="0" err="1"/>
              <a:t>src</a:t>
            </a:r>
            <a:r>
              <a:rPr lang="en-GB" b="1" dirty="0" smtClean="0"/>
              <a:t>=“world.jpg</a:t>
            </a:r>
            <a:r>
              <a:rPr lang="en-GB" b="1" dirty="0"/>
              <a:t>" height="200" width="400" alt="image"&gt;</a:t>
            </a:r>
            <a:endParaRPr lang="en-GB" dirty="0"/>
          </a:p>
        </p:txBody>
      </p:sp>
      <p:pic>
        <p:nvPicPr>
          <p:cNvPr id="4813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876800"/>
            <a:ext cx="6472238" cy="165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Activity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altLang="en-US" dirty="0" smtClean="0"/>
              <a:t>Show examples of students </a:t>
            </a:r>
            <a:r>
              <a:rPr lang="en-GB" altLang="en-US" dirty="0" err="1" smtClean="0"/>
              <a:t>Github</a:t>
            </a:r>
            <a:r>
              <a:rPr lang="en-GB" altLang="en-US" dirty="0" smtClean="0"/>
              <a:t> websites</a:t>
            </a:r>
          </a:p>
          <a:p>
            <a:pPr marL="0" indent="0">
              <a:buFontTx/>
              <a:buNone/>
              <a:defRPr/>
            </a:pPr>
            <a:r>
              <a:rPr lang="en-GB" altLang="en-US" dirty="0"/>
              <a:t> </a:t>
            </a:r>
            <a:r>
              <a:rPr lang="en-GB" altLang="en-US" dirty="0" smtClean="0"/>
              <a:t>  (5-10 Minutes)</a:t>
            </a:r>
          </a:p>
        </p:txBody>
      </p:sp>
      <p:pic>
        <p:nvPicPr>
          <p:cNvPr id="1229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4368800"/>
            <a:ext cx="2667000" cy="218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GB" altLang="en-US" smtClean="0"/>
              <a:t>Note on Anchors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76400"/>
            <a:ext cx="8001000" cy="4343400"/>
          </a:xfrm>
        </p:spPr>
        <p:txBody>
          <a:bodyPr/>
          <a:lstStyle/>
          <a:p>
            <a:pPr>
              <a:defRPr/>
            </a:pPr>
            <a:r>
              <a:rPr lang="en-GB" dirty="0" smtClean="0"/>
              <a:t>Open links in a new window using the ‘target’ attribute</a:t>
            </a:r>
          </a:p>
          <a:p>
            <a:pPr marL="0" indent="0">
              <a:buFontTx/>
              <a:buNone/>
              <a:defRPr/>
            </a:pPr>
            <a:r>
              <a:rPr lang="en-GB" dirty="0" smtClean="0"/>
              <a:t>&lt;a </a:t>
            </a:r>
            <a:r>
              <a:rPr lang="en-GB" dirty="0" err="1" smtClean="0"/>
              <a:t>href</a:t>
            </a:r>
            <a:r>
              <a:rPr lang="en-GB" dirty="0" smtClean="0"/>
              <a:t>=“cat.html" </a:t>
            </a:r>
            <a:r>
              <a:rPr lang="en-GB" dirty="0" smtClean="0">
                <a:solidFill>
                  <a:srgbClr val="FF0000"/>
                </a:solidFill>
              </a:rPr>
              <a:t>target="_blank" </a:t>
            </a:r>
            <a:r>
              <a:rPr lang="en-GB" dirty="0" smtClean="0"/>
              <a:t>&gt;Link to Cats&lt;/a&gt;</a:t>
            </a:r>
            <a:endParaRPr lang="en-GB" dirty="0"/>
          </a:p>
          <a:p>
            <a:pPr>
              <a:defRPr/>
            </a:pPr>
            <a:r>
              <a:rPr lang="en-GB" dirty="0" smtClean="0"/>
              <a:t>Clickable Images </a:t>
            </a:r>
          </a:p>
          <a:p>
            <a:pPr lvl="1">
              <a:defRPr/>
            </a:pPr>
            <a:r>
              <a:rPr lang="en-GB" dirty="0" smtClean="0"/>
              <a:t>Take advantage of graphics</a:t>
            </a:r>
          </a:p>
          <a:p>
            <a:pPr marL="0" indent="0">
              <a:buFontTx/>
              <a:buNone/>
              <a:defRPr/>
            </a:pPr>
            <a:r>
              <a:rPr lang="en-GB" sz="2800" dirty="0" smtClean="0"/>
              <a:t>&lt;a </a:t>
            </a:r>
            <a:r>
              <a:rPr lang="en-GB" sz="2800" dirty="0" err="1" smtClean="0"/>
              <a:t>href</a:t>
            </a:r>
            <a:r>
              <a:rPr lang="en-GB" sz="2800" dirty="0" smtClean="0"/>
              <a:t>=“cats.html" target="_blank" &gt;</a:t>
            </a:r>
            <a:r>
              <a:rPr lang="en-GB" sz="2800" dirty="0" smtClean="0">
                <a:solidFill>
                  <a:srgbClr val="FF0000"/>
                </a:solidFill>
              </a:rPr>
              <a:t>&lt;</a:t>
            </a:r>
            <a:r>
              <a:rPr lang="en-GB" sz="2800" dirty="0" err="1" smtClean="0">
                <a:solidFill>
                  <a:srgbClr val="FF0000"/>
                </a:solidFill>
              </a:rPr>
              <a:t>img</a:t>
            </a:r>
            <a:r>
              <a:rPr lang="en-GB" sz="2800" dirty="0" smtClean="0">
                <a:solidFill>
                  <a:srgbClr val="FF0000"/>
                </a:solidFill>
              </a:rPr>
              <a:t> </a:t>
            </a:r>
            <a:r>
              <a:rPr lang="en-GB" sz="2800" dirty="0" err="1" smtClean="0">
                <a:solidFill>
                  <a:srgbClr val="FF0000"/>
                </a:solidFill>
              </a:rPr>
              <a:t>src</a:t>
            </a:r>
            <a:r>
              <a:rPr lang="en-GB" sz="2800" dirty="0" smtClean="0">
                <a:solidFill>
                  <a:srgbClr val="FF0000"/>
                </a:solidFill>
              </a:rPr>
              <a:t>="path of the image"&gt;</a:t>
            </a:r>
            <a:r>
              <a:rPr lang="en-GB" sz="2800" dirty="0" smtClean="0">
                <a:solidFill>
                  <a:schemeClr val="bg2"/>
                </a:solidFill>
              </a:rPr>
              <a:t>&lt;/</a:t>
            </a:r>
            <a:r>
              <a:rPr lang="en-GB" sz="2800" dirty="0" smtClean="0"/>
              <a:t>a&gt;</a:t>
            </a:r>
            <a:endParaRPr lang="en-GB" sz="280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GB" altLang="en-US" smtClean="0"/>
              <a:t>Special Characters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7772400" cy="1414463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GB" dirty="0"/>
              <a:t>D</a:t>
            </a:r>
            <a:r>
              <a:rPr lang="en-GB" dirty="0" smtClean="0"/>
              <a:t>isplay HTML coding on your web page for visitors to see (e.g., &lt;, &gt;, &amp;, ..)</a:t>
            </a:r>
          </a:p>
          <a:p>
            <a:pPr>
              <a:defRPr/>
            </a:pPr>
            <a:r>
              <a:rPr lang="en-GB" dirty="0"/>
              <a:t>P</a:t>
            </a:r>
            <a:r>
              <a:rPr lang="en-GB" dirty="0" smtClean="0"/>
              <a:t>opular </a:t>
            </a:r>
            <a:r>
              <a:rPr lang="en-GB" dirty="0"/>
              <a:t>escape </a:t>
            </a:r>
            <a:r>
              <a:rPr lang="en-GB" dirty="0" smtClean="0"/>
              <a:t>codes:</a:t>
            </a:r>
          </a:p>
        </p:txBody>
      </p:sp>
      <p:pic>
        <p:nvPicPr>
          <p:cNvPr id="50180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514600"/>
            <a:ext cx="5495925" cy="413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>
          <a:xfrm>
            <a:off x="685800" y="25400"/>
            <a:ext cx="7772400" cy="1143000"/>
          </a:xfrm>
        </p:spPr>
        <p:txBody>
          <a:bodyPr/>
          <a:lstStyle/>
          <a:p>
            <a:r>
              <a:rPr lang="en-GB" altLang="en-US" smtClean="0"/>
              <a:t>Sub and Sup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2463" y="1752600"/>
            <a:ext cx="7772400" cy="2286000"/>
          </a:xfrm>
        </p:spPr>
        <p:txBody>
          <a:bodyPr>
            <a:normAutofit fontScale="92500" lnSpcReduction="10000"/>
          </a:bodyPr>
          <a:lstStyle/>
          <a:p>
            <a:pPr marL="0" indent="0">
              <a:buFontTx/>
              <a:buNone/>
              <a:defRPr/>
            </a:pPr>
            <a:r>
              <a:rPr lang="en-GB" dirty="0" smtClean="0"/>
              <a:t>Example:</a:t>
            </a:r>
          </a:p>
          <a:p>
            <a:pPr marL="400050" lvl="1" indent="0">
              <a:buFont typeface="Wingdings 3" panose="05040102010807070707" pitchFamily="18" charset="2"/>
              <a:buNone/>
              <a:defRPr/>
            </a:pPr>
            <a:r>
              <a:rPr lang="en-GB" b="1" dirty="0" smtClean="0"/>
              <a:t>Regular Text.</a:t>
            </a:r>
          </a:p>
          <a:p>
            <a:pPr marL="400050" lvl="1" indent="0">
              <a:buFont typeface="Wingdings 3" panose="05040102010807070707" pitchFamily="18" charset="2"/>
              <a:buNone/>
              <a:defRPr/>
            </a:pPr>
            <a:r>
              <a:rPr lang="en-GB" b="1" dirty="0" smtClean="0">
                <a:solidFill>
                  <a:srgbClr val="FF0000"/>
                </a:solidFill>
              </a:rPr>
              <a:t>&lt;sub&gt; </a:t>
            </a:r>
            <a:r>
              <a:rPr lang="en-GB" b="1" dirty="0" smtClean="0"/>
              <a:t>Lowered SUB text. </a:t>
            </a:r>
            <a:r>
              <a:rPr lang="en-GB" b="1" dirty="0" smtClean="0">
                <a:solidFill>
                  <a:srgbClr val="FF0000"/>
                </a:solidFill>
              </a:rPr>
              <a:t>&lt;/sub&gt;</a:t>
            </a:r>
          </a:p>
          <a:p>
            <a:pPr marL="400050" lvl="1" indent="0">
              <a:buFont typeface="Wingdings 3" panose="05040102010807070707" pitchFamily="18" charset="2"/>
              <a:buNone/>
              <a:defRPr/>
            </a:pPr>
            <a:r>
              <a:rPr lang="en-GB" b="1" dirty="0" smtClean="0"/>
              <a:t>Regular text.</a:t>
            </a:r>
          </a:p>
          <a:p>
            <a:pPr marL="400050" lvl="1" indent="0">
              <a:buFont typeface="Wingdings 3" panose="05040102010807070707" pitchFamily="18" charset="2"/>
              <a:buNone/>
              <a:defRPr/>
            </a:pPr>
            <a:r>
              <a:rPr lang="en-GB" b="1" dirty="0" smtClean="0">
                <a:solidFill>
                  <a:srgbClr val="FF0000"/>
                </a:solidFill>
              </a:rPr>
              <a:t>&lt;sup&gt; </a:t>
            </a:r>
            <a:r>
              <a:rPr lang="en-GB" b="1" dirty="0" smtClean="0"/>
              <a:t>Raised SUP text. </a:t>
            </a:r>
            <a:r>
              <a:rPr lang="en-GB" b="1" dirty="0" smtClean="0">
                <a:solidFill>
                  <a:srgbClr val="FF0000"/>
                </a:solidFill>
              </a:rPr>
              <a:t>&lt;/sup&gt;</a:t>
            </a:r>
            <a:endParaRPr lang="en-GB" b="1" dirty="0">
              <a:solidFill>
                <a:srgbClr val="FF0000"/>
              </a:solidFill>
            </a:endParaRPr>
          </a:p>
        </p:txBody>
      </p:sp>
      <p:pic>
        <p:nvPicPr>
          <p:cNvPr id="5120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953000"/>
            <a:ext cx="832485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GB" altLang="en-US" smtClean="0"/>
              <a:t>This Week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685800" y="1277938"/>
            <a:ext cx="8153400" cy="5275262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GB" altLang="en-US" dirty="0" smtClean="0"/>
              <a:t>Review Slides</a:t>
            </a:r>
          </a:p>
          <a:p>
            <a:pPr>
              <a:defRPr/>
            </a:pPr>
            <a:r>
              <a:rPr lang="en-GB" altLang="en-US" dirty="0" smtClean="0"/>
              <a:t>Read Associated Chapters</a:t>
            </a:r>
          </a:p>
          <a:p>
            <a:pPr>
              <a:defRPr/>
            </a:pPr>
            <a:r>
              <a:rPr lang="en-GB" altLang="en-US" dirty="0" smtClean="0"/>
              <a:t>Practical Tasks</a:t>
            </a:r>
          </a:p>
          <a:p>
            <a:pPr lvl="1">
              <a:defRPr/>
            </a:pPr>
            <a:r>
              <a:rPr lang="en-GB" altLang="en-US" dirty="0" smtClean="0"/>
              <a:t>Experiment and Have Fun</a:t>
            </a:r>
          </a:p>
          <a:p>
            <a:pPr>
              <a:defRPr/>
            </a:pPr>
            <a:r>
              <a:rPr lang="en-GB" altLang="en-US" dirty="0" smtClean="0"/>
              <a:t>Online Quizzes</a:t>
            </a:r>
          </a:p>
          <a:p>
            <a:pPr lvl="1">
              <a:defRPr/>
            </a:pPr>
            <a:r>
              <a:rPr lang="en-GB" altLang="en-US" dirty="0" smtClean="0"/>
              <a:t>Additional quizzes each week</a:t>
            </a:r>
          </a:p>
          <a:p>
            <a:pPr>
              <a:defRPr/>
            </a:pPr>
            <a:r>
              <a:rPr lang="en-GB" altLang="en-US" dirty="0" smtClean="0"/>
              <a:t>Update </a:t>
            </a:r>
            <a:r>
              <a:rPr lang="en-GB" altLang="en-US" dirty="0" err="1" smtClean="0"/>
              <a:t>Github</a:t>
            </a:r>
            <a:r>
              <a:rPr lang="en-GB" altLang="en-US" dirty="0" smtClean="0"/>
              <a:t> Website</a:t>
            </a:r>
          </a:p>
          <a:p>
            <a:pPr lvl="1">
              <a:defRPr/>
            </a:pPr>
            <a:r>
              <a:rPr lang="en-GB" altLang="en-US" dirty="0" smtClean="0"/>
              <a:t>Regularly make commits/updates</a:t>
            </a:r>
          </a:p>
          <a:p>
            <a:pPr lvl="1">
              <a:defRPr/>
            </a:pPr>
            <a:r>
              <a:rPr lang="en-GB" altLang="en-US" dirty="0" smtClean="0"/>
              <a:t>Structure your/folders/sections</a:t>
            </a:r>
          </a:p>
          <a:p>
            <a:pPr lvl="2">
              <a:defRPr/>
            </a:pPr>
            <a:r>
              <a:rPr lang="en-GB" altLang="en-US" dirty="0" smtClean="0"/>
              <a:t>Manage/demonstrate different features/techniques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Summary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34340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GB" altLang="en-US" dirty="0" smtClean="0"/>
              <a:t>Overview of Traditional Table-Based HTML Techniques</a:t>
            </a:r>
          </a:p>
          <a:p>
            <a:pPr>
              <a:defRPr/>
            </a:pPr>
            <a:r>
              <a:rPr lang="en-GB" altLang="en-US" dirty="0" smtClean="0"/>
              <a:t>See how HTML Tables allow you to format/represent data/layouts in an organised manner</a:t>
            </a:r>
          </a:p>
          <a:p>
            <a:pPr>
              <a:defRPr/>
            </a:pPr>
            <a:r>
              <a:rPr lang="en-GB" altLang="en-US" dirty="0" smtClean="0"/>
              <a:t>Next week we’ll move onto CSS for controlling/formatting</a:t>
            </a:r>
          </a:p>
          <a:p>
            <a:pPr lvl="1">
              <a:defRPr/>
            </a:pPr>
            <a:r>
              <a:rPr lang="en-GB" altLang="en-US" dirty="0" smtClean="0"/>
              <a:t>Split Content from Formatting</a:t>
            </a:r>
          </a:p>
          <a:p>
            <a:pPr lvl="1">
              <a:defRPr/>
            </a:pPr>
            <a:r>
              <a:rPr lang="en-GB" altLang="en-US" dirty="0" smtClean="0"/>
              <a:t>Greater control and customizability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Questions/Discussion</a:t>
            </a: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endParaRPr lang="en-GB" altLang="en-US" smtClean="0"/>
          </a:p>
        </p:txBody>
      </p:sp>
      <p:pic>
        <p:nvPicPr>
          <p:cNvPr id="54276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67"/>
          <a:stretch>
            <a:fillRect/>
          </a:stretch>
        </p:blipFill>
        <p:spPr bwMode="auto">
          <a:xfrm>
            <a:off x="1674813" y="2135188"/>
            <a:ext cx="5794375" cy="380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altLang="en-US" smtClean="0"/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altLang="en-US" smtClean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GB" altLang="en-US" smtClean="0"/>
              <a:t>Individual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76400"/>
            <a:ext cx="7772400" cy="449580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GB" dirty="0" smtClean="0"/>
              <a:t>Develop and Implement at Tutorial Website on HTML/CSS</a:t>
            </a:r>
          </a:p>
          <a:p>
            <a:pPr>
              <a:defRPr/>
            </a:pPr>
            <a:r>
              <a:rPr lang="en-GB" dirty="0" smtClean="0"/>
              <a:t>Published on </a:t>
            </a:r>
            <a:r>
              <a:rPr lang="en-GB" dirty="0" err="1" smtClean="0"/>
              <a:t>Github</a:t>
            </a:r>
            <a:r>
              <a:rPr lang="en-GB" dirty="0" smtClean="0"/>
              <a:t> </a:t>
            </a:r>
          </a:p>
          <a:p>
            <a:pPr lvl="1">
              <a:defRPr/>
            </a:pPr>
            <a:r>
              <a:rPr lang="en-GB" dirty="0" smtClean="0"/>
              <a:t>Show regular progressive updates</a:t>
            </a:r>
          </a:p>
          <a:p>
            <a:pPr lvl="1">
              <a:defRPr/>
            </a:pPr>
            <a:r>
              <a:rPr lang="en-GB" dirty="0" err="1" smtClean="0"/>
              <a:t>Github</a:t>
            </a:r>
            <a:r>
              <a:rPr lang="en-GB" dirty="0" smtClean="0"/>
              <a:t> commit history/log</a:t>
            </a:r>
          </a:p>
          <a:p>
            <a:pPr lvl="1">
              <a:defRPr/>
            </a:pPr>
            <a:r>
              <a:rPr lang="en-GB" dirty="0" smtClean="0"/>
              <a:t>(Submitted with the final website at the end)</a:t>
            </a:r>
          </a:p>
          <a:p>
            <a:pPr>
              <a:defRPr/>
            </a:pPr>
            <a:r>
              <a:rPr lang="en-GB" dirty="0" smtClean="0"/>
              <a:t>Multiple Pages</a:t>
            </a:r>
          </a:p>
          <a:p>
            <a:pPr lvl="1">
              <a:defRPr/>
            </a:pPr>
            <a:r>
              <a:rPr lang="en-GB" dirty="0" smtClean="0"/>
              <a:t>Theme</a:t>
            </a:r>
          </a:p>
          <a:p>
            <a:pPr>
              <a:defRPr/>
            </a:pPr>
            <a:r>
              <a:rPr lang="en-GB" dirty="0" smtClean="0"/>
              <a:t>Professional Solution</a:t>
            </a:r>
          </a:p>
          <a:p>
            <a:pPr>
              <a:defRPr/>
            </a:pPr>
            <a:endParaRPr lang="en-GB" dirty="0"/>
          </a:p>
          <a:p>
            <a:pPr>
              <a:defRPr/>
            </a:pP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r>
              <a:rPr lang="en-GB" altLang="en-US" smtClean="0"/>
              <a:t>Deliverables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5410200"/>
          </a:xfrm>
        </p:spPr>
        <p:txBody>
          <a:bodyPr>
            <a:normAutofit fontScale="47500" lnSpcReduction="20000"/>
          </a:bodyPr>
          <a:lstStyle/>
          <a:p>
            <a:pPr>
              <a:defRPr/>
            </a:pPr>
            <a:r>
              <a:rPr lang="en-GB" dirty="0" smtClean="0"/>
              <a:t>Easy to use/Structured</a:t>
            </a:r>
          </a:p>
          <a:p>
            <a:pPr lvl="1">
              <a:defRPr/>
            </a:pPr>
            <a:r>
              <a:rPr lang="en-GB" dirty="0" smtClean="0"/>
              <a:t>Navigation section,</a:t>
            </a:r>
          </a:p>
          <a:p>
            <a:pPr lvl="1">
              <a:defRPr/>
            </a:pPr>
            <a:r>
              <a:rPr lang="en-GB" dirty="0" smtClean="0"/>
              <a:t>Logo section</a:t>
            </a:r>
          </a:p>
          <a:p>
            <a:pPr lvl="1">
              <a:defRPr/>
            </a:pPr>
            <a:r>
              <a:rPr lang="en-GB" dirty="0" smtClean="0"/>
              <a:t>Header/Footer</a:t>
            </a:r>
          </a:p>
          <a:p>
            <a:pPr lvl="1">
              <a:defRPr/>
            </a:pPr>
            <a:r>
              <a:rPr lang="en-GB" dirty="0" smtClean="0"/>
              <a:t>…</a:t>
            </a:r>
          </a:p>
          <a:p>
            <a:pPr>
              <a:defRPr/>
            </a:pPr>
            <a:endParaRPr lang="en-GB" dirty="0" smtClean="0"/>
          </a:p>
          <a:p>
            <a:pPr>
              <a:defRPr/>
            </a:pPr>
            <a:r>
              <a:rPr lang="en-GB" dirty="0" smtClean="0"/>
              <a:t>Website:</a:t>
            </a:r>
          </a:p>
          <a:p>
            <a:pPr lvl="1">
              <a:defRPr/>
            </a:pPr>
            <a:r>
              <a:rPr lang="en-GB" dirty="0" smtClean="0"/>
              <a:t>Contact page,</a:t>
            </a:r>
          </a:p>
          <a:p>
            <a:pPr lvl="1">
              <a:defRPr/>
            </a:pPr>
            <a:r>
              <a:rPr lang="en-GB" dirty="0"/>
              <a:t>A</a:t>
            </a:r>
            <a:r>
              <a:rPr lang="en-GB" dirty="0" smtClean="0"/>
              <a:t>bout page</a:t>
            </a:r>
          </a:p>
          <a:p>
            <a:pPr lvl="1">
              <a:defRPr/>
            </a:pPr>
            <a:r>
              <a:rPr lang="en-GB" dirty="0" smtClean="0"/>
              <a:t>Home page</a:t>
            </a:r>
          </a:p>
          <a:p>
            <a:pPr lvl="1">
              <a:defRPr/>
            </a:pPr>
            <a:r>
              <a:rPr lang="en-GB" dirty="0" smtClean="0"/>
              <a:t>Content pages </a:t>
            </a:r>
            <a:r>
              <a:rPr lang="en-GB" smtClean="0"/>
              <a:t>(Tutorials/Information)</a:t>
            </a:r>
            <a:endParaRPr lang="en-GB" dirty="0" smtClean="0"/>
          </a:p>
          <a:p>
            <a:pPr lvl="1">
              <a:defRPr/>
            </a:pPr>
            <a:r>
              <a:rPr lang="en-GB" dirty="0" smtClean="0"/>
              <a:t>Resizable</a:t>
            </a:r>
          </a:p>
          <a:p>
            <a:pPr lvl="1">
              <a:defRPr/>
            </a:pPr>
            <a:r>
              <a:rPr lang="en-GB" dirty="0" smtClean="0"/>
              <a:t>Support different browsers</a:t>
            </a:r>
          </a:p>
          <a:p>
            <a:pPr lvl="1">
              <a:defRPr/>
            </a:pPr>
            <a:r>
              <a:rPr lang="en-GB" dirty="0"/>
              <a:t>+</a:t>
            </a:r>
            <a:endParaRPr lang="en-GB" dirty="0" smtClean="0"/>
          </a:p>
          <a:p>
            <a:pPr>
              <a:defRPr/>
            </a:pPr>
            <a:endParaRPr lang="en-GB" dirty="0" smtClean="0"/>
          </a:p>
          <a:p>
            <a:pPr>
              <a:defRPr/>
            </a:pPr>
            <a:r>
              <a:rPr lang="en-GB" dirty="0" smtClean="0"/>
              <a:t>Style:</a:t>
            </a:r>
          </a:p>
          <a:p>
            <a:pPr lvl="1">
              <a:defRPr/>
            </a:pPr>
            <a:r>
              <a:rPr lang="en-GB" dirty="0" smtClean="0"/>
              <a:t>Consistent layout/theme</a:t>
            </a:r>
          </a:p>
          <a:p>
            <a:pPr lvl="1">
              <a:defRPr/>
            </a:pPr>
            <a:r>
              <a:rPr lang="en-GB" dirty="0"/>
              <a:t>M</a:t>
            </a:r>
            <a:r>
              <a:rPr lang="en-GB" dirty="0" smtClean="0"/>
              <a:t>odern and interesting (use colours and formatting)</a:t>
            </a:r>
          </a:p>
          <a:p>
            <a:pPr lvl="1">
              <a:defRPr/>
            </a:pPr>
            <a:r>
              <a:rPr lang="en-GB" dirty="0" smtClean="0"/>
              <a:t>`fav' icon (browser tab) </a:t>
            </a:r>
          </a:p>
          <a:p>
            <a:pPr lvl="1">
              <a:defRPr/>
            </a:pPr>
            <a:r>
              <a:rPr lang="en-GB" dirty="0" smtClean="0"/>
              <a:t>Comments in html</a:t>
            </a:r>
          </a:p>
          <a:p>
            <a:pPr lvl="1">
              <a:defRPr/>
            </a:pPr>
            <a:r>
              <a:rPr lang="en-GB" dirty="0" smtClean="0"/>
              <a:t>Images (.jpg/.gifs), ..</a:t>
            </a:r>
          </a:p>
          <a:p>
            <a:pPr>
              <a:defRPr/>
            </a:pPr>
            <a:endParaRPr lang="en-GB" dirty="0" smtClean="0"/>
          </a:p>
          <a:p>
            <a:pPr>
              <a:defRPr/>
            </a:pPr>
            <a:r>
              <a:rPr lang="en-GB" dirty="0" smtClean="0"/>
              <a:t>`Professional implementation'</a:t>
            </a:r>
          </a:p>
          <a:p>
            <a:pPr lvl="1">
              <a:defRPr/>
            </a:pPr>
            <a:r>
              <a:rPr lang="en-GB" dirty="0" smtClean="0"/>
              <a:t>Use of tags/styles/formatting should be done in a professional/well organised way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Revision Questions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altLang="en-US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GB" altLang="en-US" smtClean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72440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GB" dirty="0" smtClean="0"/>
              <a:t>Basic Tags</a:t>
            </a:r>
          </a:p>
          <a:p>
            <a:pPr lvl="1">
              <a:defRPr/>
            </a:pPr>
            <a:r>
              <a:rPr lang="en-GB" dirty="0" smtClean="0"/>
              <a:t>h1~h6, p, body, title, </a:t>
            </a:r>
            <a:r>
              <a:rPr lang="en-GB" dirty="0" err="1" smtClean="0"/>
              <a:t>img</a:t>
            </a:r>
            <a:r>
              <a:rPr lang="en-GB" dirty="0" smtClean="0"/>
              <a:t>, a, strong, b, </a:t>
            </a:r>
            <a:r>
              <a:rPr lang="en-GB" dirty="0" err="1" smtClean="0"/>
              <a:t>em</a:t>
            </a:r>
            <a:r>
              <a:rPr lang="en-GB" dirty="0" smtClean="0"/>
              <a:t>, </a:t>
            </a:r>
            <a:r>
              <a:rPr lang="en-GB" dirty="0" err="1" smtClean="0"/>
              <a:t>i</a:t>
            </a:r>
            <a:r>
              <a:rPr lang="en-GB" dirty="0" smtClean="0"/>
              <a:t>, ...</a:t>
            </a:r>
          </a:p>
          <a:p>
            <a:pPr>
              <a:defRPr/>
            </a:pPr>
            <a:r>
              <a:rPr lang="en-GB" dirty="0" smtClean="0"/>
              <a:t>List Tags</a:t>
            </a:r>
          </a:p>
          <a:p>
            <a:pPr lvl="1">
              <a:defRPr/>
            </a:pPr>
            <a:r>
              <a:rPr lang="en-GB" dirty="0" err="1" smtClean="0"/>
              <a:t>ul</a:t>
            </a:r>
            <a:r>
              <a:rPr lang="en-GB" dirty="0" smtClean="0"/>
              <a:t> li, </a:t>
            </a:r>
            <a:r>
              <a:rPr lang="en-GB" dirty="0" err="1" smtClean="0"/>
              <a:t>ol</a:t>
            </a:r>
            <a:r>
              <a:rPr lang="en-GB" dirty="0" smtClean="0"/>
              <a:t> li, dl </a:t>
            </a:r>
            <a:r>
              <a:rPr lang="en-GB" dirty="0" err="1" smtClean="0"/>
              <a:t>dt</a:t>
            </a:r>
            <a:r>
              <a:rPr lang="en-GB" dirty="0" smtClean="0"/>
              <a:t> </a:t>
            </a:r>
            <a:r>
              <a:rPr lang="en-GB" dirty="0" err="1" smtClean="0"/>
              <a:t>dd</a:t>
            </a:r>
            <a:r>
              <a:rPr lang="en-GB" dirty="0" smtClean="0"/>
              <a:t>, ..</a:t>
            </a:r>
          </a:p>
          <a:p>
            <a:pPr>
              <a:defRPr/>
            </a:pPr>
            <a:r>
              <a:rPr lang="en-GB" dirty="0" smtClean="0"/>
              <a:t>Form Tags</a:t>
            </a:r>
          </a:p>
          <a:p>
            <a:pPr lvl="1">
              <a:defRPr/>
            </a:pPr>
            <a:r>
              <a:rPr lang="en-GB" dirty="0" smtClean="0"/>
              <a:t>form, </a:t>
            </a:r>
            <a:r>
              <a:rPr lang="en-GB" dirty="0" err="1" smtClean="0"/>
              <a:t>fieldset</a:t>
            </a:r>
            <a:r>
              <a:rPr lang="en-GB" dirty="0" smtClean="0"/>
              <a:t>, legend, label, input, select, option, </a:t>
            </a:r>
            <a:r>
              <a:rPr lang="en-GB" dirty="0" err="1" smtClean="0"/>
              <a:t>textarea</a:t>
            </a:r>
            <a:r>
              <a:rPr lang="en-GB" dirty="0" smtClean="0"/>
              <a:t>, button, ..</a:t>
            </a:r>
          </a:p>
          <a:p>
            <a:pPr>
              <a:defRPr/>
            </a:pPr>
            <a:r>
              <a:rPr lang="en-GB" dirty="0" smtClean="0">
                <a:solidFill>
                  <a:srgbClr val="FF0000"/>
                </a:solidFill>
              </a:rPr>
              <a:t>Table Tags</a:t>
            </a:r>
          </a:p>
          <a:p>
            <a:pPr lvl="1">
              <a:defRPr/>
            </a:pPr>
            <a:r>
              <a:rPr lang="en-GB" dirty="0" smtClean="0">
                <a:solidFill>
                  <a:srgbClr val="FF0000"/>
                </a:solidFill>
              </a:rPr>
              <a:t>table, </a:t>
            </a:r>
            <a:r>
              <a:rPr lang="en-GB" dirty="0" err="1" smtClean="0">
                <a:solidFill>
                  <a:srgbClr val="FF0000"/>
                </a:solidFill>
              </a:rPr>
              <a:t>thead</a:t>
            </a:r>
            <a:r>
              <a:rPr lang="en-GB" dirty="0" smtClean="0">
                <a:solidFill>
                  <a:srgbClr val="FF0000"/>
                </a:solidFill>
              </a:rPr>
              <a:t>, </a:t>
            </a:r>
            <a:r>
              <a:rPr lang="en-GB" dirty="0" err="1" smtClean="0">
                <a:solidFill>
                  <a:srgbClr val="FF0000"/>
                </a:solidFill>
              </a:rPr>
              <a:t>tbody</a:t>
            </a:r>
            <a:r>
              <a:rPr lang="en-GB" dirty="0" smtClean="0">
                <a:solidFill>
                  <a:srgbClr val="FF0000"/>
                </a:solidFill>
              </a:rPr>
              <a:t>, </a:t>
            </a:r>
            <a:r>
              <a:rPr lang="en-GB" dirty="0" err="1" smtClean="0">
                <a:solidFill>
                  <a:srgbClr val="FF0000"/>
                </a:solidFill>
              </a:rPr>
              <a:t>tfoot</a:t>
            </a:r>
            <a:r>
              <a:rPr lang="en-GB" dirty="0" smtClean="0">
                <a:solidFill>
                  <a:srgbClr val="FF0000"/>
                </a:solidFill>
              </a:rPr>
              <a:t>, </a:t>
            </a:r>
            <a:r>
              <a:rPr lang="en-GB" dirty="0" err="1" smtClean="0">
                <a:solidFill>
                  <a:srgbClr val="FF0000"/>
                </a:solidFill>
              </a:rPr>
              <a:t>tr</a:t>
            </a:r>
            <a:r>
              <a:rPr lang="en-GB" dirty="0" smtClean="0">
                <a:solidFill>
                  <a:srgbClr val="FF0000"/>
                </a:solidFill>
              </a:rPr>
              <a:t>, td, </a:t>
            </a:r>
            <a:r>
              <a:rPr lang="en-GB" dirty="0" err="1" smtClean="0">
                <a:solidFill>
                  <a:srgbClr val="FF0000"/>
                </a:solidFill>
              </a:rPr>
              <a:t>colgroup</a:t>
            </a:r>
            <a:r>
              <a:rPr lang="en-GB" dirty="0" smtClean="0">
                <a:solidFill>
                  <a:srgbClr val="FF0000"/>
                </a:solidFill>
              </a:rPr>
              <a:t>, col</a:t>
            </a:r>
          </a:p>
          <a:p>
            <a:pPr>
              <a:defRPr/>
            </a:pPr>
            <a:r>
              <a:rPr lang="en-GB" dirty="0" smtClean="0"/>
              <a:t>…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Question</a:t>
            </a:r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How would you </a:t>
            </a:r>
            <a:r>
              <a:rPr lang="en-GB" altLang="en-US" u="sng" smtClean="0"/>
              <a:t>automatically</a:t>
            </a:r>
            <a:r>
              <a:rPr lang="en-GB" altLang="en-US" smtClean="0"/>
              <a:t> transfer your visitors to a new web page?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Answer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981200"/>
            <a:ext cx="8534400" cy="4114800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GB" dirty="0" smtClean="0"/>
              <a:t>You can do it with the help of </a:t>
            </a:r>
            <a:r>
              <a:rPr lang="en-GB" dirty="0" smtClean="0">
                <a:solidFill>
                  <a:srgbClr val="FF0000"/>
                </a:solidFill>
              </a:rPr>
              <a:t>meta</a:t>
            </a:r>
            <a:r>
              <a:rPr lang="en-GB" dirty="0" smtClean="0"/>
              <a:t> tag mentioned below:</a:t>
            </a:r>
          </a:p>
          <a:p>
            <a:pPr marL="0" indent="0">
              <a:buFontTx/>
              <a:buNone/>
              <a:defRPr/>
            </a:pPr>
            <a:endParaRPr lang="en-GB" dirty="0" smtClean="0"/>
          </a:p>
          <a:p>
            <a:pPr marL="400050" lvl="1" indent="0">
              <a:buFont typeface="Wingdings 3" panose="05040102010807070707" pitchFamily="18" charset="2"/>
              <a:buNone/>
              <a:defRPr/>
            </a:pPr>
            <a:r>
              <a:rPr lang="en-GB" sz="2000" b="1" dirty="0" smtClean="0"/>
              <a:t>&lt;META HTTP-EQUIV="Refresh" CONTENT="2"; </a:t>
            </a:r>
          </a:p>
          <a:p>
            <a:pPr marL="400050" lvl="1" indent="0">
              <a:buFont typeface="Wingdings 3" panose="05040102010807070707" pitchFamily="18" charset="2"/>
              <a:buNone/>
              <a:defRPr/>
            </a:pPr>
            <a:r>
              <a:rPr lang="en-GB" sz="2000" b="1" dirty="0"/>
              <a:t> </a:t>
            </a:r>
            <a:r>
              <a:rPr lang="en-GB" sz="2000" b="1" dirty="0" smtClean="0"/>
              <a:t>                                                URL="http://www.cats.com"&gt;</a:t>
            </a:r>
          </a:p>
          <a:p>
            <a:pPr>
              <a:defRPr/>
            </a:pPr>
            <a:endParaRPr lang="en-GB" dirty="0" smtClean="0"/>
          </a:p>
          <a:p>
            <a:pPr>
              <a:defRPr/>
            </a:pPr>
            <a:r>
              <a:rPr lang="en-GB" dirty="0" smtClean="0"/>
              <a:t>Place this tag between &lt;HEAD&gt;&lt;/HEAD&gt;</a:t>
            </a:r>
          </a:p>
          <a:p>
            <a:pPr>
              <a:defRPr/>
            </a:pPr>
            <a:r>
              <a:rPr lang="en-GB" dirty="0" smtClean="0"/>
              <a:t>It will load yousite.com in 2 seconds.</a:t>
            </a:r>
            <a:endParaRPr lang="en-GB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What is a &lt;dl&gt; tag in HTML?</a:t>
            </a:r>
          </a:p>
          <a:p>
            <a:pPr>
              <a:defRPr/>
            </a:pPr>
            <a:endParaRPr lang="en-GB" dirty="0"/>
          </a:p>
          <a:p>
            <a:pPr marL="514350" indent="-514350">
              <a:buFontTx/>
              <a:buAutoNum type="alphaLcParenR"/>
              <a:defRPr/>
            </a:pPr>
            <a:r>
              <a:rPr lang="en-GB" dirty="0" smtClean="0"/>
              <a:t>definition list tag </a:t>
            </a:r>
          </a:p>
          <a:p>
            <a:pPr marL="514350" indent="-514350">
              <a:buFontTx/>
              <a:buAutoNum type="alphaLcParenR"/>
              <a:defRPr/>
            </a:pPr>
            <a:r>
              <a:rPr lang="en-GB" dirty="0" smtClean="0"/>
              <a:t>delete tag</a:t>
            </a:r>
          </a:p>
          <a:p>
            <a:pPr marL="514350" indent="-514350">
              <a:buFontTx/>
              <a:buAutoNum type="alphaLcParenR"/>
              <a:defRPr/>
            </a:pPr>
            <a:r>
              <a:rPr lang="en-GB" dirty="0" smtClean="0"/>
              <a:t>double tab tag</a:t>
            </a:r>
          </a:p>
          <a:p>
            <a:pPr marL="514350" indent="-514350">
              <a:buFontTx/>
              <a:buAutoNum type="alphaLcParenR"/>
              <a:defRPr/>
            </a:pPr>
            <a:r>
              <a:rPr lang="en-GB" dirty="0" smtClean="0"/>
              <a:t>table column tag </a:t>
            </a:r>
            <a:endParaRPr lang="en-GB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Answer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a) definition list tag </a:t>
            </a:r>
          </a:p>
          <a:p>
            <a:pPr>
              <a:defRPr/>
            </a:pPr>
            <a:endParaRPr lang="en-GB" dirty="0" smtClean="0"/>
          </a:p>
          <a:p>
            <a:pPr>
              <a:defRPr/>
            </a:pPr>
            <a:endParaRPr lang="en-GB" dirty="0"/>
          </a:p>
          <a:p>
            <a:pPr marL="0" indent="0">
              <a:buFontTx/>
              <a:buNone/>
              <a:defRPr/>
            </a:pPr>
            <a:r>
              <a:rPr lang="en-GB" dirty="0" smtClean="0"/>
              <a:t>&lt;dl&gt; is a definition list tag used in HTML</a:t>
            </a:r>
          </a:p>
          <a:p>
            <a:pPr marL="0" indent="0">
              <a:buFontTx/>
              <a:buNone/>
              <a:defRPr/>
            </a:pPr>
            <a:r>
              <a:rPr lang="en-GB" dirty="0" smtClean="0"/>
              <a:t>It is used with &lt;</a:t>
            </a:r>
            <a:r>
              <a:rPr lang="en-GB" dirty="0" err="1" smtClean="0"/>
              <a:t>dt</a:t>
            </a:r>
            <a:r>
              <a:rPr lang="en-GB" dirty="0" smtClean="0"/>
              <a:t>&gt; and &lt;</a:t>
            </a:r>
            <a:r>
              <a:rPr lang="en-GB" dirty="0" err="1" smtClean="0"/>
              <a:t>dd</a:t>
            </a:r>
            <a:r>
              <a:rPr lang="en-GB" dirty="0" smtClean="0"/>
              <a:t>&gt;</a:t>
            </a:r>
          </a:p>
          <a:p>
            <a:pPr marL="0" indent="0">
              <a:buFontTx/>
              <a:buNone/>
              <a:defRPr/>
            </a:pPr>
            <a:r>
              <a:rPr lang="en-GB" dirty="0" smtClean="0"/>
              <a:t>&lt;</a:t>
            </a:r>
            <a:r>
              <a:rPr lang="en-GB" dirty="0" err="1" smtClean="0"/>
              <a:t>dt</a:t>
            </a:r>
            <a:r>
              <a:rPr lang="en-GB" dirty="0" smtClean="0"/>
              <a:t>&gt; list the item while &lt;</a:t>
            </a:r>
            <a:r>
              <a:rPr lang="en-GB" dirty="0" err="1" smtClean="0"/>
              <a:t>dd</a:t>
            </a:r>
            <a:r>
              <a:rPr lang="en-GB" dirty="0" smtClean="0"/>
              <a:t>&gt; describes it</a:t>
            </a:r>
            <a:endParaRPr lang="en-GB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dirty="0" err="1" smtClean="0"/>
              <a:t>Colspan</a:t>
            </a:r>
            <a:r>
              <a:rPr lang="en-GB" dirty="0" smtClean="0"/>
              <a:t>=n can be added to only what tag?</a:t>
            </a:r>
          </a:p>
          <a:p>
            <a:pPr marL="0" indent="0">
              <a:buFontTx/>
              <a:buNone/>
              <a:defRPr/>
            </a:pPr>
            <a:endParaRPr lang="en-GB" dirty="0" smtClean="0"/>
          </a:p>
          <a:p>
            <a:pPr marL="0" indent="0">
              <a:buFontTx/>
              <a:buNone/>
              <a:defRPr/>
            </a:pPr>
            <a:r>
              <a:rPr lang="en-GB" dirty="0" smtClean="0"/>
              <a:t>a) Table </a:t>
            </a:r>
          </a:p>
          <a:p>
            <a:pPr marL="0" indent="0">
              <a:buFontTx/>
              <a:buNone/>
              <a:defRPr/>
            </a:pPr>
            <a:r>
              <a:rPr lang="en-GB" dirty="0"/>
              <a:t>b</a:t>
            </a:r>
            <a:r>
              <a:rPr lang="en-GB" dirty="0" smtClean="0"/>
              <a:t>) Td   </a:t>
            </a:r>
          </a:p>
          <a:p>
            <a:pPr marL="0" indent="0">
              <a:buFontTx/>
              <a:buNone/>
              <a:defRPr/>
            </a:pPr>
            <a:r>
              <a:rPr lang="en-GB" dirty="0" smtClean="0"/>
              <a:t>c) </a:t>
            </a:r>
            <a:r>
              <a:rPr lang="en-GB" dirty="0" err="1" smtClean="0"/>
              <a:t>Tr</a:t>
            </a:r>
            <a:endParaRPr lang="en-GB" dirty="0" smtClean="0"/>
          </a:p>
          <a:p>
            <a:pPr marL="0" indent="0">
              <a:buFontTx/>
              <a:buNone/>
              <a:defRPr/>
            </a:pPr>
            <a:endParaRPr lang="en-GB" dirty="0" smtClean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Answer</a:t>
            </a:r>
          </a:p>
        </p:txBody>
      </p:sp>
      <p:sp>
        <p:nvSpPr>
          <p:cNvPr id="645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Answer b)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What are Tables for?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GB" altLang="en-US" smtClean="0"/>
              <a:t>Share examples and thoughts on what HTML could be used for?</a:t>
            </a:r>
          </a:p>
          <a:p>
            <a:pPr marL="0" indent="0">
              <a:buFontTx/>
              <a:buNone/>
            </a:pPr>
            <a:r>
              <a:rPr lang="en-GB" altLang="en-US" smtClean="0"/>
              <a:t>(5 Minutes)</a:t>
            </a:r>
          </a:p>
        </p:txBody>
      </p:sp>
      <p:pic>
        <p:nvPicPr>
          <p:cNvPr id="14340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4343400"/>
            <a:ext cx="2667000" cy="218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HTML Tables and 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495800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GB" dirty="0" smtClean="0"/>
              <a:t>The table element is used to represent multiple dimensions data. How to </a:t>
            </a:r>
            <a:r>
              <a:rPr lang="en-GB" dirty="0" smtClean="0">
                <a:solidFill>
                  <a:srgbClr val="FF0000"/>
                </a:solidFill>
              </a:rPr>
              <a:t>organize and present tabular data </a:t>
            </a:r>
            <a:r>
              <a:rPr lang="en-GB" dirty="0" smtClean="0"/>
              <a:t>in a web page or application is interesting and challenging</a:t>
            </a:r>
          </a:p>
          <a:p>
            <a:pPr>
              <a:defRPr/>
            </a:pPr>
            <a:endParaRPr lang="en-GB" dirty="0" smtClean="0"/>
          </a:p>
          <a:p>
            <a:pPr>
              <a:defRPr/>
            </a:pPr>
            <a:r>
              <a:rPr lang="en-GB" dirty="0" smtClean="0"/>
              <a:t>The table element is made from these </a:t>
            </a:r>
            <a:r>
              <a:rPr lang="en-GB" dirty="0" smtClean="0">
                <a:solidFill>
                  <a:srgbClr val="FF0000"/>
                </a:solidFill>
              </a:rPr>
              <a:t>5 parts</a:t>
            </a:r>
            <a:r>
              <a:rPr lang="en-GB" dirty="0" smtClean="0"/>
              <a:t>:</a:t>
            </a:r>
          </a:p>
          <a:p>
            <a:pPr lvl="1">
              <a:defRPr/>
            </a:pPr>
            <a:r>
              <a:rPr lang="en-GB" dirty="0" smtClean="0"/>
              <a:t>Table caption - &lt;caption&gt;</a:t>
            </a:r>
          </a:p>
          <a:p>
            <a:pPr lvl="1">
              <a:defRPr/>
            </a:pPr>
            <a:r>
              <a:rPr lang="en-GB" dirty="0" smtClean="0"/>
              <a:t>Row group - &lt;</a:t>
            </a:r>
            <a:r>
              <a:rPr lang="en-GB" dirty="0" err="1" smtClean="0"/>
              <a:t>thead</a:t>
            </a:r>
            <a:r>
              <a:rPr lang="en-GB" dirty="0" smtClean="0"/>
              <a:t>&gt;, &lt;</a:t>
            </a:r>
            <a:r>
              <a:rPr lang="en-GB" dirty="0" err="1" smtClean="0"/>
              <a:t>tbody</a:t>
            </a:r>
            <a:r>
              <a:rPr lang="en-GB" dirty="0" smtClean="0"/>
              <a:t>&gt;, &lt;</a:t>
            </a:r>
            <a:r>
              <a:rPr lang="en-GB" dirty="0" err="1" smtClean="0"/>
              <a:t>tfoot</a:t>
            </a:r>
            <a:r>
              <a:rPr lang="en-GB" dirty="0" smtClean="0"/>
              <a:t>&gt;</a:t>
            </a:r>
          </a:p>
          <a:p>
            <a:pPr lvl="1">
              <a:defRPr/>
            </a:pPr>
            <a:r>
              <a:rPr lang="en-GB" dirty="0" smtClean="0"/>
              <a:t>Column group - &lt;</a:t>
            </a:r>
            <a:r>
              <a:rPr lang="en-GB" dirty="0" err="1" smtClean="0"/>
              <a:t>colgroup</a:t>
            </a:r>
            <a:r>
              <a:rPr lang="en-GB" dirty="0" smtClean="0"/>
              <a:t>&gt;, &lt;col&gt;</a:t>
            </a:r>
          </a:p>
          <a:p>
            <a:pPr lvl="1">
              <a:defRPr/>
            </a:pPr>
            <a:r>
              <a:rPr lang="en-GB" dirty="0" smtClean="0"/>
              <a:t>Table rows - &lt;</a:t>
            </a:r>
            <a:r>
              <a:rPr lang="en-GB" dirty="0" err="1" smtClean="0"/>
              <a:t>tr</a:t>
            </a:r>
            <a:r>
              <a:rPr lang="en-GB" dirty="0" smtClean="0"/>
              <a:t>&gt;</a:t>
            </a:r>
          </a:p>
          <a:p>
            <a:pPr lvl="1">
              <a:defRPr/>
            </a:pPr>
            <a:r>
              <a:rPr lang="en-GB" dirty="0" smtClean="0"/>
              <a:t>Table cells - &lt;td&gt;, &lt;</a:t>
            </a:r>
            <a:r>
              <a:rPr lang="en-GB" dirty="0" err="1" smtClean="0"/>
              <a:t>th</a:t>
            </a:r>
            <a:r>
              <a:rPr lang="en-GB" dirty="0" smtClean="0"/>
              <a:t>&gt;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altLang="en-US" smtClean="0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altLang="en-US" smtClean="0"/>
          </a:p>
        </p:txBody>
      </p:sp>
      <p:pic>
        <p:nvPicPr>
          <p:cNvPr id="1638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-33338"/>
            <a:ext cx="5788025" cy="6858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1905000" y="1828800"/>
            <a:ext cx="1905000" cy="13716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685800" y="190500"/>
            <a:ext cx="7772400" cy="1143000"/>
          </a:xfrm>
        </p:spPr>
        <p:txBody>
          <a:bodyPr/>
          <a:lstStyle/>
          <a:p>
            <a:r>
              <a:rPr lang="en-GB" altLang="en-US" smtClean="0"/>
              <a:t>Review Table Tags</a:t>
            </a:r>
          </a:p>
        </p:txBody>
      </p:sp>
      <p:pic>
        <p:nvPicPr>
          <p:cNvPr id="17411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09800"/>
            <a:ext cx="4008438" cy="367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2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495800" y="2362200"/>
            <a:ext cx="4333875" cy="29908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F9900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595</TotalTime>
  <Words>1573</Words>
  <Application>Microsoft Office PowerPoint</Application>
  <PresentationFormat>On-screen Show (4:3)</PresentationFormat>
  <Paragraphs>264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9" baseType="lpstr">
      <vt:lpstr>Times New Roman</vt:lpstr>
      <vt:lpstr>Arial</vt:lpstr>
      <vt:lpstr>Wingdings 3</vt:lpstr>
      <vt:lpstr>Default Design</vt:lpstr>
      <vt:lpstr>Table-Based  Web Pages</vt:lpstr>
      <vt:lpstr>Outline</vt:lpstr>
      <vt:lpstr>Submissions/Quizzes/GitHub</vt:lpstr>
      <vt:lpstr>Activity</vt:lpstr>
      <vt:lpstr>Review</vt:lpstr>
      <vt:lpstr>What are Tables for?</vt:lpstr>
      <vt:lpstr>HTML Tables and Tags</vt:lpstr>
      <vt:lpstr>PowerPoint Presentation</vt:lpstr>
      <vt:lpstr>Review Table Tags</vt:lpstr>
      <vt:lpstr>PowerPoint Presentation</vt:lpstr>
      <vt:lpstr>Question</vt:lpstr>
      <vt:lpstr>Answer</vt:lpstr>
      <vt:lpstr>Colspan/Rowspan</vt:lpstr>
      <vt:lpstr>PowerPoint Presentation</vt:lpstr>
      <vt:lpstr>PowerPoint Presentation</vt:lpstr>
      <vt:lpstr>Question</vt:lpstr>
      <vt:lpstr>Answer</vt:lpstr>
      <vt:lpstr>HTML Table Examples</vt:lpstr>
      <vt:lpstr>HTML Table Tips</vt:lpstr>
      <vt:lpstr>TIP 1 - Keep your tables as simple as possible</vt:lpstr>
      <vt:lpstr>TIP 2 - Keep your tables as short as possible</vt:lpstr>
      <vt:lpstr>TIP 3 - Pen and Paper First</vt:lpstr>
      <vt:lpstr>TIP 4 - Label the empty 'TD' data cells (Debugging)</vt:lpstr>
      <vt:lpstr>PowerPoint Presentation</vt:lpstr>
      <vt:lpstr>TIP 5 – Table Width="%"</vt:lpstr>
      <vt:lpstr>TIP 6 – Borders and colours to see what you are doing</vt:lpstr>
      <vt:lpstr>TIP 7 - Table attribute "SUMMARY".</vt:lpstr>
      <vt:lpstr>Table Background Colour</vt:lpstr>
      <vt:lpstr>Table Background Colour</vt:lpstr>
      <vt:lpstr>Cellpadding and Cellspacing</vt:lpstr>
      <vt:lpstr>Cellpadding and Cellspacing</vt:lpstr>
      <vt:lpstr>Cellpadding and Cellspacing</vt:lpstr>
      <vt:lpstr>Table Background Image</vt:lpstr>
      <vt:lpstr>PowerPoint Presentation</vt:lpstr>
      <vt:lpstr>Question</vt:lpstr>
      <vt:lpstr>Answer</vt:lpstr>
      <vt:lpstr>Question</vt:lpstr>
      <vt:lpstr>Answer</vt:lpstr>
      <vt:lpstr>Table Borders</vt:lpstr>
      <vt:lpstr>Note on Anchors</vt:lpstr>
      <vt:lpstr>Special Characters</vt:lpstr>
      <vt:lpstr>Sub and Sup</vt:lpstr>
      <vt:lpstr>This Week</vt:lpstr>
      <vt:lpstr>Summary</vt:lpstr>
      <vt:lpstr>Questions/Discussion</vt:lpstr>
      <vt:lpstr>PowerPoint Presentation</vt:lpstr>
      <vt:lpstr>Individual Project</vt:lpstr>
      <vt:lpstr>Deliverables</vt:lpstr>
      <vt:lpstr>Revision Questions</vt:lpstr>
      <vt:lpstr>Question</vt:lpstr>
      <vt:lpstr>Answer</vt:lpstr>
      <vt:lpstr>Question</vt:lpstr>
      <vt:lpstr>Answer</vt:lpstr>
      <vt:lpstr>Question</vt:lpstr>
      <vt:lpstr>Answer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Computer</cp:lastModifiedBy>
  <cp:revision>268</cp:revision>
  <dcterms:created xsi:type="dcterms:W3CDTF">1601-01-01T00:00:00Z</dcterms:created>
  <dcterms:modified xsi:type="dcterms:W3CDTF">2017-10-28T06:59:42Z</dcterms:modified>
</cp:coreProperties>
</file>