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7" r:id="rId2"/>
    <p:sldId id="319" r:id="rId3"/>
    <p:sldId id="345" r:id="rId4"/>
    <p:sldId id="346" r:id="rId5"/>
    <p:sldId id="274" r:id="rId6"/>
    <p:sldId id="292" r:id="rId7"/>
    <p:sldId id="296" r:id="rId8"/>
    <p:sldId id="293" r:id="rId9"/>
    <p:sldId id="297" r:id="rId10"/>
    <p:sldId id="291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5" r:id="rId29"/>
    <p:sldId id="322" r:id="rId30"/>
    <p:sldId id="323" r:id="rId31"/>
    <p:sldId id="324" r:id="rId32"/>
    <p:sldId id="325" r:id="rId33"/>
    <p:sldId id="326" r:id="rId34"/>
    <p:sldId id="327" r:id="rId35"/>
    <p:sldId id="294" r:id="rId36"/>
    <p:sldId id="317" r:id="rId37"/>
    <p:sldId id="336" r:id="rId38"/>
    <p:sldId id="337" r:id="rId39"/>
    <p:sldId id="342" r:id="rId40"/>
    <p:sldId id="343" r:id="rId41"/>
    <p:sldId id="328" r:id="rId42"/>
    <p:sldId id="329" r:id="rId43"/>
    <p:sldId id="330" r:id="rId44"/>
    <p:sldId id="331" r:id="rId45"/>
    <p:sldId id="332" r:id="rId46"/>
    <p:sldId id="333" r:id="rId47"/>
    <p:sldId id="272" r:id="rId48"/>
    <p:sldId id="289" r:id="rId49"/>
    <p:sldId id="268" r:id="rId50"/>
    <p:sldId id="334" r:id="rId51"/>
    <p:sldId id="335" r:id="rId52"/>
    <p:sldId id="338" r:id="rId53"/>
    <p:sldId id="339" r:id="rId54"/>
    <p:sldId id="340" r:id="rId55"/>
    <p:sldId id="341" r:id="rId56"/>
    <p:sldId id="344" r:id="rId57"/>
    <p:sldId id="318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D35C413-88AE-40AC-8E5B-29C182B807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6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57075AB-A27E-4EDE-99B8-195B7B2B373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51FF13D-83E2-4C83-9004-AFDF95282C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97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8DCA3FA-CFDA-41C9-9BD6-3C95520D4308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0E883D9-F8DB-47F4-8ED1-D8EA18F03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5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3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541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64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61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2E893A6-377B-4A1E-8BE3-2848BB7E4FA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4DB172C-06C6-4029-9DEF-751B1DD147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5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50761E2-A5A9-4863-9C0F-058F92BE9BF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1B69E70-E693-4207-80EC-280E09060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41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701D41-F4A2-4899-B7AC-F21A81E82E9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3BCF5E-A3CA-42D1-9D4E-9BBD7CE6F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38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260EFA-8DFF-4CDB-B703-5633604A470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217DDEF-3D67-45F8-9140-2DC9B423D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4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Cascade Style Sheets (CSS)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Web Authoring and Design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Advantages of CSS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667000"/>
            <a:ext cx="37052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One of the primary advantages of CSS is that it allows developers to </a:t>
            </a:r>
            <a:r>
              <a:rPr lang="en-GB" dirty="0" smtClean="0">
                <a:solidFill>
                  <a:srgbClr val="FF0000"/>
                </a:solidFill>
              </a:rPr>
              <a:t>separate</a:t>
            </a:r>
            <a:r>
              <a:rPr lang="en-GB" dirty="0" smtClean="0"/>
              <a:t> content from its presentation </a:t>
            </a:r>
            <a:r>
              <a:rPr lang="en-GB" dirty="0" smtClean="0">
                <a:solidFill>
                  <a:srgbClr val="FF0000"/>
                </a:solidFill>
              </a:rPr>
              <a:t>layer</a:t>
            </a:r>
            <a:r>
              <a:rPr lang="en-GB" dirty="0" smtClean="0"/>
              <a:t> </a:t>
            </a:r>
          </a:p>
          <a:p>
            <a:pPr>
              <a:defRPr/>
            </a:pPr>
            <a:r>
              <a:rPr lang="en-GB" dirty="0" smtClean="0"/>
              <a:t>Edit multiple HTML pages at one time by editing a single Style Sheet file </a:t>
            </a:r>
          </a:p>
          <a:p>
            <a:pPr>
              <a:defRPr/>
            </a:pPr>
            <a:r>
              <a:rPr lang="en-GB" dirty="0" smtClean="0"/>
              <a:t>Reduces file sizes and bandwidth usage. </a:t>
            </a:r>
          </a:p>
          <a:p>
            <a:pPr>
              <a:defRPr/>
            </a:pPr>
            <a:r>
              <a:rPr lang="en-GB" dirty="0" smtClean="0"/>
              <a:t>CSS enable you to lay out web pages exactly as you want them 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Control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Cascading Style Sheet (CSS) is a </a:t>
            </a:r>
            <a:r>
              <a:rPr lang="en-GB" altLang="en-US" smtClean="0">
                <a:solidFill>
                  <a:srgbClr val="FF0000"/>
                </a:solidFill>
              </a:rPr>
              <a:t>separate language </a:t>
            </a:r>
            <a:r>
              <a:rPr lang="en-GB" altLang="en-US" smtClean="0"/>
              <a:t>with its own syntax, which is enable you to lay out web pages exactly as you want them.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Compatibility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1024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World Wide Web Consortium (W3C)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World Wide Web Consortium (W3C) controls the standard for defining the presentation of documents written in HTML. </a:t>
            </a:r>
          </a:p>
          <a:p>
            <a:r>
              <a:rPr lang="en-GB" altLang="en-US" smtClean="0"/>
              <a:t>CSS controls the </a:t>
            </a:r>
            <a:r>
              <a:rPr lang="en-GB" altLang="en-US" smtClean="0">
                <a:solidFill>
                  <a:srgbClr val="FF0000"/>
                </a:solidFill>
              </a:rPr>
              <a:t>presentation layer </a:t>
            </a:r>
            <a:r>
              <a:rPr lang="en-GB" altLang="en-US" smtClean="0"/>
              <a:t>in a web document so that the web developer gains more degree of control over how the website would appears.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Separating Content &amp; Presentation Layers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Style sheets (CSS) are designed primarily to enable the separation of HTML document content from document presentation layer </a:t>
            </a: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79863"/>
            <a:ext cx="33528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Fact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One single style sheet and it will reduces their size and bandwidth usage by more than </a:t>
            </a:r>
            <a:r>
              <a:rPr lang="en-GB" altLang="en-US" b="1" smtClean="0">
                <a:solidFill>
                  <a:srgbClr val="FF0000"/>
                </a:solidFill>
              </a:rPr>
              <a:t>50%</a:t>
            </a:r>
            <a:r>
              <a:rPr lang="en-GB" altLang="en-US" smtClean="0"/>
              <a:t> in many cases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File Extension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Cascade Style Sheets have a </a:t>
            </a:r>
            <a:r>
              <a:rPr lang="en-GB" altLang="en-US" b="1" smtClean="0">
                <a:solidFill>
                  <a:srgbClr val="FF0000"/>
                </a:solidFill>
              </a:rPr>
              <a:t>.css</a:t>
            </a:r>
            <a:r>
              <a:rPr lang="en-GB" altLang="en-US" smtClean="0"/>
              <a:t> file extension . CSS has a simple syntax like HTML and uses a number of English keywords to specify the names of various style properties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CSS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CSS Level 1 (CSS1) was officially released in 1996</a:t>
            </a:r>
          </a:p>
          <a:p>
            <a:pPr>
              <a:defRPr/>
            </a:pPr>
            <a:r>
              <a:rPr lang="en-GB" dirty="0" smtClean="0"/>
              <a:t>CSS level 2 (CSS2) specification was developed by the W3C and published as a recommendation in 1998</a:t>
            </a:r>
          </a:p>
          <a:p>
            <a:pPr>
              <a:defRPr/>
            </a:pPr>
            <a:r>
              <a:rPr lang="en-GB" dirty="0" smtClean="0"/>
              <a:t>The earliest CSS level 3 (CSS3) drafts were published in 1999</a:t>
            </a:r>
          </a:p>
          <a:p>
            <a:pPr lvl="1">
              <a:defRPr/>
            </a:pPr>
            <a:r>
              <a:rPr lang="en-GB" dirty="0" smtClean="0"/>
              <a:t>CSS level 3 is divided into several separate documents called modules</a:t>
            </a:r>
          </a:p>
          <a:p>
            <a:pPr>
              <a:defRPr/>
            </a:pPr>
            <a:r>
              <a:rPr lang="en-GB" dirty="0" smtClean="0"/>
              <a:t>There is no single CSS4 specification (yet)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How does CSS Work?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Cascading Style Sheet (CSS) is a completely different approach to webpage styling and layout</a:t>
            </a:r>
          </a:p>
          <a:p>
            <a:r>
              <a:rPr lang="en-GB" altLang="en-US" smtClean="0"/>
              <a:t>Document`s HTML content must combine with style information</a:t>
            </a:r>
          </a:p>
          <a:p>
            <a:r>
              <a:rPr lang="en-GB" altLang="en-US" smtClean="0"/>
              <a:t>For example:</a:t>
            </a:r>
          </a:p>
          <a:p>
            <a:pPr lvl="1"/>
            <a:r>
              <a:rPr lang="en-GB" altLang="en-US" smtClean="0"/>
              <a:t>Content of a page goes into an HTML file, and the style information goes into a style sheet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Activity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Show examples of students </a:t>
            </a:r>
            <a:r>
              <a:rPr lang="en-GB" altLang="en-US" dirty="0" err="1" smtClean="0"/>
              <a:t>Github</a:t>
            </a:r>
            <a:r>
              <a:rPr lang="en-GB" altLang="en-US" dirty="0" smtClean="0"/>
              <a:t> websites</a:t>
            </a:r>
          </a:p>
          <a:p>
            <a:pPr marL="0" indent="0">
              <a:buFontTx/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(5-10 Minutes)</a:t>
            </a: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88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Linking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Cascading Style Sheet (CSS) works by allowing you to </a:t>
            </a:r>
            <a:r>
              <a:rPr lang="en-GB" altLang="en-US" smtClean="0">
                <a:solidFill>
                  <a:srgbClr val="FF0000"/>
                </a:solidFill>
              </a:rPr>
              <a:t>associate rules </a:t>
            </a:r>
            <a:r>
              <a:rPr lang="en-GB" altLang="en-US" smtClean="0"/>
              <a:t>with the </a:t>
            </a:r>
            <a:r>
              <a:rPr lang="en-GB" altLang="en-US" smtClean="0">
                <a:solidFill>
                  <a:srgbClr val="FF0000"/>
                </a:solidFill>
              </a:rPr>
              <a:t>tags</a:t>
            </a:r>
            <a:r>
              <a:rPr lang="en-GB" altLang="en-US" smtClean="0"/>
              <a:t> that appear in an HTML document 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67532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CSS Rules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Rules govern how the content of those elements should be rendered. A rule set consists of a selector followed by a declaration block</a:t>
            </a: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14800"/>
            <a:ext cx="58197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Declarations &amp; Properties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r>
              <a:rPr lang="en-GB" altLang="en-US" smtClean="0"/>
              <a:t>CSS selectors are patterns used to select the elements you want to style:</a:t>
            </a:r>
          </a:p>
          <a:p>
            <a:pPr lvl="1"/>
            <a:r>
              <a:rPr lang="en-GB" altLang="en-US" smtClean="0">
                <a:solidFill>
                  <a:schemeClr val="bg1"/>
                </a:solidFill>
              </a:rPr>
              <a:t>h1 {color:red}  - here h1 is the selector</a:t>
            </a:r>
          </a:p>
          <a:p>
            <a:r>
              <a:rPr lang="en-GB" altLang="en-US" smtClean="0"/>
              <a:t>Declarations, which sets out how the elements referred within the selector should be styled</a:t>
            </a:r>
          </a:p>
          <a:p>
            <a:pPr lvl="1"/>
            <a:r>
              <a:rPr lang="en-GB" altLang="en-US" smtClean="0">
                <a:solidFill>
                  <a:schemeClr val="bg1"/>
                </a:solidFill>
              </a:rPr>
              <a:t>h1 {color:red} - here color:red is declaration</a:t>
            </a:r>
          </a:p>
          <a:p>
            <a:r>
              <a:rPr lang="en-GB" altLang="en-US" smtClean="0"/>
              <a:t>Declaration is also split into two parts, separated by a </a:t>
            </a:r>
            <a:r>
              <a:rPr lang="en-GB" altLang="en-US" smtClean="0">
                <a:solidFill>
                  <a:srgbClr val="FF0000"/>
                </a:solidFill>
              </a:rPr>
              <a:t>colon :</a:t>
            </a:r>
            <a:r>
              <a:rPr lang="en-GB" altLang="en-US" smtClean="0"/>
              <a:t> property and value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47700" y="457200"/>
            <a:ext cx="7772400" cy="1143000"/>
          </a:xfrm>
        </p:spPr>
        <p:txBody>
          <a:bodyPr/>
          <a:lstStyle/>
          <a:p>
            <a:r>
              <a:rPr lang="en-GB" altLang="en-US" smtClean="0"/>
              <a:t>Example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simple example Applying CSS and HTML tags in an HTML page</a:t>
            </a:r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05150"/>
            <a:ext cx="5105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1. Inline Style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3352800"/>
            <a:ext cx="76787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2.	Embedded Style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828800"/>
            <a:ext cx="37433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352800"/>
            <a:ext cx="43148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Embedded Style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&lt;html&gt;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&lt;head&gt;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	&lt;title&gt;Embedded Style Sample&lt;/title&gt;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	</a:t>
            </a:r>
            <a:r>
              <a:rPr lang="en-GB" dirty="0" smtClean="0">
                <a:solidFill>
                  <a:schemeClr val="bg1"/>
                </a:solidFill>
              </a:rPr>
              <a:t>&lt;style type="text/</a:t>
            </a:r>
            <a:r>
              <a:rPr lang="en-GB" dirty="0" err="1" smtClean="0">
                <a:solidFill>
                  <a:schemeClr val="bg1"/>
                </a:solidFill>
              </a:rPr>
              <a:t>css</a:t>
            </a:r>
            <a:r>
              <a:rPr lang="en-GB" dirty="0" smtClean="0">
                <a:solidFill>
                  <a:schemeClr val="bg1"/>
                </a:solidFill>
              </a:rPr>
              <a:t>"&gt;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1"/>
                </a:solidFill>
              </a:rPr>
              <a:t>			h1{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1"/>
                </a:solidFill>
              </a:rPr>
              <a:t>				</a:t>
            </a:r>
            <a:r>
              <a:rPr lang="en-GB" dirty="0" err="1" smtClean="0">
                <a:solidFill>
                  <a:schemeClr val="bg1"/>
                </a:solidFill>
              </a:rPr>
              <a:t>color</a:t>
            </a:r>
            <a:r>
              <a:rPr lang="en-GB" dirty="0" smtClean="0">
                <a:solidFill>
                  <a:schemeClr val="bg1"/>
                </a:solidFill>
              </a:rPr>
              <a:t>: #0000FF;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1"/>
                </a:solidFill>
              </a:rPr>
              <a:t>			}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1"/>
                </a:solidFill>
              </a:rPr>
              <a:t>			h2{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1"/>
                </a:solidFill>
              </a:rPr>
              <a:t>				</a:t>
            </a:r>
            <a:r>
              <a:rPr lang="en-GB" dirty="0" err="1" smtClean="0">
                <a:solidFill>
                  <a:schemeClr val="bg1"/>
                </a:solidFill>
              </a:rPr>
              <a:t>color</a:t>
            </a:r>
            <a:r>
              <a:rPr lang="en-GB" dirty="0" smtClean="0">
                <a:solidFill>
                  <a:schemeClr val="bg1"/>
                </a:solidFill>
              </a:rPr>
              <a:t>: #00CCFF;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1"/>
                </a:solidFill>
              </a:rPr>
              <a:t>			}</a:t>
            </a:r>
          </a:p>
          <a:p>
            <a:pPr marL="0" indent="0">
              <a:buFontTx/>
              <a:buNone/>
              <a:defRPr/>
            </a:pPr>
            <a:r>
              <a:rPr lang="en-GB" dirty="0" smtClean="0">
                <a:solidFill>
                  <a:schemeClr val="bg1"/>
                </a:solidFill>
              </a:rPr>
              <a:t>		&lt;/style&gt;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&lt;/head&gt;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&lt;body&gt;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	&lt;h1&gt;Embedded Style testing&lt;/h1&gt;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	&lt;h2&gt;Next Line&lt;/h2&gt;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	&lt;/body&gt;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&lt;/html&gt;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3.	External Style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&lt;link rel="stylesheet" type="text/css" href="</a:t>
            </a:r>
            <a:r>
              <a:rPr lang="en-GB" altLang="en-US" b="1" smtClean="0">
                <a:solidFill>
                  <a:srgbClr val="FF0000"/>
                </a:solidFill>
              </a:rPr>
              <a:t>styles.css</a:t>
            </a:r>
            <a:r>
              <a:rPr lang="en-GB" altLang="en-US" smtClean="0"/>
              <a:t>" /&gt;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2590800" cy="41148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b="1" dirty="0" smtClean="0"/>
              <a:t>.</a:t>
            </a:r>
            <a:r>
              <a:rPr lang="en-GB" b="1" dirty="0" err="1" smtClean="0"/>
              <a:t>css</a:t>
            </a:r>
            <a:r>
              <a:rPr lang="en-GB" b="1" dirty="0" smtClean="0"/>
              <a:t> File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h1{</a:t>
            </a:r>
          </a:p>
          <a:p>
            <a:pPr marL="0" indent="0">
              <a:buFontTx/>
              <a:buNone/>
              <a:defRPr/>
            </a:pPr>
            <a:r>
              <a:rPr lang="en-GB" dirty="0" err="1" smtClean="0"/>
              <a:t>color</a:t>
            </a:r>
            <a:r>
              <a:rPr lang="en-GB" dirty="0" smtClean="0"/>
              <a:t>: #0000FF;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h2{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</a:t>
            </a:r>
            <a:r>
              <a:rPr lang="en-GB" dirty="0" err="1" smtClean="0"/>
              <a:t>color</a:t>
            </a:r>
            <a:r>
              <a:rPr lang="en-GB" dirty="0" smtClean="0"/>
              <a:t>: #00CCFF;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}s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981200"/>
            <a:ext cx="5029200" cy="41148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GB" b="1" dirty="0" smtClean="0"/>
              <a:t>.html File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&lt;html&gt;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&lt;head&gt;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&lt;title&gt;Embedded Style Sample&lt;/title&gt;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&lt;link </a:t>
            </a:r>
            <a:r>
              <a:rPr lang="en-GB" dirty="0" err="1" smtClean="0"/>
              <a:t>rel</a:t>
            </a:r>
            <a:r>
              <a:rPr lang="en-GB" dirty="0" smtClean="0"/>
              <a:t>="stylesheet" type="text/</a:t>
            </a:r>
            <a:r>
              <a:rPr lang="en-GB" dirty="0" err="1" smtClean="0"/>
              <a:t>css</a:t>
            </a:r>
            <a:r>
              <a:rPr lang="en-GB" dirty="0" smtClean="0"/>
              <a:t>" 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dirty="0" err="1" smtClean="0"/>
              <a:t>href</a:t>
            </a:r>
            <a:r>
              <a:rPr lang="en-GB" dirty="0" smtClean="0"/>
              <a:t>="</a:t>
            </a:r>
            <a:r>
              <a:rPr lang="en-GB" b="1" dirty="0" smtClean="0">
                <a:solidFill>
                  <a:schemeClr val="bg1"/>
                </a:solidFill>
              </a:rPr>
              <a:t>styles.css</a:t>
            </a:r>
            <a:r>
              <a:rPr lang="en-GB" dirty="0" smtClean="0"/>
              <a:t>" /&gt;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&lt;/head&gt;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&lt;body&gt;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&lt;h1&gt;Embedded Style Example&lt;/h1&gt;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&lt;h2&gt;Next Line&lt;/h2&gt;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&lt;/body&gt;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&lt;/html&gt;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will happen in this case?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h1 heading becomes green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error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h1 heading disappears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nothing happens</a:t>
            </a: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44561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Coursework</a:t>
            </a:r>
            <a:br>
              <a:rPr lang="en-GB" altLang="en-US" smtClean="0"/>
            </a:br>
            <a:r>
              <a:rPr lang="en-GB" altLang="en-US" sz="2800" smtClean="0"/>
              <a:t>Individual Project</a:t>
            </a: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Individual Project</a:t>
            </a:r>
          </a:p>
          <a:p>
            <a:pPr lvl="1">
              <a:defRPr/>
            </a:pPr>
            <a:r>
              <a:rPr lang="en-GB" dirty="0" smtClean="0"/>
              <a:t>`HTML &amp; CSS Tutorial/Introductory Website’</a:t>
            </a:r>
          </a:p>
          <a:p>
            <a:pPr>
              <a:defRPr/>
            </a:pPr>
            <a:r>
              <a:rPr lang="en-GB" dirty="0" smtClean="0"/>
              <a:t>Hosted on GitHub</a:t>
            </a:r>
          </a:p>
          <a:p>
            <a:pPr lvl="1">
              <a:defRPr/>
            </a:pPr>
            <a:r>
              <a:rPr lang="en-GB" dirty="0" smtClean="0"/>
              <a:t>Have 3+ Weeks of History/Evidence</a:t>
            </a:r>
          </a:p>
          <a:p>
            <a:pPr>
              <a:defRPr/>
            </a:pPr>
            <a:r>
              <a:rPr lang="en-GB" dirty="0" smtClean="0"/>
              <a:t>Demonstrate</a:t>
            </a:r>
          </a:p>
          <a:p>
            <a:pPr lvl="1">
              <a:defRPr/>
            </a:pPr>
            <a:r>
              <a:rPr lang="en-GB" dirty="0" smtClean="0"/>
              <a:t>1 to 1 session discuss/explain your html/</a:t>
            </a:r>
            <a:r>
              <a:rPr lang="en-GB" dirty="0" err="1" smtClean="0"/>
              <a:t>css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Design/layout/theme</a:t>
            </a:r>
          </a:p>
          <a:p>
            <a:pPr lvl="1">
              <a:defRPr/>
            </a:pPr>
            <a:r>
              <a:rPr lang="en-GB" dirty="0" smtClean="0"/>
              <a:t>Freedom is given to you</a:t>
            </a:r>
          </a:p>
          <a:p>
            <a:pPr lvl="1">
              <a:defRPr/>
            </a:pPr>
            <a:r>
              <a:rPr lang="en-GB" dirty="0" smtClean="0"/>
              <a:t>Allow you to be creative</a:t>
            </a:r>
          </a:p>
          <a:p>
            <a:pPr lvl="2">
              <a:defRPr/>
            </a:pPr>
            <a:r>
              <a:rPr lang="en-GB" dirty="0" smtClean="0"/>
              <a:t>Must be a tutorial website on HTML &amp; CSS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c)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Which of the following is the correct way to applying style to a document?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Use an external style sheet, either by importing it or by linking to it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Directly embed a document-wide style in the head element of the document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Set an inline style rule using the style attribute directly on an element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All of the above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d)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What will happen in this case?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make that specific paragraph red.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error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nothing happens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none of the above</a:t>
            </a: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2592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Lengths and Units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mtClean="0"/>
              <a:t>Relative Units</a:t>
            </a:r>
          </a:p>
          <a:p>
            <a:pPr marL="0" indent="0">
              <a:buFontTx/>
              <a:buNone/>
            </a:pPr>
            <a:r>
              <a:rPr lang="en-GB" altLang="en-US" smtClean="0"/>
              <a:t>Absolute Units</a:t>
            </a:r>
          </a:p>
          <a:p>
            <a:pPr marL="0" indent="0">
              <a:buFontTx/>
              <a:buNone/>
            </a:pPr>
            <a:r>
              <a:rPr lang="en-GB" altLang="en-US" smtClean="0"/>
              <a:t>Percentages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Relative units</a:t>
            </a:r>
          </a:p>
          <a:p>
            <a:pPr lvl="1"/>
            <a:r>
              <a:rPr lang="en-GB" altLang="en-US" smtClean="0"/>
              <a:t>e.g., `em’</a:t>
            </a:r>
          </a:p>
          <a:p>
            <a:r>
              <a:rPr lang="en-GB" altLang="en-US" smtClean="0"/>
              <a:t>Absolute units</a:t>
            </a:r>
          </a:p>
          <a:p>
            <a:pPr lvl="1"/>
            <a:r>
              <a:rPr lang="en-GB" altLang="en-US" smtClean="0"/>
              <a:t>e.g., ‘mm’, ‘cm’</a:t>
            </a:r>
          </a:p>
          <a:p>
            <a:r>
              <a:rPr lang="en-GB" altLang="en-US" smtClean="0"/>
              <a:t>Percentages</a:t>
            </a:r>
          </a:p>
          <a:p>
            <a:pPr lvl="1"/>
            <a:r>
              <a:rPr lang="en-GB" altLang="en-US" smtClean="0"/>
              <a:t>e.g., ‘%’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3981450"/>
            <a:ext cx="32099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2057400"/>
            <a:ext cx="4337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 following measurement defines a measurement in </a:t>
            </a:r>
            <a:r>
              <a:rPr lang="en-GB" dirty="0" err="1" smtClean="0"/>
              <a:t>centimeters</a:t>
            </a:r>
            <a:r>
              <a:rPr lang="en-GB" dirty="0" smtClean="0"/>
              <a:t>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c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cm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err="1" smtClean="0"/>
              <a:t>centi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d) </a:t>
            </a:r>
            <a:r>
              <a:rPr lang="en-GB" dirty="0" err="1" smtClean="0"/>
              <a:t>centimeter</a:t>
            </a: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b)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Example: div {margin-bottom: 1cm;}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 following measurement defines a measurement in points?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</a:t>
            </a:r>
            <a:r>
              <a:rPr lang="en-GB" dirty="0" err="1" smtClean="0"/>
              <a:t>px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b) in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err="1" smtClean="0"/>
              <a:t>em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d) </a:t>
            </a:r>
            <a:r>
              <a:rPr lang="en-GB" dirty="0" err="1" smtClean="0"/>
              <a:t>pt</a:t>
            </a: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Marking/Deliverables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648200" cy="4114800"/>
          </a:xfrm>
        </p:spPr>
        <p:txBody>
          <a:bodyPr/>
          <a:lstStyle/>
          <a:p>
            <a:r>
              <a:rPr lang="en-GB" altLang="en-US" smtClean="0"/>
              <a:t>Demonstration Sheet</a:t>
            </a:r>
          </a:p>
          <a:p>
            <a:pPr lvl="1"/>
            <a:r>
              <a:rPr lang="en-GB" altLang="en-US" smtClean="0"/>
              <a:t>Breakdown of the elements/criteria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3432175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d)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Defines a measurement in points. A point is defined as 1/72nd of an inch. A point does not equate to a pixel unless there are 72 pixels per inch onscreen.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_______property is used to set the </a:t>
            </a:r>
            <a:r>
              <a:rPr lang="en-GB" dirty="0" err="1" smtClean="0"/>
              <a:t>color</a:t>
            </a:r>
            <a:r>
              <a:rPr lang="en-GB" dirty="0" smtClean="0"/>
              <a:t> of the text.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pallet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colour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err="1" smtClean="0"/>
              <a:t>color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d) text-decoration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c)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style is this?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Inline Styles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External Style Sheet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External Style Stylist Sheet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None of the above</a:t>
            </a:r>
          </a:p>
        </p:txBody>
      </p:sp>
      <p:pic>
        <p:nvPicPr>
          <p:cNvPr id="522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3642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a)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Is this correct way to apply </a:t>
            </a:r>
            <a:r>
              <a:rPr lang="en-GB" dirty="0" err="1" smtClean="0"/>
              <a:t>css.State</a:t>
            </a:r>
            <a:r>
              <a:rPr lang="en-GB" dirty="0" smtClean="0"/>
              <a:t> true or false.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True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False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</p:txBody>
      </p:sp>
      <p:pic>
        <p:nvPicPr>
          <p:cNvPr id="542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7755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a)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953000" cy="4114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altLang="en-US" dirty="0" smtClean="0"/>
              <a:t>Overview of Cascade Style Sheets (CSS)</a:t>
            </a:r>
          </a:p>
          <a:p>
            <a:pPr>
              <a:defRPr/>
            </a:pPr>
            <a:r>
              <a:rPr lang="en-GB" altLang="en-US" dirty="0" smtClean="0"/>
              <a:t>Advantages and implementation details for CSS in HTML</a:t>
            </a:r>
          </a:p>
          <a:p>
            <a:pPr>
              <a:defRPr/>
            </a:pPr>
            <a:r>
              <a:rPr lang="en-GB" altLang="en-US" dirty="0" smtClean="0"/>
              <a:t>Important you understand why and how to use CSS</a:t>
            </a:r>
          </a:p>
          <a:p>
            <a:pPr>
              <a:defRPr/>
            </a:pPr>
            <a:r>
              <a:rPr lang="en-GB" altLang="en-US" dirty="0" smtClean="0"/>
              <a:t>Examples</a:t>
            </a:r>
          </a:p>
          <a:p>
            <a:pPr>
              <a:defRPr/>
            </a:pPr>
            <a:r>
              <a:rPr lang="en-GB" altLang="en-US" dirty="0" smtClean="0"/>
              <a:t>Hands-On/Practical</a:t>
            </a:r>
          </a:p>
        </p:txBody>
      </p:sp>
      <p:pic>
        <p:nvPicPr>
          <p:cNvPr id="563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06850"/>
            <a:ext cx="2576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2133600"/>
            <a:ext cx="249078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altLang="en-US" dirty="0" smtClean="0"/>
              <a:t>Review Slides</a:t>
            </a:r>
          </a:p>
          <a:p>
            <a:pPr>
              <a:defRPr/>
            </a:pPr>
            <a:r>
              <a:rPr lang="en-GB" altLang="en-US" dirty="0" smtClean="0"/>
              <a:t>Read Associated Chapters</a:t>
            </a:r>
          </a:p>
          <a:p>
            <a:pPr>
              <a:defRPr/>
            </a:pPr>
            <a:r>
              <a:rPr lang="en-GB" altLang="en-US" dirty="0"/>
              <a:t>Online Quizzes</a:t>
            </a:r>
          </a:p>
          <a:p>
            <a:pPr lvl="1">
              <a:defRPr/>
            </a:pPr>
            <a:r>
              <a:rPr lang="en-GB" altLang="en-US" dirty="0"/>
              <a:t>Additional quizzes each </a:t>
            </a:r>
            <a:r>
              <a:rPr lang="en-GB" altLang="en-US" dirty="0" smtClean="0"/>
              <a:t>week</a:t>
            </a:r>
          </a:p>
          <a:p>
            <a:pPr>
              <a:defRPr/>
            </a:pPr>
            <a:r>
              <a:rPr lang="en-GB" altLang="en-US" dirty="0" smtClean="0"/>
              <a:t>Do this weeks Tasks</a:t>
            </a:r>
          </a:p>
          <a:p>
            <a:pPr lvl="1">
              <a:defRPr/>
            </a:pPr>
            <a:r>
              <a:rPr lang="en-GB" altLang="en-US" dirty="0" smtClean="0"/>
              <a:t>Implement Style Sheet Examples</a:t>
            </a:r>
          </a:p>
          <a:p>
            <a:pPr>
              <a:defRPr/>
            </a:pPr>
            <a:r>
              <a:rPr lang="en-GB" altLang="en-US" dirty="0"/>
              <a:t>Update </a:t>
            </a:r>
            <a:r>
              <a:rPr lang="en-GB" altLang="en-US" dirty="0" err="1"/>
              <a:t>Github</a:t>
            </a:r>
            <a:r>
              <a:rPr lang="en-GB" altLang="en-US" dirty="0"/>
              <a:t> Website</a:t>
            </a:r>
          </a:p>
          <a:p>
            <a:pPr lvl="1">
              <a:defRPr/>
            </a:pPr>
            <a:r>
              <a:rPr lang="en-GB" altLang="en-US" dirty="0"/>
              <a:t>Regularly make commits/updates</a:t>
            </a:r>
          </a:p>
          <a:p>
            <a:pPr lvl="1">
              <a:defRPr/>
            </a:pPr>
            <a:r>
              <a:rPr lang="en-GB" altLang="en-US" dirty="0"/>
              <a:t>Structure your/folders/sections</a:t>
            </a:r>
          </a:p>
          <a:p>
            <a:pPr lvl="2">
              <a:defRPr/>
            </a:pPr>
            <a:r>
              <a:rPr lang="en-GB" altLang="en-US" dirty="0"/>
              <a:t>Manage/demonstrate different features/techniques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pic>
        <p:nvPicPr>
          <p:cNvPr id="5837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9055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6962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</a:t>
            </a:r>
          </a:p>
          <a:p>
            <a:pPr eaLnBrk="1" hangingPunct="1"/>
            <a:r>
              <a:rPr lang="en-US" altLang="en-US" smtClean="0"/>
              <a:t>What are Cascade Style Sheets (CSS)?</a:t>
            </a:r>
          </a:p>
          <a:p>
            <a:pPr eaLnBrk="1" hangingPunct="1"/>
            <a:r>
              <a:rPr lang="en-US" altLang="en-US" smtClean="0"/>
              <a:t>How to add CSS sheets to your HTML</a:t>
            </a:r>
          </a:p>
          <a:p>
            <a:pPr eaLnBrk="1" hangingPunct="1"/>
            <a:r>
              <a:rPr lang="en-US" altLang="en-US" smtClean="0"/>
              <a:t>CSS Examples</a:t>
            </a:r>
          </a:p>
          <a:p>
            <a:pPr eaLnBrk="1" hangingPunct="1"/>
            <a:r>
              <a:rPr lang="en-US" altLang="en-US" smtClean="0"/>
              <a:t>Summary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__________ property specifies the type of positioning method used for an element.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a) align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float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position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padding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c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Which of the following measurement defines a measurement relative to the height of a font in </a:t>
            </a:r>
            <a:r>
              <a:rPr lang="en-GB" dirty="0" err="1" smtClean="0"/>
              <a:t>em</a:t>
            </a:r>
            <a:r>
              <a:rPr lang="en-GB" dirty="0" smtClean="0"/>
              <a:t> spaces?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</a:t>
            </a:r>
            <a:r>
              <a:rPr lang="en-GB" dirty="0" err="1" smtClean="0"/>
              <a:t>px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b) in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err="1" smtClean="0"/>
              <a:t>em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d) </a:t>
            </a:r>
            <a:r>
              <a:rPr lang="en-GB" dirty="0" err="1" smtClean="0"/>
              <a:t>pt</a:t>
            </a:r>
            <a:endParaRPr lang="en-GB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Answer: c)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Defines a measurement relative to the height of a font in </a:t>
            </a:r>
            <a:r>
              <a:rPr lang="en-GB" dirty="0" err="1" smtClean="0"/>
              <a:t>em</a:t>
            </a:r>
            <a:r>
              <a:rPr lang="en-GB" dirty="0" smtClean="0"/>
              <a:t> spaces. Because an </a:t>
            </a:r>
            <a:r>
              <a:rPr lang="en-GB" dirty="0" err="1" smtClean="0"/>
              <a:t>em</a:t>
            </a:r>
            <a:r>
              <a:rPr lang="en-GB" dirty="0" smtClean="0"/>
              <a:t> unit is equivalent to the size of a given font, if you assign a font to 12pt, each </a:t>
            </a:r>
            <a:r>
              <a:rPr lang="en-GB" dirty="0" err="1" smtClean="0"/>
              <a:t>em</a:t>
            </a:r>
            <a:r>
              <a:rPr lang="en-GB" dirty="0" smtClean="0"/>
              <a:t> unit would be 12pt, thus 2em would be 24pt.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 following measurement defines a measurement in pixels?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</a:t>
            </a:r>
            <a:r>
              <a:rPr lang="en-GB" dirty="0" err="1" smtClean="0"/>
              <a:t>px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b) in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err="1" smtClean="0"/>
              <a:t>em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d) </a:t>
            </a:r>
            <a:r>
              <a:rPr lang="en-GB" dirty="0" err="1" smtClean="0"/>
              <a:t>pt</a:t>
            </a:r>
            <a:endParaRPr lang="en-GB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a)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CSS `Styling’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655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>
            <a:fillRect/>
          </a:stretch>
        </p:blipFill>
        <p:spPr bwMode="auto">
          <a:xfrm>
            <a:off x="2057400" y="2114550"/>
            <a:ext cx="47625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Appreciate Challenges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GB" altLang="en-US" smtClean="0"/>
              <a:t>Have faith in yourself</a:t>
            </a:r>
          </a:p>
          <a:p>
            <a:r>
              <a:rPr lang="en-GB" altLang="en-US" smtClean="0"/>
              <a:t>Have fun learning HTML/CSS/JS</a:t>
            </a:r>
          </a:p>
          <a:p>
            <a:r>
              <a:rPr lang="en-GB" altLang="en-US" smtClean="0"/>
              <a:t>Rewarding and exciting topic</a:t>
            </a:r>
          </a:p>
          <a:p>
            <a:pPr lvl="1"/>
            <a:r>
              <a:rPr lang="en-GB" altLang="en-US" smtClean="0"/>
              <a:t>Involves commitment and hard-work</a:t>
            </a:r>
          </a:p>
        </p:txBody>
      </p:sp>
      <p:pic>
        <p:nvPicPr>
          <p:cNvPr id="6656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3976688"/>
            <a:ext cx="7515225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GB" altLang="en-US" smtClean="0"/>
              <a:t>Know `YOUR’ HTML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3886200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Evolved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As HTML evolved, it came to encompass a </a:t>
            </a:r>
            <a:r>
              <a:rPr lang="en-GB" altLang="en-US" smtClean="0">
                <a:solidFill>
                  <a:srgbClr val="FF0000"/>
                </a:solidFill>
              </a:rPr>
              <a:t>wider variety of stylistic </a:t>
            </a:r>
            <a:r>
              <a:rPr lang="en-GB" altLang="en-US" smtClean="0"/>
              <a:t>capabilities to meet the </a:t>
            </a:r>
            <a:r>
              <a:rPr lang="en-GB" altLang="en-US" smtClean="0">
                <a:solidFill>
                  <a:srgbClr val="FF0000"/>
                </a:solidFill>
              </a:rPr>
              <a:t>demands</a:t>
            </a:r>
            <a:r>
              <a:rPr lang="en-GB" altLang="en-US" smtClean="0"/>
              <a:t> of web programmers</a:t>
            </a:r>
          </a:p>
          <a:p>
            <a:r>
              <a:rPr lang="en-GB" altLang="en-US" smtClean="0"/>
              <a:t>Split a web document into 3 layers:</a:t>
            </a:r>
          </a:p>
          <a:p>
            <a:pPr lvl="1"/>
            <a:r>
              <a:rPr lang="en-GB" altLang="en-US" smtClean="0"/>
              <a:t>content layer</a:t>
            </a:r>
          </a:p>
          <a:p>
            <a:pPr lvl="1"/>
            <a:r>
              <a:rPr lang="en-GB" altLang="en-US" smtClean="0"/>
              <a:t>presentation layer</a:t>
            </a:r>
          </a:p>
          <a:p>
            <a:pPr lvl="1"/>
            <a:r>
              <a:rPr lang="en-GB" altLang="en-US" smtClean="0"/>
              <a:t>behavior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Standard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GB" altLang="en-US" smtClean="0"/>
              <a:t>Sheets are now the official and standard mechanism for formatting text and page layouts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5181600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Divide and Conquer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While it’s possible to include all three </a:t>
            </a:r>
            <a:r>
              <a:rPr lang="en-GB" altLang="en-US" smtClean="0">
                <a:solidFill>
                  <a:srgbClr val="FF0000"/>
                </a:solidFill>
              </a:rPr>
              <a:t>layers</a:t>
            </a:r>
            <a:r>
              <a:rPr lang="en-GB" altLang="en-US" smtClean="0"/>
              <a:t> within the same web document, but breaking them separate gives us one important advantage</a:t>
            </a: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95800"/>
            <a:ext cx="5888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1355</Words>
  <Application>Microsoft Office PowerPoint</Application>
  <PresentationFormat>On-screen Show (4:3)</PresentationFormat>
  <Paragraphs>263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Times New Roman</vt:lpstr>
      <vt:lpstr>Arial</vt:lpstr>
      <vt:lpstr>Wingdings 3</vt:lpstr>
      <vt:lpstr>Default Design</vt:lpstr>
      <vt:lpstr>Cascade Style Sheets (CSS)</vt:lpstr>
      <vt:lpstr>Activity</vt:lpstr>
      <vt:lpstr>Coursework Individual Project</vt:lpstr>
      <vt:lpstr>Marking/Deliverables</vt:lpstr>
      <vt:lpstr>Outline</vt:lpstr>
      <vt:lpstr>Know `YOUR’ HTML</vt:lpstr>
      <vt:lpstr>HTML Evolved</vt:lpstr>
      <vt:lpstr>Standard</vt:lpstr>
      <vt:lpstr>Divide and Conquer</vt:lpstr>
      <vt:lpstr>Advantages of CSS</vt:lpstr>
      <vt:lpstr>Why use CSS?</vt:lpstr>
      <vt:lpstr>Control</vt:lpstr>
      <vt:lpstr>Compatibility</vt:lpstr>
      <vt:lpstr>World Wide Web Consortium (W3C) </vt:lpstr>
      <vt:lpstr>Separating Content &amp; Presentation Layers</vt:lpstr>
      <vt:lpstr>Fact</vt:lpstr>
      <vt:lpstr>File Extension</vt:lpstr>
      <vt:lpstr>CSS Versions</vt:lpstr>
      <vt:lpstr>How does CSS Work?</vt:lpstr>
      <vt:lpstr>Linking</vt:lpstr>
      <vt:lpstr>CSS Rules</vt:lpstr>
      <vt:lpstr>Declarations &amp; Properties</vt:lpstr>
      <vt:lpstr>Example</vt:lpstr>
      <vt:lpstr>1. Inline Style</vt:lpstr>
      <vt:lpstr>2. Embedded Style</vt:lpstr>
      <vt:lpstr>Embedded Style Example</vt:lpstr>
      <vt:lpstr>3. External Style</vt:lpstr>
      <vt:lpstr>Example</vt:lpstr>
      <vt:lpstr>Question</vt:lpstr>
      <vt:lpstr>Answer</vt:lpstr>
      <vt:lpstr>Question</vt:lpstr>
      <vt:lpstr>Answer</vt:lpstr>
      <vt:lpstr>Question</vt:lpstr>
      <vt:lpstr>Answer</vt:lpstr>
      <vt:lpstr>Lengths and Units</vt:lpstr>
      <vt:lpstr>Examples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Summary</vt:lpstr>
      <vt:lpstr>This Week</vt:lpstr>
      <vt:lpstr>Questions/Discussion</vt:lpstr>
      <vt:lpstr>Question</vt:lpstr>
      <vt:lpstr>Answer</vt:lpstr>
      <vt:lpstr>Question</vt:lpstr>
      <vt:lpstr>Answer</vt:lpstr>
      <vt:lpstr>Question</vt:lpstr>
      <vt:lpstr>Answer</vt:lpstr>
      <vt:lpstr>CSS `Styling’</vt:lpstr>
      <vt:lpstr>Appreciate 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250</cp:revision>
  <dcterms:created xsi:type="dcterms:W3CDTF">1601-01-01T00:00:00Z</dcterms:created>
  <dcterms:modified xsi:type="dcterms:W3CDTF">2017-10-28T06:59:43Z</dcterms:modified>
</cp:coreProperties>
</file>