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3"/>
    <a:srgbClr val="000000"/>
    <a:srgbClr val="B8BBBF"/>
    <a:srgbClr val="8BBABE"/>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2"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297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80FDF6B2-9B46-47A0-A640-5DD09FD07D20}" type="slidenum">
              <a:rPr lang="en-US" altLang="en-US"/>
              <a:pPr/>
              <a:t>‹#›</a:t>
            </a:fld>
            <a:endParaRPr lang="en-US" altLang="en-US"/>
          </a:p>
        </p:txBody>
      </p:sp>
    </p:spTree>
    <p:extLst>
      <p:ext uri="{BB962C8B-B14F-4D97-AF65-F5344CB8AC3E}">
        <p14:creationId xmlns:p14="http://schemas.microsoft.com/office/powerpoint/2010/main" val="2023285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EC11E0-57E3-48C5-9299-61CB71AE5DD9}" type="slidenum">
              <a:rPr lang="en-US" altLang="en-US" sz="1200"/>
              <a:pPr/>
              <a:t>1</a:t>
            </a:fld>
            <a:endParaRPr lang="en-US" altLang="en-US" sz="1200"/>
          </a:p>
        </p:txBody>
      </p:sp>
      <p:sp>
        <p:nvSpPr>
          <p:cNvPr id="30723" name="Rectangle 1"/>
          <p:cNvSpPr txBox="1">
            <a:spLocks noChangeArrowheads="1" noTextEdit="1"/>
          </p:cNvSpPr>
          <p:nvPr>
            <p:ph type="sldImg"/>
          </p:nvPr>
        </p:nvSpPr>
        <p:spPr>
          <a:solidFill>
            <a:srgbClr val="FFFFFF"/>
          </a:solidFill>
          <a:ln/>
        </p:spPr>
      </p:sp>
      <p:sp>
        <p:nvSpPr>
          <p:cNvPr id="30724"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4605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7D5853-D809-44C5-A1FD-CE43DA559E3F}" type="slidenum">
              <a:rPr lang="en-US" altLang="en-US" sz="1200"/>
              <a:pPr/>
              <a:t>12</a:t>
            </a:fld>
            <a:endParaRPr lang="en-US" altLang="en-US" sz="1200"/>
          </a:p>
        </p:txBody>
      </p:sp>
      <p:sp>
        <p:nvSpPr>
          <p:cNvPr id="39939" name="Rectangle 1"/>
          <p:cNvSpPr txBox="1">
            <a:spLocks noChangeArrowheads="1" noTextEdit="1"/>
          </p:cNvSpPr>
          <p:nvPr>
            <p:ph type="sldImg"/>
          </p:nvPr>
        </p:nvSpPr>
        <p:spPr>
          <a:solidFill>
            <a:srgbClr val="FFFFFF"/>
          </a:solidFill>
          <a:ln/>
        </p:spPr>
      </p:sp>
      <p:sp>
        <p:nvSpPr>
          <p:cNvPr id="39940"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3339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41A541-38BD-4CF1-B467-E0E719E5972B}" type="slidenum">
              <a:rPr lang="en-US" altLang="en-US" sz="1200"/>
              <a:pPr/>
              <a:t>13</a:t>
            </a:fld>
            <a:endParaRPr lang="en-US" altLang="en-US" sz="1200"/>
          </a:p>
        </p:txBody>
      </p:sp>
      <p:sp>
        <p:nvSpPr>
          <p:cNvPr id="40963" name="Rectangle 1"/>
          <p:cNvSpPr txBox="1">
            <a:spLocks noChangeArrowheads="1" noTextEdit="1"/>
          </p:cNvSpPr>
          <p:nvPr>
            <p:ph type="sldImg"/>
          </p:nvPr>
        </p:nvSpPr>
        <p:spPr>
          <a:solidFill>
            <a:srgbClr val="FFFFFF"/>
          </a:solidFill>
          <a:ln/>
        </p:spPr>
      </p:sp>
      <p:sp>
        <p:nvSpPr>
          <p:cNvPr id="40964"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64885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033A69-348D-4A97-9694-484C9BF8CA2A}" type="slidenum">
              <a:rPr lang="en-US" altLang="en-US" sz="1200"/>
              <a:pPr/>
              <a:t>14</a:t>
            </a:fld>
            <a:endParaRPr lang="en-US" altLang="en-US" sz="1200"/>
          </a:p>
        </p:txBody>
      </p:sp>
      <p:sp>
        <p:nvSpPr>
          <p:cNvPr id="41987" name="Rectangle 1"/>
          <p:cNvSpPr txBox="1">
            <a:spLocks noChangeArrowheads="1" noTextEdit="1"/>
          </p:cNvSpPr>
          <p:nvPr>
            <p:ph type="sldImg"/>
          </p:nvPr>
        </p:nvSpPr>
        <p:spPr>
          <a:solidFill>
            <a:srgbClr val="FFFFFF"/>
          </a:solidFill>
          <a:ln/>
        </p:spPr>
      </p:sp>
      <p:sp>
        <p:nvSpPr>
          <p:cNvPr id="4198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778943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20FFB9-4350-4747-A461-31EE288F362A}" type="slidenum">
              <a:rPr lang="en-US" altLang="en-US" sz="1200"/>
              <a:pPr/>
              <a:t>15</a:t>
            </a:fld>
            <a:endParaRPr lang="en-US" altLang="en-US" sz="1200"/>
          </a:p>
        </p:txBody>
      </p:sp>
      <p:sp>
        <p:nvSpPr>
          <p:cNvPr id="43011" name="Rectangle 1"/>
          <p:cNvSpPr txBox="1">
            <a:spLocks noChangeArrowheads="1" noTextEdit="1"/>
          </p:cNvSpPr>
          <p:nvPr>
            <p:ph type="sldImg"/>
          </p:nvPr>
        </p:nvSpPr>
        <p:spPr>
          <a:solidFill>
            <a:srgbClr val="FFFFFF"/>
          </a:solidFill>
          <a:ln/>
        </p:spPr>
      </p:sp>
      <p:sp>
        <p:nvSpPr>
          <p:cNvPr id="4301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9386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18B79-D08F-4147-A739-D55434D8B820}" type="slidenum">
              <a:rPr lang="en-US" altLang="en-US" sz="1200"/>
              <a:pPr/>
              <a:t>16</a:t>
            </a:fld>
            <a:endParaRPr lang="en-US" altLang="en-US" sz="1200"/>
          </a:p>
        </p:txBody>
      </p:sp>
      <p:sp>
        <p:nvSpPr>
          <p:cNvPr id="44035" name="Rectangle 1"/>
          <p:cNvSpPr txBox="1">
            <a:spLocks noChangeArrowheads="1" noTextEdit="1"/>
          </p:cNvSpPr>
          <p:nvPr>
            <p:ph type="sldImg"/>
          </p:nvPr>
        </p:nvSpPr>
        <p:spPr>
          <a:solidFill>
            <a:srgbClr val="FFFFFF"/>
          </a:solidFill>
          <a:ln/>
        </p:spPr>
      </p:sp>
      <p:sp>
        <p:nvSpPr>
          <p:cNvPr id="44036"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4546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AEE5F-10E7-4C92-96CE-7405AF0B07D6}" type="slidenum">
              <a:rPr lang="en-US" altLang="en-US" sz="1200"/>
              <a:pPr/>
              <a:t>18</a:t>
            </a:fld>
            <a:endParaRPr lang="en-US" altLang="en-US" sz="1200"/>
          </a:p>
        </p:txBody>
      </p:sp>
      <p:sp>
        <p:nvSpPr>
          <p:cNvPr id="45059" name="Rectangle 1"/>
          <p:cNvSpPr txBox="1">
            <a:spLocks noChangeArrowheads="1" noTextEdit="1"/>
          </p:cNvSpPr>
          <p:nvPr>
            <p:ph type="sldImg"/>
          </p:nvPr>
        </p:nvSpPr>
        <p:spPr>
          <a:solidFill>
            <a:srgbClr val="FFFFFF"/>
          </a:solidFill>
          <a:ln/>
        </p:spPr>
      </p:sp>
      <p:sp>
        <p:nvSpPr>
          <p:cNvPr id="45060"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670739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500DE-00E5-4279-8CE1-AEFC553A216C}" type="slidenum">
              <a:rPr lang="en-US" altLang="en-US" sz="1200"/>
              <a:pPr/>
              <a:t>19</a:t>
            </a:fld>
            <a:endParaRPr lang="en-US" altLang="en-US" sz="1200"/>
          </a:p>
        </p:txBody>
      </p:sp>
      <p:sp>
        <p:nvSpPr>
          <p:cNvPr id="46083" name="Rectangle 1"/>
          <p:cNvSpPr txBox="1">
            <a:spLocks noChangeArrowheads="1" noTextEdit="1"/>
          </p:cNvSpPr>
          <p:nvPr>
            <p:ph type="sldImg"/>
          </p:nvPr>
        </p:nvSpPr>
        <p:spPr>
          <a:solidFill>
            <a:srgbClr val="FFFFFF"/>
          </a:solidFill>
          <a:ln/>
        </p:spPr>
      </p:sp>
      <p:sp>
        <p:nvSpPr>
          <p:cNvPr id="46084"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18914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93BEE4-8B0E-4EEC-BAAD-8B925E4D6212}" type="slidenum">
              <a:rPr lang="en-US" altLang="en-US" sz="1200"/>
              <a:pPr/>
              <a:t>20</a:t>
            </a:fld>
            <a:endParaRPr lang="en-US" altLang="en-US" sz="1200"/>
          </a:p>
        </p:txBody>
      </p:sp>
      <p:sp>
        <p:nvSpPr>
          <p:cNvPr id="47107" name="Rectangle 1"/>
          <p:cNvSpPr txBox="1">
            <a:spLocks noChangeArrowheads="1" noTextEdit="1"/>
          </p:cNvSpPr>
          <p:nvPr>
            <p:ph type="sldImg"/>
          </p:nvPr>
        </p:nvSpPr>
        <p:spPr>
          <a:solidFill>
            <a:srgbClr val="FFFFFF"/>
          </a:solidFill>
          <a:ln/>
        </p:spPr>
      </p:sp>
      <p:sp>
        <p:nvSpPr>
          <p:cNvPr id="4710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6478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7B1DF6-31FF-4C6F-A106-D3DB840C0A9B}" type="slidenum">
              <a:rPr lang="en-US" altLang="en-US" sz="1200"/>
              <a:pPr/>
              <a:t>21</a:t>
            </a:fld>
            <a:endParaRPr lang="en-US" altLang="en-US" sz="1200"/>
          </a:p>
        </p:txBody>
      </p:sp>
      <p:sp>
        <p:nvSpPr>
          <p:cNvPr id="48131" name="Rectangle 1"/>
          <p:cNvSpPr txBox="1">
            <a:spLocks noChangeArrowheads="1" noTextEdit="1"/>
          </p:cNvSpPr>
          <p:nvPr>
            <p:ph type="sldImg"/>
          </p:nvPr>
        </p:nvSpPr>
        <p:spPr>
          <a:solidFill>
            <a:srgbClr val="FFFFFF"/>
          </a:solidFill>
          <a:ln/>
        </p:spPr>
      </p:sp>
      <p:sp>
        <p:nvSpPr>
          <p:cNvPr id="4813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8208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CD124E-422E-4C15-BF76-BF0EE14733B0}" type="slidenum">
              <a:rPr lang="en-US" altLang="en-US" sz="1200"/>
              <a:pPr/>
              <a:t>2</a:t>
            </a:fld>
            <a:endParaRPr lang="en-US" altLang="en-US" sz="1200"/>
          </a:p>
        </p:txBody>
      </p:sp>
      <p:sp>
        <p:nvSpPr>
          <p:cNvPr id="31747" name="Rectangle 1"/>
          <p:cNvSpPr txBox="1">
            <a:spLocks noChangeArrowheads="1" noTextEdit="1"/>
          </p:cNvSpPr>
          <p:nvPr>
            <p:ph type="sldImg"/>
          </p:nvPr>
        </p:nvSpPr>
        <p:spPr>
          <a:solidFill>
            <a:srgbClr val="FFFFFF"/>
          </a:solidFill>
          <a:ln/>
        </p:spPr>
      </p:sp>
      <p:sp>
        <p:nvSpPr>
          <p:cNvPr id="3174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3602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CF1D30-B559-484C-B86C-788E13CF40D6}" type="slidenum">
              <a:rPr lang="en-US" altLang="en-US" sz="1200"/>
              <a:pPr/>
              <a:t>3</a:t>
            </a:fld>
            <a:endParaRPr lang="en-US" altLang="en-US" sz="1200"/>
          </a:p>
        </p:txBody>
      </p:sp>
      <p:sp>
        <p:nvSpPr>
          <p:cNvPr id="32771" name="Rectangle 1"/>
          <p:cNvSpPr txBox="1">
            <a:spLocks noChangeArrowheads="1" noTextEdit="1"/>
          </p:cNvSpPr>
          <p:nvPr>
            <p:ph type="sldImg"/>
          </p:nvPr>
        </p:nvSpPr>
        <p:spPr>
          <a:solidFill>
            <a:srgbClr val="FFFFFF"/>
          </a:solidFill>
          <a:ln/>
        </p:spPr>
      </p:sp>
      <p:sp>
        <p:nvSpPr>
          <p:cNvPr id="3277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295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1BAFE-751B-47F4-AEC0-4F4497759865}" type="slidenum">
              <a:rPr lang="en-US" altLang="en-US" sz="1200"/>
              <a:pPr/>
              <a:t>4</a:t>
            </a:fld>
            <a:endParaRPr lang="en-US" altLang="en-US" sz="1200"/>
          </a:p>
        </p:txBody>
      </p:sp>
      <p:sp>
        <p:nvSpPr>
          <p:cNvPr id="33795" name="Rectangle 1"/>
          <p:cNvSpPr txBox="1">
            <a:spLocks noChangeArrowheads="1" noTextEdit="1"/>
          </p:cNvSpPr>
          <p:nvPr>
            <p:ph type="sldImg"/>
          </p:nvPr>
        </p:nvSpPr>
        <p:spPr>
          <a:solidFill>
            <a:srgbClr val="FFFFFF"/>
          </a:solidFill>
          <a:ln/>
        </p:spPr>
      </p:sp>
      <p:sp>
        <p:nvSpPr>
          <p:cNvPr id="33796"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314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349528-1A00-4160-86B0-A66E76F71DAD}" type="slidenum">
              <a:rPr lang="en-US" altLang="en-US" sz="1200"/>
              <a:pPr/>
              <a:t>5</a:t>
            </a:fld>
            <a:endParaRPr lang="en-US" altLang="en-US" sz="1200"/>
          </a:p>
        </p:txBody>
      </p:sp>
      <p:sp>
        <p:nvSpPr>
          <p:cNvPr id="34819" name="Rectangle 1"/>
          <p:cNvSpPr txBox="1">
            <a:spLocks noChangeArrowheads="1" noTextEdit="1"/>
          </p:cNvSpPr>
          <p:nvPr>
            <p:ph type="sldImg"/>
          </p:nvPr>
        </p:nvSpPr>
        <p:spPr>
          <a:solidFill>
            <a:srgbClr val="FFFFFF"/>
          </a:solidFill>
          <a:ln/>
        </p:spPr>
      </p:sp>
      <p:sp>
        <p:nvSpPr>
          <p:cNvPr id="34820"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1534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8BA040-2A14-42C3-873E-CD2BCB4CED69}" type="slidenum">
              <a:rPr lang="en-US" altLang="en-US" sz="1200"/>
              <a:pPr/>
              <a:t>6</a:t>
            </a:fld>
            <a:endParaRPr lang="en-US" altLang="en-US" sz="1200"/>
          </a:p>
        </p:txBody>
      </p:sp>
      <p:sp>
        <p:nvSpPr>
          <p:cNvPr id="35843" name="Rectangle 1"/>
          <p:cNvSpPr txBox="1">
            <a:spLocks noChangeArrowheads="1" noTextEdit="1"/>
          </p:cNvSpPr>
          <p:nvPr>
            <p:ph type="sldImg"/>
          </p:nvPr>
        </p:nvSpPr>
        <p:spPr>
          <a:solidFill>
            <a:srgbClr val="FFFFFF"/>
          </a:solidFill>
          <a:ln/>
        </p:spPr>
      </p:sp>
      <p:sp>
        <p:nvSpPr>
          <p:cNvPr id="35844"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15527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B1B41A-417A-4E3E-9B48-D4E96C1E765B}" type="slidenum">
              <a:rPr lang="en-US" altLang="en-US" sz="1200"/>
              <a:pPr/>
              <a:t>7</a:t>
            </a:fld>
            <a:endParaRPr lang="en-US" altLang="en-US" sz="1200"/>
          </a:p>
        </p:txBody>
      </p:sp>
      <p:sp>
        <p:nvSpPr>
          <p:cNvPr id="36867" name="Rectangle 1"/>
          <p:cNvSpPr txBox="1">
            <a:spLocks noChangeArrowheads="1" noTextEdit="1"/>
          </p:cNvSpPr>
          <p:nvPr>
            <p:ph type="sldImg"/>
          </p:nvPr>
        </p:nvSpPr>
        <p:spPr>
          <a:solidFill>
            <a:srgbClr val="FFFFFF"/>
          </a:solidFill>
          <a:ln/>
        </p:spPr>
      </p:sp>
      <p:sp>
        <p:nvSpPr>
          <p:cNvPr id="36868"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5178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CDED7-17B9-4934-92EE-A7903A52C563}" type="slidenum">
              <a:rPr lang="en-US" altLang="en-US" sz="1200"/>
              <a:pPr/>
              <a:t>10</a:t>
            </a:fld>
            <a:endParaRPr lang="en-US" altLang="en-US" sz="1200"/>
          </a:p>
        </p:txBody>
      </p:sp>
      <p:sp>
        <p:nvSpPr>
          <p:cNvPr id="37891" name="Rectangle 1"/>
          <p:cNvSpPr txBox="1">
            <a:spLocks noChangeArrowheads="1" noTextEdit="1"/>
          </p:cNvSpPr>
          <p:nvPr>
            <p:ph type="sldImg"/>
          </p:nvPr>
        </p:nvSpPr>
        <p:spPr>
          <a:solidFill>
            <a:srgbClr val="FFFFFF"/>
          </a:solidFill>
          <a:ln/>
        </p:spPr>
      </p:sp>
      <p:sp>
        <p:nvSpPr>
          <p:cNvPr id="37892"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20330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EFF695-1219-4DD5-864B-62AC8F6F0838}" type="slidenum">
              <a:rPr lang="en-US" altLang="en-US" sz="1200"/>
              <a:pPr/>
              <a:t>11</a:t>
            </a:fld>
            <a:endParaRPr lang="en-US" altLang="en-US" sz="1200"/>
          </a:p>
        </p:txBody>
      </p:sp>
      <p:sp>
        <p:nvSpPr>
          <p:cNvPr id="38915" name="Rectangle 1"/>
          <p:cNvSpPr txBox="1">
            <a:spLocks noChangeArrowheads="1" noTextEdit="1"/>
          </p:cNvSpPr>
          <p:nvPr>
            <p:ph type="sldImg"/>
          </p:nvPr>
        </p:nvSpPr>
        <p:spPr>
          <a:solidFill>
            <a:srgbClr val="FFFFFF"/>
          </a:solidFill>
          <a:ln/>
        </p:spPr>
      </p:sp>
      <p:sp>
        <p:nvSpPr>
          <p:cNvPr id="38916" name="Rectangle 2"/>
          <p:cNvSpPr txBox="1">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7311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34632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248551B5-6206-46F0-9AAD-BDB10E4A6C92}"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2ECE419-D81A-4F7E-B723-B62E88D5002F}" type="slidenum">
              <a:rPr lang="en-US" altLang="en-US"/>
              <a:pPr/>
              <a:t>‹#›</a:t>
            </a:fld>
            <a:endParaRPr lang="en-US" altLang="en-US"/>
          </a:p>
        </p:txBody>
      </p:sp>
    </p:spTree>
    <p:extLst>
      <p:ext uri="{BB962C8B-B14F-4D97-AF65-F5344CB8AC3E}">
        <p14:creationId xmlns:p14="http://schemas.microsoft.com/office/powerpoint/2010/main" val="240967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F8A0EB9D-4F18-4187-A297-20004092F8F7}"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86523D7-474E-4F8B-8AB2-DADFD1706A85}" type="slidenum">
              <a:rPr lang="en-US" altLang="en-US"/>
              <a:pPr/>
              <a:t>‹#›</a:t>
            </a:fld>
            <a:endParaRPr lang="en-US" altLang="en-US"/>
          </a:p>
        </p:txBody>
      </p:sp>
    </p:spTree>
    <p:extLst>
      <p:ext uri="{BB962C8B-B14F-4D97-AF65-F5344CB8AC3E}">
        <p14:creationId xmlns:p14="http://schemas.microsoft.com/office/powerpoint/2010/main" val="143423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33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7912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632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109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9138336-8C6B-4E54-A452-A9A03140BB75}"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6676D18-0DEF-468B-B961-85631F1229F3}" type="slidenum">
              <a:rPr lang="en-US" altLang="en-US"/>
              <a:pPr/>
              <a:t>‹#›</a:t>
            </a:fld>
            <a:endParaRPr lang="en-US" altLang="en-US"/>
          </a:p>
        </p:txBody>
      </p:sp>
    </p:spTree>
    <p:extLst>
      <p:ext uri="{BB962C8B-B14F-4D97-AF65-F5344CB8AC3E}">
        <p14:creationId xmlns:p14="http://schemas.microsoft.com/office/powerpoint/2010/main" val="308468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8EDFCB7-D277-4BE0-9B97-493849176B4E}"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50042EC-FAB6-4534-B736-6CA51D2E2736}" type="slidenum">
              <a:rPr lang="en-US" altLang="en-US"/>
              <a:pPr/>
              <a:t>‹#›</a:t>
            </a:fld>
            <a:endParaRPr lang="en-US" altLang="en-US"/>
          </a:p>
        </p:txBody>
      </p:sp>
    </p:spTree>
    <p:extLst>
      <p:ext uri="{BB962C8B-B14F-4D97-AF65-F5344CB8AC3E}">
        <p14:creationId xmlns:p14="http://schemas.microsoft.com/office/powerpoint/2010/main" val="423856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8C6C0015-0AA0-4E01-A271-8ACA0C74A9E6}"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4934DE8-2041-4E1A-AC85-767D22BAD237}" type="slidenum">
              <a:rPr lang="en-US" altLang="en-US"/>
              <a:pPr/>
              <a:t>‹#›</a:t>
            </a:fld>
            <a:endParaRPr lang="en-US" altLang="en-US"/>
          </a:p>
        </p:txBody>
      </p:sp>
    </p:spTree>
    <p:extLst>
      <p:ext uri="{BB962C8B-B14F-4D97-AF65-F5344CB8AC3E}">
        <p14:creationId xmlns:p14="http://schemas.microsoft.com/office/powerpoint/2010/main" val="184250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D40F79D-27EC-406E-95C6-AEF3857CD8ED}"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6629017-896B-4490-8A09-AE1D8546E1CE}" type="slidenum">
              <a:rPr lang="en-US" altLang="en-US"/>
              <a:pPr/>
              <a:t>‹#›</a:t>
            </a:fld>
            <a:endParaRPr lang="en-US" altLang="en-US"/>
          </a:p>
        </p:txBody>
      </p:sp>
    </p:spTree>
    <p:extLst>
      <p:ext uri="{BB962C8B-B14F-4D97-AF65-F5344CB8AC3E}">
        <p14:creationId xmlns:p14="http://schemas.microsoft.com/office/powerpoint/2010/main" val="41187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Dynamic vs Static Websites</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a:t>
            </a:r>
          </a:p>
        </p:txBody>
      </p:sp>
      <p:sp>
        <p:nvSpPr>
          <p:cNvPr id="1741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programs runs only in the web browsers and these scripts are read and executed by an interpreter (or engine) inside the web browser</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The most common uses of JavaScript are interacting with clients, getting available information from them, and validating their actions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is Case-Sensitive</a:t>
            </a:r>
          </a:p>
        </p:txBody>
      </p:sp>
      <p:sp>
        <p:nvSpPr>
          <p:cNvPr id="1843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First and most important thing regarding Javascript is that it is case sensitive</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Everything defined in the Javascript is case sensitive, that means a variable 'var' is different from a variable named 'Var'</a:t>
            </a:r>
          </a:p>
        </p:txBody>
      </p:sp>
      <p:pic>
        <p:nvPicPr>
          <p:cNvPr id="184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4937125"/>
            <a:ext cx="15811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Embedded in your HTML files</a:t>
            </a:r>
          </a:p>
        </p:txBody>
      </p:sp>
      <p:sp>
        <p:nvSpPr>
          <p:cNvPr id="1945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between the &lt; script &gt; ... &lt; /script &gt; tags. When the browser encounters a &lt; script &gt; tag, it assumes that the script block is written in JavaScript. you can place these script blocks in the &lt; head &gt; or in the &lt; body &gt; section of HTML page or you can use both sections at the same time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 Javascript at Head section</a:t>
            </a:r>
          </a:p>
        </p:txBody>
      </p:sp>
      <p:sp>
        <p:nvSpPr>
          <p:cNvPr id="20483" name="Rectangle 2"/>
          <p:cNvSpPr>
            <a:spLocks noGrp="1" noChangeArrowheads="1"/>
          </p:cNvSpPr>
          <p:nvPr>
            <p:ph type="body" idx="4294967295"/>
          </p:nvPr>
        </p:nvSpPr>
        <p:spPr/>
        <p:txBody>
          <a:bodyPr/>
          <a:lstStyle/>
          <a:p>
            <a:endParaRPr lang="en-US" altLang="en-US"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75" y="2732088"/>
            <a:ext cx="6811963"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at Body Section</a:t>
            </a:r>
          </a:p>
        </p:txBody>
      </p:sp>
      <p:sp>
        <p:nvSpPr>
          <p:cNvPr id="21507" name="Rectangle 2"/>
          <p:cNvSpPr>
            <a:spLocks noGrp="1" noChangeArrowheads="1"/>
          </p:cNvSpPr>
          <p:nvPr>
            <p:ph type="body" idx="4294967295"/>
          </p:nvPr>
        </p:nvSpPr>
        <p:spPr/>
        <p:txBody>
          <a:bodyPr/>
          <a:lstStyle/>
          <a:p>
            <a:endParaRPr lang="en-US" altLang="en-US" smtClean="0"/>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81275"/>
            <a:ext cx="6716713"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External script File</a:t>
            </a:r>
          </a:p>
        </p:txBody>
      </p:sp>
      <p:sp>
        <p:nvSpPr>
          <p:cNvPr id="2253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Either be embedded in your HTML files or placed in an external script file with a .js extension</a:t>
            </a:r>
          </a:p>
        </p:txBody>
      </p:sp>
      <p:pic>
        <p:nvPicPr>
          <p:cNvPr id="225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413250"/>
            <a:ext cx="67722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463550"/>
            <a:ext cx="7772400" cy="1435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Simple First </a:t>
            </a:r>
            <a:br>
              <a:rPr lang="en-US" altLang="en-US" smtClean="0"/>
            </a:br>
            <a:r>
              <a:rPr lang="en-US" altLang="en-US" smtClean="0"/>
              <a:t>JavaScript Program</a:t>
            </a:r>
          </a:p>
        </p:txBody>
      </p:sp>
      <p:sp>
        <p:nvSpPr>
          <p:cNvPr id="2355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.html file and type the following code:</a:t>
            </a:r>
          </a:p>
        </p:txBody>
      </p:sp>
      <p:pic>
        <p:nvPicPr>
          <p:cNvPr id="235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3130550"/>
            <a:ext cx="71421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ph type="title"/>
          </p:nvPr>
        </p:nvSpPr>
        <p:spPr/>
        <p:txBody>
          <a:bodyPr/>
          <a:lstStyle/>
          <a:p>
            <a:endParaRPr lang="en-US" altLang="en-US" smtClean="0"/>
          </a:p>
        </p:txBody>
      </p:sp>
      <p:sp>
        <p:nvSpPr>
          <p:cNvPr id="24579" name="Rectangle 2"/>
          <p:cNvSpPr>
            <a:spLocks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When you open the file in web browser, first you get a message box in a white background and then you press OK button you can see the background color is changed to RED color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25603"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Review Slides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Read Associated Chapters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Weekly Tasks</a:t>
            </a:r>
          </a:p>
          <a:p>
            <a:pPr lvl="1">
              <a:spcBef>
                <a:spcPts val="700"/>
              </a:spcBef>
              <a:buFont typeface="Wingdings 3" panose="05040102010807070707" pitchFamily="18" charset="2"/>
              <a:buChar char=""/>
            </a:pPr>
            <a:r>
              <a:rPr lang="en-GB" altLang="en-US" sz="2800">
                <a:solidFill>
                  <a:srgbClr val="000000"/>
                </a:solidFill>
                <a:latin typeface="Arial" panose="020B0604020202020204" pitchFamily="34" charset="0"/>
              </a:rPr>
              <a:t>Update GitHub Account/Webpage</a:t>
            </a:r>
          </a:p>
          <a:p>
            <a:pPr>
              <a:spcBef>
                <a:spcPts val="800"/>
              </a:spcBef>
              <a:buFont typeface="Arial" panose="020B0604020202020204" pitchFamily="34" charset="0"/>
              <a:buBlip>
                <a:blip r:embed="rId3"/>
              </a:buBlip>
            </a:pPr>
            <a:r>
              <a:rPr lang="en-GB" altLang="en-US" sz="3200" b="1" u="sng">
                <a:solidFill>
                  <a:srgbClr val="000000"/>
                </a:solidFill>
                <a:latin typeface="Arial" panose="020B0604020202020204" pitchFamily="34" charset="0"/>
              </a:rPr>
              <a:t>Online Quizzes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26627"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Dynamic and Static Websites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Getting started with scripting and Javascript</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What do we mean by static and dynamic websites?</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2765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5" name="Rectangle 2"/>
          <p:cNvSpPr>
            <a:spLocks noGrp="1"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b="6802"/>
          <a:stretch>
            <a:fillRect/>
          </a:stretch>
        </p:blipFill>
        <p:spPr bwMode="auto">
          <a:xfrm>
            <a:off x="1981200" y="990600"/>
            <a:ext cx="550545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 Style and Behavior</a:t>
            </a:r>
          </a:p>
        </p:txBody>
      </p:sp>
      <p:sp>
        <p:nvSpPr>
          <p:cNvPr id="10243" name="Rectangle 2"/>
          <p:cNvSpPr>
            <a:spLocks noGrp="1" noChangeArrowheads="1"/>
          </p:cNvSpPr>
          <p:nvPr>
            <p:ph type="body" idx="4294967295"/>
          </p:nvPr>
        </p:nvSpPr>
        <p:spPr/>
        <p:txBody>
          <a:bodyPr/>
          <a:lstStyle/>
          <a:p>
            <a:pPr marL="341313" indent="-341313">
              <a:buSzPct val="114000"/>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smtClean="0"/>
              <a:t>HTML defines the structure and layout of a Web document by using a variety of tags and attributes. Since its initial introduction in late 1991, it came to encompass a wider variety of stylistic and dynamic behavior capabilities to meet the demands of web developers. When we examine the elements of a web page, we can find that, it can consist of up to three layers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a:t>
            </a:r>
          </a:p>
        </p:txBody>
      </p:sp>
      <p:sp>
        <p:nvSpPr>
          <p:cNvPr id="11267"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Content or Structure is the base layer, we presented it through HTML (Hyper Text Markup Language) format and it describes text, graphics, and files containing other information are organized and linked together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Style</a:t>
            </a:r>
          </a:p>
        </p:txBody>
      </p:sp>
      <p:sp>
        <p:nvSpPr>
          <p:cNvPr id="1229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Style or Presentation, we can focus on making the site look attractive, by adding a layer of presentation information using CSS (Cascading Style Sheet)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Behavior</a:t>
            </a:r>
          </a:p>
        </p:txBody>
      </p:sp>
      <p:sp>
        <p:nvSpPr>
          <p:cNvPr id="1331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Behavior, we can use JavaScript to introduce an added layer of user interaction and dynamic behavior, which will make the site easier to use in browsers equipped with JavaScript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Client side vs Server side</a:t>
            </a:r>
          </a:p>
        </p:txBody>
      </p:sp>
      <p:sp>
        <p:nvSpPr>
          <p:cNvPr id="1433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web programming, there are two different types of programming models: Client side programming and Server side programming</a:t>
            </a:r>
          </a:p>
        </p:txBody>
      </p:sp>
      <p:pic>
        <p:nvPicPr>
          <p:cNvPr id="143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75" y="4297363"/>
            <a:ext cx="28463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ph type="title"/>
          </p:nvPr>
        </p:nvSpPr>
        <p:spPr/>
        <p:txBody>
          <a:bodyPr/>
          <a:lstStyle/>
          <a:p>
            <a:endParaRPr lang="en-US" altLang="en-US" smtClean="0"/>
          </a:p>
        </p:txBody>
      </p:sp>
      <p:sp>
        <p:nvSpPr>
          <p:cNvPr id="15363" name="Rectangle 2"/>
          <p:cNvSpPr>
            <a:spLocks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Client side programming considers to scripts that run within your web browser and these scripts has no interaction with a web server in order for the scripts to run. Javascript is the most popular client side scripting language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ph type="title"/>
          </p:nvPr>
        </p:nvSpPr>
        <p:spPr/>
        <p:txBody>
          <a:bodyPr/>
          <a:lstStyle/>
          <a:p>
            <a:endParaRPr lang="en-US" altLang="en-US" smtClean="0"/>
          </a:p>
        </p:txBody>
      </p:sp>
      <p:sp>
        <p:nvSpPr>
          <p:cNvPr id="16387" name="Rectangle 2"/>
          <p:cNvSpPr>
            <a:spLocks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Server-side programming refers to programs that run on the web server, which then sends results to your web browser. PHP , Asp.net etc. are the popular Server side programming languages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TotalTime>
  <Words>576</Words>
  <Application>Microsoft Office PowerPoint</Application>
  <PresentationFormat>On-screen Show (4:3)</PresentationFormat>
  <Paragraphs>63</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Arial</vt:lpstr>
      <vt:lpstr>Wingdings 3</vt:lpstr>
      <vt:lpstr>Default Design</vt:lpstr>
      <vt:lpstr>PowerPoint Presentation</vt:lpstr>
      <vt:lpstr>PowerPoint Presentation</vt:lpstr>
      <vt:lpstr>Content, Style and Behavior</vt:lpstr>
      <vt:lpstr>Content</vt:lpstr>
      <vt:lpstr>Style</vt:lpstr>
      <vt:lpstr>Behavior</vt:lpstr>
      <vt:lpstr>Client side vs Server side</vt:lpstr>
      <vt:lpstr>PowerPoint Presentation</vt:lpstr>
      <vt:lpstr>PowerPoint Presentation</vt:lpstr>
      <vt:lpstr>Javascript</vt:lpstr>
      <vt:lpstr>Javascript is Case-Sensitive</vt:lpstr>
      <vt:lpstr>Embedded in your HTML files</vt:lpstr>
      <vt:lpstr> Javascript at Head section</vt:lpstr>
      <vt:lpstr>Javascript at Body Section</vt:lpstr>
      <vt:lpstr>External script File</vt:lpstr>
      <vt:lpstr>Simple First  JavaScript Program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251</cp:revision>
  <dcterms:created xsi:type="dcterms:W3CDTF">1601-01-01T00:00:00Z</dcterms:created>
  <dcterms:modified xsi:type="dcterms:W3CDTF">2017-10-28T06:59:45Z</dcterms:modified>
</cp:coreProperties>
</file>