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2D33"/>
    <a:srgbClr val="000000"/>
    <a:srgbClr val="B8BBBF"/>
    <a:srgbClr val="8BBABE"/>
    <a:srgbClr val="394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02" y="-4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843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DA99F3-47F2-41F0-A9E8-C3B0392002A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92170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680350E-8AE7-4229-8B09-690DB3688957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19459" name="Rectangle 1"/>
          <p:cNvSpPr txBox="1"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460" name="Rectangle 2"/>
          <p:cNvSpPr txBox="1"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58751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BF73870-A4A2-4543-8343-273EBC5D12D2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28675" name="Rectangle 1"/>
          <p:cNvSpPr txBox="1"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2"/>
          <p:cNvSpPr txBox="1"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81747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55F9B56-B6AA-4CA8-B3D5-13206F4446B9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20483" name="Rectangle 1"/>
          <p:cNvSpPr txBox="1"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484" name="Rectangle 2"/>
          <p:cNvSpPr txBox="1"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1695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8B66A8B-3D38-4438-BE3E-AC5BD5BEBF32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21507" name="Rectangle 1"/>
          <p:cNvSpPr txBox="1"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508" name="Rectangle 2"/>
          <p:cNvSpPr txBox="1"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5519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55FDEEF-DCA5-407A-A599-991C20BCBFEB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22531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solidFill>
            <a:srgbClr val="FFFFFF"/>
          </a:solidFill>
          <a:ln/>
        </p:spPr>
      </p:sp>
      <p:sp>
        <p:nvSpPr>
          <p:cNvPr id="22532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06790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C074121-F6E7-483A-ADF3-879E786D42B9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23555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solidFill>
            <a:srgbClr val="FFFFFF"/>
          </a:solidFill>
          <a:ln/>
        </p:spPr>
      </p:sp>
      <p:sp>
        <p:nvSpPr>
          <p:cNvPr id="23556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14357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E171356-E314-47AA-A754-6CAE6FF88B9F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24579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solidFill>
            <a:srgbClr val="FFFFFF"/>
          </a:solidFill>
          <a:ln/>
        </p:spPr>
      </p:sp>
      <p:sp>
        <p:nvSpPr>
          <p:cNvPr id="24580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93840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1C71385-FFE1-4D63-89CF-A487B102F7F6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25603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solidFill>
            <a:srgbClr val="FFFFFF"/>
          </a:solidFill>
          <a:ln/>
        </p:spPr>
      </p:sp>
      <p:sp>
        <p:nvSpPr>
          <p:cNvPr id="25604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412622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D30A713-7E8E-47FC-B1EB-06262C7C522D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26627" name="Rectangle 1"/>
          <p:cNvSpPr txBox="1"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628" name="Rectangle 2"/>
          <p:cNvSpPr txBox="1"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01433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6716C8E-8EA2-4129-8BDF-7338FDCC84D9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27651" name="Rectangle 1"/>
          <p:cNvSpPr txBox="1"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652" name="Rectangle 2"/>
          <p:cNvSpPr txBox="1"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9530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868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FC42EB09-6FB5-4452-BF66-8A353AA0DBB5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ABB76623-C692-4CA3-B5BE-E1DD072FDF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3066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507078EA-813B-4B02-B6F2-9820AFFB8D25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825E4E3D-C62D-48AE-AEEB-7D34B5A2B5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895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5229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5844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5632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558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8E7A80B4-A1DD-4DE8-8CA6-85A769DECABF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8681BF57-BA40-485F-89CA-5817955AE39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386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50575760-0263-4D29-94D5-CC86D27FB5A5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E5D6F5B3-D13A-4902-92D9-8BDF009AFD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5374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984E3930-8609-4011-A275-7ED910977311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54C47833-A5C8-4397-9B80-270B55F10B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7444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D37D869-094E-4586-9672-5D2D5E805888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7E518B09-5583-479F-BAFD-FD5702C146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3984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14" r:id="rId1"/>
    <p:sldLayoutId id="2147484115" r:id="rId2"/>
    <p:sldLayoutId id="2147484116" r:id="rId3"/>
    <p:sldLayoutId id="2147484117" r:id="rId4"/>
    <p:sldLayoutId id="2147484118" r:id="rId5"/>
    <p:sldLayoutId id="2147484119" r:id="rId6"/>
    <p:sldLayoutId id="2147484120" r:id="rId7"/>
    <p:sldLayoutId id="2147484121" r:id="rId8"/>
    <p:sldLayoutId id="2147484122" r:id="rId9"/>
    <p:sldLayoutId id="2147484123" r:id="rId10"/>
    <p:sldLayoutId id="2147484124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 3" panose="05040102010807070707" pitchFamily="18" charset="2"/>
        <a:buChar char="w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/>
          <p:cNvSpPr txBox="1">
            <a:spLocks noChangeArrowheads="1"/>
          </p:cNvSpPr>
          <p:nvPr/>
        </p:nvSpPr>
        <p:spPr bwMode="auto"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GB" altLang="en-US" sz="6000">
                <a:solidFill>
                  <a:srgbClr val="000000"/>
                </a:solidFill>
                <a:latin typeface="Arial" panose="020B0604020202020204" pitchFamily="34" charset="0"/>
              </a:rPr>
              <a:t>Javascript</a:t>
            </a:r>
            <a:br>
              <a:rPr lang="en-GB" altLang="en-US" sz="600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GB" altLang="en-US" sz="6000">
                <a:solidFill>
                  <a:srgbClr val="000000"/>
                </a:solidFill>
                <a:latin typeface="Arial" panose="020B0604020202020204" pitchFamily="34" charset="0"/>
              </a:rPr>
              <a:t>Events</a:t>
            </a: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600"/>
              </a:spcBef>
            </a:pPr>
            <a:r>
              <a:rPr lang="en-GB" altLang="en-US">
                <a:solidFill>
                  <a:srgbClr val="000000"/>
                </a:solidFill>
                <a:latin typeface="Arial" panose="020B0604020202020204" pitchFamily="34" charset="0"/>
              </a:rPr>
              <a:t>Web Authoring and Design</a:t>
            </a: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3124200" y="4572000"/>
            <a:ext cx="27463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>
                <a:solidFill>
                  <a:srgbClr val="000000"/>
                </a:solidFill>
              </a:rPr>
              <a:t>Benjamin Kenwright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Questions/Discussion</a:t>
            </a:r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4400">
                <a:solidFill>
                  <a:srgbClr val="000000"/>
                </a:solidFill>
                <a:latin typeface="Arial" panose="020B0604020202020204" pitchFamily="34" charset="0"/>
              </a:rPr>
              <a:t>Outline</a:t>
            </a:r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685800" y="19812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  <a:t>What do we mean by a Javascript Events?</a:t>
            </a:r>
          </a:p>
          <a:p>
            <a:pPr eaLnBrk="1" hangingPunct="1"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  <a:t>Summary</a:t>
            </a:r>
          </a:p>
          <a:p>
            <a:pPr eaLnBrk="1" hangingPunct="1"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  <a:t>Review/Discussion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0813" cy="1141413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Events/Triggers</a:t>
            </a:r>
          </a:p>
        </p:txBody>
      </p:sp>
      <p:sp>
        <p:nvSpPr>
          <p:cNvPr id="10245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7770813" cy="4113213"/>
          </a:xfrm>
        </p:spPr>
        <p:txBody>
          <a:bodyPr/>
          <a:lstStyle/>
          <a:p>
            <a:pPr indent="-341313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mtClean="0"/>
              <a:t>Javascript has callback functions that trigger when specific events occur</a:t>
            </a:r>
          </a:p>
          <a:p>
            <a:pPr indent="-341313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mtClean="0"/>
              <a:t>For example, timing triggers, mouse movement, mouse button presses, ...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0813" cy="1141413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Timer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7770813" cy="4113213"/>
          </a:xfrm>
        </p:spPr>
        <p:txBody>
          <a:bodyPr/>
          <a:lstStyle/>
          <a:p>
            <a:pPr indent="-341313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mtClean="0"/>
              <a:t>Javascript timer is an element of code that triggers after a certain period of time has elapsed. There are two types of Timers you can create in JavaScrit. One time Timers, that triggers just once after a certain period of time and the other one is long time firing timers , that continually triggers at set intervals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39763" y="412750"/>
            <a:ext cx="7770812" cy="1141413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setInterval() Method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646238"/>
            <a:ext cx="7770813" cy="4618037"/>
          </a:xfrm>
        </p:spPr>
        <p:txBody>
          <a:bodyPr/>
          <a:lstStyle/>
          <a:p>
            <a:pPr indent="-341313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mtClean="0"/>
              <a:t>The setInterval() Method returns a unique ID with which the timer can be canceled at a later time</a:t>
            </a:r>
          </a:p>
          <a:p>
            <a:pPr indent="-341313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mtClean="0"/>
              <a:t>Syntax:</a:t>
            </a:r>
          </a:p>
          <a:p>
            <a:pPr lvl="1" indent="-284163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mtClean="0"/>
              <a:t>window.setInterval("functionname", time in milliseconds);</a:t>
            </a:r>
          </a:p>
          <a:p>
            <a:pPr indent="-341313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mtClean="0"/>
              <a:t>Example:</a:t>
            </a:r>
          </a:p>
          <a:p>
            <a:pPr lvl="1" indent="-284163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mtClean="0"/>
              <a:t>var intVal = setInterval(function(){alert('Timer Here')},4000);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0813" cy="1141413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Example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7770813" cy="4113213"/>
          </a:xfrm>
        </p:spPr>
        <p:txBody>
          <a:bodyPr/>
          <a:lstStyle/>
          <a:p>
            <a:endParaRPr lang="en-US" altLang="en-US" smtClean="0"/>
          </a:p>
        </p:txBody>
      </p:sp>
      <p:pic>
        <p:nvPicPr>
          <p:cNvPr id="1331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" y="1920875"/>
            <a:ext cx="8567738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22263"/>
            <a:ext cx="7770813" cy="1141412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Stop setInterval() method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408113"/>
            <a:ext cx="7770813" cy="5105400"/>
          </a:xfrm>
        </p:spPr>
        <p:txBody>
          <a:bodyPr/>
          <a:lstStyle/>
          <a:p>
            <a:pPr indent="-341313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mtClean="0"/>
              <a:t>If you want to stop the execution of setInterval() method, call clearInterval() method and just pass the interval ID returned by the setInterval() method</a:t>
            </a:r>
          </a:p>
          <a:p>
            <a:pPr indent="-341313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mtClean="0"/>
              <a:t>Syntax:</a:t>
            </a:r>
          </a:p>
          <a:p>
            <a:pPr lvl="1" indent="-284163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mtClean="0"/>
              <a:t>clearInterval(intervalVariable)</a:t>
            </a:r>
          </a:p>
          <a:p>
            <a:pPr indent="-341313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mtClean="0"/>
              <a:t>Example:</a:t>
            </a:r>
          </a:p>
          <a:p>
            <a:pPr lvl="1" indent="-284163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mtClean="0"/>
              <a:t>var timeVar = setInterval(function(){alert('Timer Here')},4000); clearInterval(timeVar);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This Week</a:t>
            </a: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685800" y="1752600"/>
            <a:ext cx="77724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39775" indent="-2825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ts val="750"/>
              </a:spcBef>
              <a:buSzPct val="107000"/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000">
                <a:solidFill>
                  <a:srgbClr val="000000"/>
                </a:solidFill>
                <a:latin typeface="Arial" panose="020B0604020202020204" pitchFamily="34" charset="0"/>
              </a:rPr>
              <a:t>Review Slides</a:t>
            </a:r>
          </a:p>
          <a:p>
            <a:pPr>
              <a:lnSpc>
                <a:spcPct val="80000"/>
              </a:lnSpc>
              <a:spcBef>
                <a:spcPts val="750"/>
              </a:spcBef>
              <a:buSzPct val="107000"/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000">
                <a:solidFill>
                  <a:srgbClr val="000000"/>
                </a:solidFill>
                <a:latin typeface="Arial" panose="020B0604020202020204" pitchFamily="34" charset="0"/>
              </a:rPr>
              <a:t>Read Associated Chapters</a:t>
            </a:r>
          </a:p>
          <a:p>
            <a:pPr>
              <a:lnSpc>
                <a:spcPct val="80000"/>
              </a:lnSpc>
              <a:spcBef>
                <a:spcPts val="750"/>
              </a:spcBef>
              <a:buSzPct val="107000"/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000">
                <a:solidFill>
                  <a:srgbClr val="000000"/>
                </a:solidFill>
                <a:latin typeface="Arial" panose="020B0604020202020204" pitchFamily="34" charset="0"/>
              </a:rPr>
              <a:t>Create a Simple Javascript Examples</a:t>
            </a:r>
          </a:p>
          <a:p>
            <a:pPr lvl="1">
              <a:lnSpc>
                <a:spcPct val="80000"/>
              </a:lnSpc>
              <a:spcBef>
                <a:spcPts val="650"/>
              </a:spcBef>
              <a:buFont typeface="Wingdings 3" panose="05040102010807070707" pitchFamily="18" charset="2"/>
              <a:buChar char=""/>
            </a:pPr>
            <a:r>
              <a:rPr lang="en-GB" altLang="en-US" sz="2600">
                <a:solidFill>
                  <a:srgbClr val="000000"/>
                </a:solidFill>
                <a:latin typeface="Arial" panose="020B0604020202020204" pitchFamily="34" charset="0"/>
              </a:rPr>
              <a:t>Test it locally (e.g., local computer in Chrome or Explorer)</a:t>
            </a:r>
          </a:p>
          <a:p>
            <a:pPr lvl="1">
              <a:lnSpc>
                <a:spcPct val="80000"/>
              </a:lnSpc>
              <a:spcBef>
                <a:spcPts val="650"/>
              </a:spcBef>
              <a:buFont typeface="Wingdings 3" panose="05040102010807070707" pitchFamily="18" charset="2"/>
              <a:buChar char=""/>
            </a:pPr>
            <a:r>
              <a:rPr lang="en-GB" altLang="en-US" sz="2600">
                <a:solidFill>
                  <a:srgbClr val="000000"/>
                </a:solidFill>
                <a:latin typeface="Arial" panose="020B0604020202020204" pitchFamily="34" charset="0"/>
              </a:rPr>
              <a:t>Experiment</a:t>
            </a:r>
          </a:p>
          <a:p>
            <a:pPr lvl="1">
              <a:lnSpc>
                <a:spcPct val="80000"/>
              </a:lnSpc>
              <a:spcBef>
                <a:spcPts val="650"/>
              </a:spcBef>
              <a:buFont typeface="Wingdings 3" panose="05040102010807070707" pitchFamily="18" charset="2"/>
              <a:buChar char=""/>
            </a:pPr>
            <a:r>
              <a:rPr lang="en-GB" altLang="en-US" sz="2600">
                <a:solidFill>
                  <a:srgbClr val="000000"/>
                </a:solidFill>
                <a:latin typeface="Arial" panose="020B0604020202020204" pitchFamily="34" charset="0"/>
              </a:rPr>
              <a:t>Update GitHub Account/Webpage</a:t>
            </a:r>
          </a:p>
          <a:p>
            <a:pPr>
              <a:lnSpc>
                <a:spcPct val="80000"/>
              </a:lnSpc>
              <a:spcBef>
                <a:spcPts val="750"/>
              </a:spcBef>
              <a:buSzPct val="107000"/>
              <a:buFont typeface="Arial" panose="020B0604020202020204" pitchFamily="34" charset="0"/>
              <a:buBlip>
                <a:blip r:embed="rId3"/>
              </a:buBlip>
            </a:pPr>
            <a:r>
              <a:rPr lang="en-GB" altLang="en-US" sz="3000" b="1" u="sng">
                <a:solidFill>
                  <a:srgbClr val="000000"/>
                </a:solidFill>
                <a:latin typeface="Arial" panose="020B0604020202020204" pitchFamily="34" charset="0"/>
              </a:rPr>
              <a:t>Start Early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Summary</a:t>
            </a: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>
                <a:solidFill>
                  <a:srgbClr val="000000"/>
                </a:solidFill>
                <a:latin typeface="Arial" panose="020B0604020202020204" pitchFamily="34" charset="0"/>
              </a:rPr>
              <a:t>Overview of Javascript Events</a:t>
            </a:r>
          </a:p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>
                <a:solidFill>
                  <a:srgbClr val="000000"/>
                </a:solidFill>
                <a:latin typeface="Arial" panose="020B0604020202020204" pitchFamily="34" charset="0"/>
              </a:rPr>
              <a:t>Hands-On/Practical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547</TotalTime>
  <Words>252</Words>
  <Application>Microsoft Office PowerPoint</Application>
  <PresentationFormat>On-screen Show (4:3)</PresentationFormat>
  <Paragraphs>47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Times New Roman</vt:lpstr>
      <vt:lpstr>Arial</vt:lpstr>
      <vt:lpstr>Wingdings 3</vt:lpstr>
      <vt:lpstr>Default Design</vt:lpstr>
      <vt:lpstr>PowerPoint Presentation</vt:lpstr>
      <vt:lpstr>PowerPoint Presentation</vt:lpstr>
      <vt:lpstr>Events/Triggers</vt:lpstr>
      <vt:lpstr>Timer</vt:lpstr>
      <vt:lpstr>setInterval() Method</vt:lpstr>
      <vt:lpstr>Example</vt:lpstr>
      <vt:lpstr>Stop setInterval() method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Computer</cp:lastModifiedBy>
  <cp:revision>251</cp:revision>
  <dcterms:created xsi:type="dcterms:W3CDTF">1601-01-01T00:00:00Z</dcterms:created>
  <dcterms:modified xsi:type="dcterms:W3CDTF">2017-10-28T06:59:48Z</dcterms:modified>
</cp:coreProperties>
</file>