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59" r:id="rId17"/>
    <p:sldId id="260" r:id="rId18"/>
    <p:sldId id="261"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33"/>
    <a:srgbClr val="000000"/>
    <a:srgbClr val="B8BBBF"/>
    <a:srgbClr val="8BBABE"/>
    <a:srgbClr val="39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44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DD67517-E137-4A2A-97AF-D9BA5111EE3C}" type="slidenum">
              <a:rPr lang="en-US" altLang="en-US"/>
              <a:pPr>
                <a:defRPr/>
              </a:pPr>
              <a:t>‹#›</a:t>
            </a:fld>
            <a:endParaRPr lang="en-US" altLang="en-US"/>
          </a:p>
        </p:txBody>
      </p:sp>
    </p:spTree>
    <p:extLst>
      <p:ext uri="{BB962C8B-B14F-4D97-AF65-F5344CB8AC3E}">
        <p14:creationId xmlns:p14="http://schemas.microsoft.com/office/powerpoint/2010/main" val="1082512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9B2E12-56EB-4C7F-B48B-9DD8E00B24CD}" type="slidenum">
              <a:rPr lang="en-US" altLang="en-US" sz="1200"/>
              <a:pPr/>
              <a:t>1</a:t>
            </a:fld>
            <a:endParaRPr lang="en-US" altLang="en-US" sz="1200"/>
          </a:p>
        </p:txBody>
      </p:sp>
      <p:sp>
        <p:nvSpPr>
          <p:cNvPr id="10243" name="Rectangle 1"/>
          <p:cNvSpPr>
            <a:spLocks noChangeArrowheads="1" noTextEdit="1"/>
          </p:cNvSpPr>
          <p:nvPr>
            <p:ph type="sldImg"/>
          </p:nvPr>
        </p:nvSpPr>
        <p:spPr>
          <a:solidFill>
            <a:srgbClr val="FFFFFF"/>
          </a:solidFill>
          <a:ln/>
        </p:spPr>
      </p:sp>
      <p:sp>
        <p:nvSpPr>
          <p:cNvPr id="10244" name="Rectangle 2"/>
          <p:cNvSpPr>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72845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BDDE03-463D-478B-A8C4-0744B22395C4}" type="slidenum">
              <a:rPr lang="en-US" altLang="en-US" sz="1200"/>
              <a:pPr/>
              <a:t>2</a:t>
            </a:fld>
            <a:endParaRPr lang="en-US" altLang="en-US" sz="1200"/>
          </a:p>
        </p:txBody>
      </p:sp>
      <p:sp>
        <p:nvSpPr>
          <p:cNvPr id="12291" name="Rectangle 1"/>
          <p:cNvSpPr>
            <a:spLocks noChangeArrowheads="1" noTextEdit="1"/>
          </p:cNvSpPr>
          <p:nvPr>
            <p:ph type="sldImg"/>
          </p:nvPr>
        </p:nvSpPr>
        <p:spPr>
          <a:solidFill>
            <a:srgbClr val="FFFFFF"/>
          </a:solidFill>
          <a:ln/>
        </p:spPr>
      </p:sp>
      <p:sp>
        <p:nvSpPr>
          <p:cNvPr id="12292" name="Rectangle 2"/>
          <p:cNvSpPr>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42587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537B26-A37E-4979-A569-A9AAF930A75B}" type="slidenum">
              <a:rPr lang="en-US" altLang="en-US" sz="1200"/>
              <a:pPr/>
              <a:t>16</a:t>
            </a:fld>
            <a:endParaRPr lang="en-US" altLang="en-US" sz="1200"/>
          </a:p>
        </p:txBody>
      </p:sp>
      <p:sp>
        <p:nvSpPr>
          <p:cNvPr id="27651" name="Rectangle 1"/>
          <p:cNvSpPr>
            <a:spLocks noChangeArrowheads="1" noTextEdit="1"/>
          </p:cNvSpPr>
          <p:nvPr>
            <p:ph type="sldImg"/>
          </p:nvPr>
        </p:nvSpPr>
        <p:spPr>
          <a:solidFill>
            <a:srgbClr val="FFFFFF"/>
          </a:solidFill>
          <a:ln/>
        </p:spPr>
      </p:sp>
      <p:sp>
        <p:nvSpPr>
          <p:cNvPr id="27652" name="Rectangle 2"/>
          <p:cNvSpPr>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59843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CD7FF-4B01-4371-ABEA-FA224CC83005}" type="slidenum">
              <a:rPr lang="en-US" altLang="en-US" sz="1200"/>
              <a:pPr/>
              <a:t>17</a:t>
            </a:fld>
            <a:endParaRPr lang="en-US" altLang="en-US" sz="1200"/>
          </a:p>
        </p:txBody>
      </p:sp>
      <p:sp>
        <p:nvSpPr>
          <p:cNvPr id="29699" name="Rectangle 1"/>
          <p:cNvSpPr>
            <a:spLocks noChangeArrowheads="1" noTextEdit="1"/>
          </p:cNvSpPr>
          <p:nvPr>
            <p:ph type="sldImg"/>
          </p:nvPr>
        </p:nvSpPr>
        <p:spPr>
          <a:solidFill>
            <a:srgbClr val="FFFFFF"/>
          </a:solidFill>
          <a:ln/>
        </p:spPr>
      </p:sp>
      <p:sp>
        <p:nvSpPr>
          <p:cNvPr id="29700" name="Rectangle 2"/>
          <p:cNvSpPr>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03336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42CD3E-C0A1-41BB-92E4-764AD83F84F6}" type="slidenum">
              <a:rPr lang="en-US" altLang="en-US" sz="1200"/>
              <a:pPr/>
              <a:t>18</a:t>
            </a:fld>
            <a:endParaRPr lang="en-US" altLang="en-US" sz="1200"/>
          </a:p>
        </p:txBody>
      </p:sp>
      <p:sp>
        <p:nvSpPr>
          <p:cNvPr id="31747" name="Rectangle 1"/>
          <p:cNvSpPr>
            <a:spLocks noChangeArrowheads="1" noTextEdit="1"/>
          </p:cNvSpPr>
          <p:nvPr>
            <p:ph type="sldImg"/>
          </p:nvPr>
        </p:nvSpPr>
        <p:spPr>
          <a:solidFill>
            <a:srgbClr val="FFFFFF"/>
          </a:solidFill>
          <a:ln/>
        </p:spPr>
      </p:sp>
      <p:sp>
        <p:nvSpPr>
          <p:cNvPr id="31748" name="Rectangle 2"/>
          <p:cNvSpPr>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87922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68840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B62A3F20-0985-43AA-94EA-00F90F6237A9}"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3EF173BE-37D5-431B-99B4-EAEAED2EE793}" type="slidenum">
              <a:rPr lang="en-US" altLang="en-US"/>
              <a:pPr>
                <a:defRPr/>
              </a:pPr>
              <a:t>‹#›</a:t>
            </a:fld>
            <a:endParaRPr lang="en-US" altLang="en-US"/>
          </a:p>
        </p:txBody>
      </p:sp>
    </p:spTree>
    <p:extLst>
      <p:ext uri="{BB962C8B-B14F-4D97-AF65-F5344CB8AC3E}">
        <p14:creationId xmlns:p14="http://schemas.microsoft.com/office/powerpoint/2010/main" val="191154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F3C3B8AC-9855-4050-89D5-6989A05E78AA}" type="datetime1">
              <a:rPr lang="en-US" altLang="en-US"/>
              <a:pPr>
                <a:defRPr/>
              </a:pPr>
              <a:t>10/28/2017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2D619D4-15D9-4975-9A3D-16EC53FDBA03}" type="slidenum">
              <a:rPr lang="en-US" altLang="en-US"/>
              <a:pPr>
                <a:defRPr/>
              </a:pPr>
              <a:t>‹#›</a:t>
            </a:fld>
            <a:endParaRPr lang="en-US" altLang="en-US"/>
          </a:p>
        </p:txBody>
      </p:sp>
    </p:spTree>
    <p:extLst>
      <p:ext uri="{BB962C8B-B14F-4D97-AF65-F5344CB8AC3E}">
        <p14:creationId xmlns:p14="http://schemas.microsoft.com/office/powerpoint/2010/main" val="10152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8432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19476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9780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534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D2C76B69-3A23-4703-B7EE-750ED7E6DF4E}" type="datetime1">
              <a:rPr lang="en-US" altLang="en-US"/>
              <a:pPr>
                <a:defRPr/>
              </a:pPr>
              <a:t>10/28/2017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52307443-590D-4B99-8C9E-37A44833EE28}" type="slidenum">
              <a:rPr lang="en-US" altLang="en-US"/>
              <a:pPr>
                <a:defRPr/>
              </a:pPr>
              <a:t>‹#›</a:t>
            </a:fld>
            <a:endParaRPr lang="en-US" altLang="en-US"/>
          </a:p>
        </p:txBody>
      </p:sp>
    </p:spTree>
    <p:extLst>
      <p:ext uri="{BB962C8B-B14F-4D97-AF65-F5344CB8AC3E}">
        <p14:creationId xmlns:p14="http://schemas.microsoft.com/office/powerpoint/2010/main" val="139191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765F2B77-FA5A-40BA-B1F0-4E513B002F37}" type="datetime1">
              <a:rPr lang="en-US" altLang="en-US"/>
              <a:pPr>
                <a:defRPr/>
              </a:pPr>
              <a:t>10/28/2017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69D8AE7-03FF-4B13-9434-13AB72D71D24}" type="slidenum">
              <a:rPr lang="en-US" altLang="en-US"/>
              <a:pPr>
                <a:defRPr/>
              </a:pPr>
              <a:t>‹#›</a:t>
            </a:fld>
            <a:endParaRPr lang="en-US" altLang="en-US"/>
          </a:p>
        </p:txBody>
      </p:sp>
    </p:spTree>
    <p:extLst>
      <p:ext uri="{BB962C8B-B14F-4D97-AF65-F5344CB8AC3E}">
        <p14:creationId xmlns:p14="http://schemas.microsoft.com/office/powerpoint/2010/main" val="124322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BB684353-B2A0-4414-83D1-A059A3CD9C59}"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078E619-1E54-457E-AA23-2DD3C3889856}" type="slidenum">
              <a:rPr lang="en-US" altLang="en-US"/>
              <a:pPr>
                <a:defRPr/>
              </a:pPr>
              <a:t>‹#›</a:t>
            </a:fld>
            <a:endParaRPr lang="en-US" altLang="en-US"/>
          </a:p>
        </p:txBody>
      </p:sp>
    </p:spTree>
    <p:extLst>
      <p:ext uri="{BB962C8B-B14F-4D97-AF65-F5344CB8AC3E}">
        <p14:creationId xmlns:p14="http://schemas.microsoft.com/office/powerpoint/2010/main" val="272102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5F92152E-14E8-45EF-B514-20191093736C}" type="datetime1">
              <a:rPr lang="en-US" altLang="en-US"/>
              <a:pPr>
                <a:defRPr/>
              </a:pPr>
              <a:t>10/28/2017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0476604-AACD-48D8-82C8-7768254C5BB9}" type="slidenum">
              <a:rPr lang="en-US" altLang="en-US"/>
              <a:pPr>
                <a:defRPr/>
              </a:pPr>
              <a:t>‹#›</a:t>
            </a:fld>
            <a:endParaRPr lang="en-US" altLang="en-US"/>
          </a:p>
        </p:txBody>
      </p:sp>
    </p:spTree>
    <p:extLst>
      <p:ext uri="{BB962C8B-B14F-4D97-AF65-F5344CB8AC3E}">
        <p14:creationId xmlns:p14="http://schemas.microsoft.com/office/powerpoint/2010/main" val="64002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Blip>
                <a:blip r:embed="rId3"/>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gn="ctr" eaLnBrk="1" hangingPunct="1">
              <a:spcBef>
                <a:spcPct val="0"/>
              </a:spcBef>
              <a:buFontTx/>
              <a:buNone/>
            </a:pPr>
            <a:r>
              <a:rPr lang="en-GB" altLang="en-US" sz="6000"/>
              <a:t>Objects and DOM</a:t>
            </a:r>
          </a:p>
        </p:txBody>
      </p:sp>
      <p:sp>
        <p:nvSpPr>
          <p:cNvPr id="9219"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Blip>
                <a:blip r:embed="rId3"/>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gn="ctr" eaLnBrk="1" hangingPunct="1">
              <a:spcBef>
                <a:spcPts val="600"/>
              </a:spcBef>
              <a:buFontTx/>
              <a:buNone/>
            </a:pPr>
            <a:r>
              <a:rPr lang="en-GB" altLang="en-US" sz="2400"/>
              <a:t>Web Authoring and Design</a:t>
            </a:r>
          </a:p>
        </p:txBody>
      </p:sp>
      <p:sp>
        <p:nvSpPr>
          <p:cNvPr id="9220"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Blip>
                <a:blip r:embed="rId3"/>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spcBef>
                <a:spcPct val="0"/>
              </a:spcBef>
              <a:buFontTx/>
              <a:buNone/>
            </a:pPr>
            <a:r>
              <a:rPr lang="en-GB" altLang="en-US" sz="2400">
                <a:latin typeface="Times New Roman" panose="02020603050405020304" pitchFamily="18" charset="0"/>
              </a:rPr>
              <a:t>Benjamin Kenwright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smtClean="0"/>
              <a:t>DOM Methods</a:t>
            </a:r>
          </a:p>
        </p:txBody>
      </p:sp>
      <p:sp>
        <p:nvSpPr>
          <p:cNvPr id="20483" name="Content Placeholder 2"/>
          <p:cNvSpPr>
            <a:spLocks noGrp="1"/>
          </p:cNvSpPr>
          <p:nvPr>
            <p:ph idx="1"/>
          </p:nvPr>
        </p:nvSpPr>
        <p:spPr/>
        <p:txBody>
          <a:bodyPr/>
          <a:lstStyle/>
          <a:p>
            <a:r>
              <a:rPr lang="en-GB" altLang="en-US" smtClean="0"/>
              <a:t>The getElementById() and getElementsByTagName() were the two methods from DOM standard and the HTML5 specification adds three new methods for accessing elements, getElementsByClassName(), querySelector(), and querySelectorAll().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smtClean="0"/>
              <a:t>getElementbyId()</a:t>
            </a:r>
          </a:p>
        </p:txBody>
      </p:sp>
      <p:sp>
        <p:nvSpPr>
          <p:cNvPr id="21507" name="Content Placeholder 2"/>
          <p:cNvSpPr>
            <a:spLocks noGrp="1"/>
          </p:cNvSpPr>
          <p:nvPr>
            <p:ph idx="1"/>
          </p:nvPr>
        </p:nvSpPr>
        <p:spPr/>
        <p:txBody>
          <a:bodyPr/>
          <a:lstStyle/>
          <a:p>
            <a:r>
              <a:rPr lang="en-GB" altLang="en-US" smtClean="0"/>
              <a:t>Typically you want to access an element within the DOM directly and try to do something with it. Javascript provides a document.getElementById() method, which is the easiest way to access an element from the DOM tree structure. It will return the element that has the ID attribute with the specified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smtClean="0"/>
              <a:t>Example</a:t>
            </a:r>
          </a:p>
        </p:txBody>
      </p:sp>
      <p:sp>
        <p:nvSpPr>
          <p:cNvPr id="22531" name="Content Placeholder 2"/>
          <p:cNvSpPr>
            <a:spLocks noGrp="1"/>
          </p:cNvSpPr>
          <p:nvPr>
            <p:ph idx="1"/>
          </p:nvPr>
        </p:nvSpPr>
        <p:spPr/>
        <p:txBody>
          <a:bodyPr/>
          <a:lstStyle/>
          <a:p>
            <a:endParaRPr lang="en-US" altLang="en-US" smtClean="0"/>
          </a:p>
        </p:txBody>
      </p:sp>
      <p:pic>
        <p:nvPicPr>
          <p:cNvPr id="225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2205038"/>
            <a:ext cx="7129463"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smtClean="0"/>
              <a:t>getElementsByTagName()</a:t>
            </a:r>
          </a:p>
        </p:txBody>
      </p:sp>
      <p:sp>
        <p:nvSpPr>
          <p:cNvPr id="23555" name="Content Placeholder 2"/>
          <p:cNvSpPr>
            <a:spLocks noGrp="1"/>
          </p:cNvSpPr>
          <p:nvPr>
            <p:ph idx="1"/>
          </p:nvPr>
        </p:nvSpPr>
        <p:spPr/>
        <p:txBody>
          <a:bodyPr/>
          <a:lstStyle/>
          <a:p>
            <a:r>
              <a:rPr lang="en-GB" altLang="en-US" smtClean="0"/>
              <a:t>The getElementsByTagName() is one of the method exposes for accessing nodes directly. This method takes a tag name as argument and returns a collection of all the nodes it finds in the document that are a sort of tag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smtClean="0"/>
              <a:t>Example</a:t>
            </a:r>
          </a:p>
        </p:txBody>
      </p:sp>
      <p:sp>
        <p:nvSpPr>
          <p:cNvPr id="24579" name="Content Placeholder 2"/>
          <p:cNvSpPr>
            <a:spLocks noGrp="1"/>
          </p:cNvSpPr>
          <p:nvPr>
            <p:ph idx="1"/>
          </p:nvPr>
        </p:nvSpPr>
        <p:spPr/>
        <p:txBody>
          <a:bodyPr/>
          <a:lstStyle/>
          <a:p>
            <a:endParaRPr lang="en-US" altLang="en-US" smtClean="0"/>
          </a:p>
        </p:txBody>
      </p:sp>
      <p:pic>
        <p:nvPicPr>
          <p:cNvPr id="245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20850"/>
            <a:ext cx="6238875"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smtClean="0"/>
              <a:t>getElementsByClassName()</a:t>
            </a:r>
          </a:p>
        </p:txBody>
      </p:sp>
      <p:sp>
        <p:nvSpPr>
          <p:cNvPr id="25603" name="Content Placeholder 2"/>
          <p:cNvSpPr>
            <a:spLocks noGrp="1"/>
          </p:cNvSpPr>
          <p:nvPr>
            <p:ph idx="1"/>
          </p:nvPr>
        </p:nvSpPr>
        <p:spPr/>
        <p:txBody>
          <a:bodyPr/>
          <a:lstStyle/>
          <a:p>
            <a:endParaRPr lang="en-US" altLang="en-US" smtClean="0"/>
          </a:p>
        </p:txBody>
      </p:sp>
      <p:pic>
        <p:nvPicPr>
          <p:cNvPr id="256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58950"/>
            <a:ext cx="7345362"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Blip>
                <a:blip r:embed="rId3"/>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gn="ctr">
              <a:spcBef>
                <a:spcPct val="0"/>
              </a:spcBef>
              <a:buFontTx/>
              <a:buNone/>
            </a:pPr>
            <a:r>
              <a:rPr lang="en-GB" altLang="en-US" sz="4400"/>
              <a:t>This Week</a:t>
            </a:r>
          </a:p>
        </p:txBody>
      </p:sp>
      <p:sp>
        <p:nvSpPr>
          <p:cNvPr id="26627"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defRPr>
            </a:lvl1pPr>
            <a:lvl2pPr marL="741363" indent="-284163">
              <a:spcBef>
                <a:spcPct val="20000"/>
              </a:spcBef>
              <a:buFont typeface="Wingdings 3" panose="05040102010807070707" pitchFamily="18" charset="2"/>
              <a:buChar char="w"/>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defRPr>
            </a:lvl2pPr>
            <a:lvl3pPr marL="11430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defRPr>
            </a:lvl3pPr>
            <a:lvl4pPr marL="16002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4pPr>
            <a:lvl5pPr marL="20574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9pPr>
          </a:lstStyle>
          <a:p>
            <a:pPr>
              <a:lnSpc>
                <a:spcPct val="80000"/>
              </a:lnSpc>
              <a:spcBef>
                <a:spcPts val="750"/>
              </a:spcBef>
              <a:buSzPct val="107000"/>
              <a:buFont typeface="Times New Roman" panose="02020603050405020304" pitchFamily="18" charset="0"/>
              <a:buBlip>
                <a:blip r:embed="rId3"/>
              </a:buBlip>
            </a:pPr>
            <a:r>
              <a:rPr lang="en-GB" altLang="en-US" sz="3000"/>
              <a:t>Review Slides</a:t>
            </a:r>
          </a:p>
          <a:p>
            <a:pPr>
              <a:lnSpc>
                <a:spcPct val="80000"/>
              </a:lnSpc>
              <a:spcBef>
                <a:spcPts val="750"/>
              </a:spcBef>
              <a:buSzPct val="107000"/>
              <a:buFont typeface="Times New Roman" panose="02020603050405020304" pitchFamily="18" charset="0"/>
              <a:buBlip>
                <a:blip r:embed="rId3"/>
              </a:buBlip>
            </a:pPr>
            <a:r>
              <a:rPr lang="en-GB" altLang="en-US" sz="3000"/>
              <a:t>Read Associated Chapters</a:t>
            </a:r>
          </a:p>
          <a:p>
            <a:pPr>
              <a:lnSpc>
                <a:spcPct val="80000"/>
              </a:lnSpc>
              <a:spcBef>
                <a:spcPts val="750"/>
              </a:spcBef>
              <a:buSzPct val="107000"/>
              <a:buFont typeface="Times New Roman" panose="02020603050405020304" pitchFamily="18" charset="0"/>
              <a:buBlip>
                <a:blip r:embed="rId3"/>
              </a:buBlip>
            </a:pPr>
            <a:r>
              <a:rPr lang="en-GB" altLang="en-US" sz="3000"/>
              <a:t>Work through Examples</a:t>
            </a:r>
          </a:p>
          <a:p>
            <a:pPr lvl="1">
              <a:lnSpc>
                <a:spcPct val="80000"/>
              </a:lnSpc>
              <a:spcBef>
                <a:spcPts val="650"/>
              </a:spcBef>
              <a:buFont typeface="Wingdings 3" panose="05040102010807070707" pitchFamily="18" charset="2"/>
              <a:buChar char=""/>
            </a:pPr>
            <a:r>
              <a:rPr lang="en-GB" altLang="en-US" sz="2600"/>
              <a:t>Setup GitHub Account/Webpage</a:t>
            </a:r>
          </a:p>
          <a:p>
            <a:pPr>
              <a:lnSpc>
                <a:spcPct val="80000"/>
              </a:lnSpc>
              <a:spcBef>
                <a:spcPts val="750"/>
              </a:spcBef>
              <a:buSzPct val="107000"/>
            </a:pPr>
            <a:r>
              <a:rPr lang="en-GB" altLang="en-US" sz="3000" b="1" u="sng"/>
              <a:t>Start Early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Blip>
                <a:blip r:embed="rId3"/>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gn="ctr">
              <a:spcBef>
                <a:spcPct val="0"/>
              </a:spcBef>
              <a:buFontTx/>
              <a:buNone/>
            </a:pPr>
            <a:r>
              <a:rPr lang="en-GB" altLang="en-US" sz="4400"/>
              <a:t>Summary</a:t>
            </a:r>
          </a:p>
        </p:txBody>
      </p:sp>
      <p:sp>
        <p:nvSpPr>
          <p:cNvPr id="28675"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defRPr>
            </a:lvl2pPr>
            <a:lvl3pPr marL="11430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defRPr>
            </a:lvl3pPr>
            <a:lvl4pPr marL="16002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4pPr>
            <a:lvl5pPr marL="20574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9pPr>
          </a:lstStyle>
          <a:p>
            <a:pPr>
              <a:spcBef>
                <a:spcPts val="800"/>
              </a:spcBef>
              <a:buFont typeface="Times New Roman" panose="02020603050405020304" pitchFamily="18" charset="0"/>
              <a:buBlip>
                <a:blip r:embed="rId3"/>
              </a:buBlip>
            </a:pPr>
            <a:r>
              <a:rPr lang="en-GB" altLang="en-US"/>
              <a:t>Overview of Objects and DOM</a:t>
            </a:r>
          </a:p>
          <a:p>
            <a:pPr>
              <a:spcBef>
                <a:spcPts val="800"/>
              </a:spcBef>
              <a:buFont typeface="Times New Roman" panose="02020603050405020304" pitchFamily="18" charset="0"/>
              <a:buBlip>
                <a:blip r:embed="rId3"/>
              </a:buBlip>
            </a:pPr>
            <a:r>
              <a:rPr lang="en-GB" altLang="en-US"/>
              <a:t>Hands-On/Practical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Blip>
                <a:blip r:embed="rId3"/>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gn="ctr" eaLnBrk="1" hangingPunct="1">
              <a:spcBef>
                <a:spcPct val="0"/>
              </a:spcBef>
              <a:buFontTx/>
              <a:buNone/>
            </a:pPr>
            <a:r>
              <a:rPr lang="en-GB" altLang="en-US" sz="4400"/>
              <a:t>Questions/Discussion</a:t>
            </a:r>
          </a:p>
        </p:txBody>
      </p:sp>
      <p:sp>
        <p:nvSpPr>
          <p:cNvPr id="30723"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Blip>
                <a:blip r:embed="rId3"/>
              </a:buBlip>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000000"/>
                </a:solidFill>
                <a:latin typeface="Arial" panose="020B0604020202020204" pitchFamily="34" charset="0"/>
              </a:defRPr>
            </a:lvl2pPr>
            <a:lvl3pPr marL="1143000" indent="-228600">
              <a:spcBef>
                <a:spcPct val="20000"/>
              </a:spcBef>
              <a:buChar char="•"/>
              <a:defRPr sz="2400">
                <a:solidFill>
                  <a:srgbClr val="000000"/>
                </a:solidFill>
                <a:latin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defRPr>
            </a:lvl9pPr>
          </a:lstStyle>
          <a:p>
            <a:pPr>
              <a:spcBef>
                <a:spcPct val="0"/>
              </a:spcBef>
              <a:buFontTx/>
              <a:buNone/>
            </a:pPr>
            <a:endParaRPr lang="en-US" altLang="en-US" sz="2400">
              <a:solidFill>
                <a:schemeClr val="tx1"/>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Blip>
                <a:blip r:embed="rId3"/>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gn="ctr" eaLnBrk="1" hangingPunct="1">
              <a:spcBef>
                <a:spcPct val="0"/>
              </a:spcBef>
              <a:buFontTx/>
              <a:buNone/>
            </a:pPr>
            <a:r>
              <a:rPr lang="en-US" altLang="en-US" sz="4400"/>
              <a:t>Outline</a:t>
            </a:r>
          </a:p>
        </p:txBody>
      </p:sp>
      <p:sp>
        <p:nvSpPr>
          <p:cNvPr id="11267"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defRPr>
            </a:lvl1pPr>
            <a:lvl2pPr marL="742950" indent="-285750">
              <a:spcBef>
                <a:spcPct val="20000"/>
              </a:spcBef>
              <a:buFont typeface="Wingdings 3" panose="05040102010807070707" pitchFamily="18" charset="2"/>
              <a:buChar char="w"/>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defRPr>
            </a:lvl2pPr>
            <a:lvl3pPr marL="11430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defRPr>
            </a:lvl3pPr>
            <a:lvl4pPr marL="16002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4pPr>
            <a:lvl5pPr marL="20574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defRPr>
            </a:lvl9pPr>
          </a:lstStyle>
          <a:p>
            <a:pPr eaLnBrk="1" hangingPunct="1">
              <a:spcBef>
                <a:spcPts val="800"/>
              </a:spcBef>
              <a:buFont typeface="Times New Roman" panose="02020603050405020304" pitchFamily="18" charset="0"/>
              <a:buBlip>
                <a:blip r:embed="rId3"/>
              </a:buBlip>
            </a:pPr>
            <a:r>
              <a:rPr lang="en-US" altLang="en-US"/>
              <a:t>What do we mean by Objects and DOM?</a:t>
            </a:r>
          </a:p>
          <a:p>
            <a:pPr eaLnBrk="1" hangingPunct="1">
              <a:spcBef>
                <a:spcPts val="800"/>
              </a:spcBef>
              <a:buFont typeface="Times New Roman" panose="02020603050405020304" pitchFamily="18" charset="0"/>
              <a:buBlip>
                <a:blip r:embed="rId3"/>
              </a:buBlip>
            </a:pPr>
            <a:r>
              <a:rPr lang="en-US" altLang="en-US"/>
              <a:t>Summary</a:t>
            </a:r>
          </a:p>
          <a:p>
            <a:pPr eaLnBrk="1" hangingPunct="1">
              <a:spcBef>
                <a:spcPts val="800"/>
              </a:spcBef>
              <a:buFont typeface="Times New Roman" panose="02020603050405020304" pitchFamily="18" charset="0"/>
              <a:buBlip>
                <a:blip r:embed="rId3"/>
              </a:buBlip>
            </a:pPr>
            <a:r>
              <a:rPr lang="en-US" altLang="en-US"/>
              <a:t>Review/Discussion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smtClean="0"/>
              <a:t>DOM</a:t>
            </a:r>
          </a:p>
        </p:txBody>
      </p:sp>
      <p:sp>
        <p:nvSpPr>
          <p:cNvPr id="3" name="Content Placeholder 2"/>
          <p:cNvSpPr>
            <a:spLocks noGrp="1"/>
          </p:cNvSpPr>
          <p:nvPr>
            <p:ph idx="1"/>
          </p:nvPr>
        </p:nvSpPr>
        <p:spPr/>
        <p:txBody>
          <a:bodyPr>
            <a:normAutofit fontScale="85000" lnSpcReduction="20000"/>
          </a:bodyPr>
          <a:lstStyle/>
          <a:p>
            <a:pPr>
              <a:defRPr/>
            </a:pPr>
            <a:r>
              <a:rPr lang="en-GB" dirty="0" smtClean="0"/>
              <a:t>The DOM (Document Object Model) is an interface to the web document provided by the browser manufacturer. Within this model, each element in the HTML document becomes an Object. In order to work with the browser and documents, JavaScript uses a hierarchical tree structure of parent and child Objects. The main object is the Document Object, which in turn contains several other child objects. Each Object or element in the document is called a Node in the DOM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tLang="en-US" smtClean="0"/>
              <a:t>Tree Structure</a:t>
            </a:r>
          </a:p>
        </p:txBody>
      </p:sp>
      <p:sp>
        <p:nvSpPr>
          <p:cNvPr id="3" name="Content Placeholder 2"/>
          <p:cNvSpPr>
            <a:spLocks noGrp="1"/>
          </p:cNvSpPr>
          <p:nvPr>
            <p:ph idx="1"/>
          </p:nvPr>
        </p:nvSpPr>
        <p:spPr/>
        <p:txBody>
          <a:bodyPr>
            <a:normAutofit fontScale="92500" lnSpcReduction="20000"/>
          </a:bodyPr>
          <a:lstStyle/>
          <a:p>
            <a:pPr>
              <a:defRPr/>
            </a:pPr>
            <a:r>
              <a:rPr lang="en-GB" dirty="0" smtClean="0"/>
              <a:t>The DOM represents a document as a hierarchical tree of nodes, which can have parents, children, and siblings and this determines by its position in the tree structure. There are several node types in the tree, each representing different information or </a:t>
            </a:r>
            <a:r>
              <a:rPr lang="en-GB" dirty="0" err="1" smtClean="0"/>
              <a:t>markup</a:t>
            </a:r>
            <a:r>
              <a:rPr lang="en-GB" dirty="0" smtClean="0"/>
              <a:t> in the HTML document. Each node type has different properties, methods, data, events, and each may have relationships with other nodes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smtClean="0"/>
              <a:t>HTML Document</a:t>
            </a:r>
          </a:p>
        </p:txBody>
      </p:sp>
      <p:sp>
        <p:nvSpPr>
          <p:cNvPr id="3" name="Content Placeholder 2"/>
          <p:cNvSpPr>
            <a:spLocks noGrp="1"/>
          </p:cNvSpPr>
          <p:nvPr>
            <p:ph idx="1"/>
          </p:nvPr>
        </p:nvSpPr>
        <p:spPr/>
        <p:txBody>
          <a:bodyPr>
            <a:normAutofit fontScale="92500" lnSpcReduction="20000"/>
          </a:bodyPr>
          <a:lstStyle/>
          <a:p>
            <a:pPr>
              <a:defRPr/>
            </a:pPr>
            <a:r>
              <a:rPr lang="en-GB" dirty="0" smtClean="0"/>
              <a:t>The Document Object Model provides a uniform representation of the HTML document, and it achieves this by representing the entire HTML document as a tree structure. When a web page is loaded in the browser, it creates a Document Object Model of the web page. Each and every single element in the document will have a corresponding presence in the DOM.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smtClean="0"/>
              <a:t>Example</a:t>
            </a:r>
          </a:p>
        </p:txBody>
      </p:sp>
      <p:sp>
        <p:nvSpPr>
          <p:cNvPr id="16387" name="Content Placeholder 2"/>
          <p:cNvSpPr>
            <a:spLocks noGrp="1"/>
          </p:cNvSpPr>
          <p:nvPr>
            <p:ph idx="1"/>
          </p:nvPr>
        </p:nvSpPr>
        <p:spPr/>
        <p:txBody>
          <a:bodyPr/>
          <a:lstStyle/>
          <a:p>
            <a:endParaRPr lang="en-US" altLang="en-US" smtClean="0"/>
          </a:p>
        </p:txBody>
      </p:sp>
      <p:pic>
        <p:nvPicPr>
          <p:cNvPr id="1638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751013"/>
            <a:ext cx="76009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smtClean="0"/>
              <a:t>Document Object Model</a:t>
            </a:r>
          </a:p>
        </p:txBody>
      </p:sp>
      <p:sp>
        <p:nvSpPr>
          <p:cNvPr id="17411" name="Content Placeholder 2"/>
          <p:cNvSpPr>
            <a:spLocks noGrp="1"/>
          </p:cNvSpPr>
          <p:nvPr>
            <p:ph idx="1"/>
          </p:nvPr>
        </p:nvSpPr>
        <p:spPr/>
        <p:txBody>
          <a:bodyPr/>
          <a:lstStyle/>
          <a:p>
            <a:endParaRPr lang="en-US" altLang="en-US" smtClean="0"/>
          </a:p>
        </p:txBody>
      </p:sp>
      <p:pic>
        <p:nvPicPr>
          <p:cNvPr id="17412" name="Picture 2" descr="Javascript Document Objec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68475"/>
            <a:ext cx="6238875"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smtClean="0"/>
              <a:t>Nodes</a:t>
            </a:r>
          </a:p>
        </p:txBody>
      </p:sp>
      <p:sp>
        <p:nvSpPr>
          <p:cNvPr id="18435" name="Content Placeholder 2"/>
          <p:cNvSpPr>
            <a:spLocks noGrp="1"/>
          </p:cNvSpPr>
          <p:nvPr>
            <p:ph idx="1"/>
          </p:nvPr>
        </p:nvSpPr>
        <p:spPr/>
        <p:txBody>
          <a:bodyPr/>
          <a:lstStyle/>
          <a:p>
            <a:r>
              <a:rPr lang="en-GB" altLang="en-US" smtClean="0"/>
              <a:t>Nodes within the DOM are represented by array-like node lists and the individual nodes themselves can be accessed via their index. Using the above tree of nodes, you can access any element in the DOM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smtClean="0"/>
              <a:t>Example</a:t>
            </a:r>
          </a:p>
        </p:txBody>
      </p:sp>
      <p:sp>
        <p:nvSpPr>
          <p:cNvPr id="3" name="Content Placeholder 2"/>
          <p:cNvSpPr>
            <a:spLocks noGrp="1"/>
          </p:cNvSpPr>
          <p:nvPr>
            <p:ph idx="1"/>
          </p:nvPr>
        </p:nvSpPr>
        <p:spPr/>
        <p:txBody>
          <a:bodyPr>
            <a:normAutofit fontScale="85000" lnSpcReduction="20000"/>
          </a:bodyPr>
          <a:lstStyle/>
          <a:p>
            <a:pPr>
              <a:defRPr/>
            </a:pPr>
            <a:r>
              <a:rPr lang="en-GB" b="1" dirty="0" err="1" smtClean="0"/>
              <a:t>document.childNodes</a:t>
            </a:r>
            <a:r>
              <a:rPr lang="en-GB" b="1" dirty="0" smtClean="0"/>
              <a:t>[1]</a:t>
            </a:r>
            <a:endParaRPr lang="en-GB" dirty="0" smtClean="0"/>
          </a:p>
          <a:p>
            <a:pPr>
              <a:defRPr/>
            </a:pPr>
            <a:r>
              <a:rPr lang="en-GB" dirty="0" smtClean="0"/>
              <a:t>represents the </a:t>
            </a:r>
            <a:r>
              <a:rPr lang="en-GB" dirty="0" err="1" smtClean="0"/>
              <a:t>HTMLElment</a:t>
            </a:r>
            <a:r>
              <a:rPr lang="en-GB" dirty="0" smtClean="0"/>
              <a:t>, that is &lt; html &gt; tag.</a:t>
            </a:r>
          </a:p>
          <a:p>
            <a:pPr>
              <a:defRPr/>
            </a:pPr>
            <a:r>
              <a:rPr lang="en-GB" b="1" dirty="0" err="1" smtClean="0"/>
              <a:t>document.childNodes</a:t>
            </a:r>
            <a:r>
              <a:rPr lang="en-GB" b="1" dirty="0" smtClean="0"/>
              <a:t>[1].</a:t>
            </a:r>
            <a:r>
              <a:rPr lang="en-GB" b="1" dirty="0" err="1" smtClean="0"/>
              <a:t>childNodes</a:t>
            </a:r>
            <a:r>
              <a:rPr lang="en-GB" b="1" dirty="0" smtClean="0"/>
              <a:t>[1]</a:t>
            </a:r>
            <a:endParaRPr lang="en-GB" dirty="0" smtClean="0"/>
          </a:p>
          <a:p>
            <a:pPr>
              <a:defRPr/>
            </a:pPr>
            <a:r>
              <a:rPr lang="en-GB" dirty="0" smtClean="0"/>
              <a:t>represents </a:t>
            </a:r>
            <a:r>
              <a:rPr lang="en-GB" dirty="0" err="1" smtClean="0"/>
              <a:t>HTMLBOdyElement</a:t>
            </a:r>
            <a:r>
              <a:rPr lang="en-GB" dirty="0" smtClean="0"/>
              <a:t>, that is &lt; body &gt; tag.</a:t>
            </a:r>
          </a:p>
          <a:p>
            <a:pPr>
              <a:defRPr/>
            </a:pPr>
            <a:r>
              <a:rPr lang="en-GB" b="1" dirty="0" err="1" smtClean="0"/>
              <a:t>document.childNodes</a:t>
            </a:r>
            <a:r>
              <a:rPr lang="en-GB" b="1" dirty="0" smtClean="0"/>
              <a:t>[1].</a:t>
            </a:r>
            <a:r>
              <a:rPr lang="en-GB" b="1" dirty="0" err="1" smtClean="0"/>
              <a:t>childNodes</a:t>
            </a:r>
            <a:r>
              <a:rPr lang="en-GB" b="1" dirty="0" smtClean="0"/>
              <a:t>[1].</a:t>
            </a:r>
            <a:r>
              <a:rPr lang="en-GB" b="1" dirty="0" err="1" smtClean="0"/>
              <a:t>childNodes</a:t>
            </a:r>
            <a:r>
              <a:rPr lang="en-GB" b="1" dirty="0" smtClean="0"/>
              <a:t>[1]</a:t>
            </a:r>
            <a:endParaRPr lang="en-GB" dirty="0" smtClean="0"/>
          </a:p>
          <a:p>
            <a:pPr>
              <a:defRPr/>
            </a:pPr>
            <a:r>
              <a:rPr lang="en-GB" dirty="0" smtClean="0"/>
              <a:t>represents </a:t>
            </a:r>
            <a:r>
              <a:rPr lang="en-GB" dirty="0" err="1" smtClean="0"/>
              <a:t>HTMLHeadingElement</a:t>
            </a:r>
            <a:r>
              <a:rPr lang="en-GB" dirty="0" smtClean="0"/>
              <a:t>, that is &lt; h1 &gt; tag</a:t>
            </a:r>
          </a:p>
          <a:p>
            <a:pPr>
              <a:defRPr/>
            </a:pPr>
            <a:endParaRPr lang="en-GB" dirty="0" smtClean="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TotalTime>
  <Words>504</Words>
  <Application>Microsoft Office PowerPoint</Application>
  <PresentationFormat>On-screen Show (4:3)</PresentationFormat>
  <Paragraphs>48</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Times New Roman</vt:lpstr>
      <vt:lpstr>Arial</vt:lpstr>
      <vt:lpstr>Wingdings 3</vt:lpstr>
      <vt:lpstr>Default Design</vt:lpstr>
      <vt:lpstr>PowerPoint Presentation</vt:lpstr>
      <vt:lpstr>PowerPoint Presentation</vt:lpstr>
      <vt:lpstr>DOM</vt:lpstr>
      <vt:lpstr>Tree Structure</vt:lpstr>
      <vt:lpstr>HTML Document</vt:lpstr>
      <vt:lpstr>Example</vt:lpstr>
      <vt:lpstr>Document Object Model</vt:lpstr>
      <vt:lpstr>Nodes</vt:lpstr>
      <vt:lpstr>Example</vt:lpstr>
      <vt:lpstr>DOM Methods</vt:lpstr>
      <vt:lpstr>getElementbyId()</vt:lpstr>
      <vt:lpstr>Example</vt:lpstr>
      <vt:lpstr>getElementsByTagName()</vt:lpstr>
      <vt:lpstr>Example</vt:lpstr>
      <vt:lpstr>getElementsByClassName()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Computer</cp:lastModifiedBy>
  <cp:revision>252</cp:revision>
  <dcterms:created xsi:type="dcterms:W3CDTF">1601-01-01T00:00:00Z</dcterms:created>
  <dcterms:modified xsi:type="dcterms:W3CDTF">2017-10-28T06:59:49Z</dcterms:modified>
</cp:coreProperties>
</file>