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7" r:id="rId2"/>
    <p:sldId id="274" r:id="rId3"/>
    <p:sldId id="276" r:id="rId4"/>
    <p:sldId id="300" r:id="rId5"/>
    <p:sldId id="301" r:id="rId6"/>
    <p:sldId id="304" r:id="rId7"/>
    <p:sldId id="305" r:id="rId8"/>
    <p:sldId id="277" r:id="rId9"/>
    <p:sldId id="278" r:id="rId10"/>
    <p:sldId id="306" r:id="rId11"/>
    <p:sldId id="307" r:id="rId12"/>
    <p:sldId id="302" r:id="rId13"/>
    <p:sldId id="280" r:id="rId14"/>
    <p:sldId id="308" r:id="rId15"/>
    <p:sldId id="281" r:id="rId16"/>
    <p:sldId id="309" r:id="rId17"/>
    <p:sldId id="310" r:id="rId18"/>
    <p:sldId id="311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31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272" r:id="rId38"/>
    <p:sldId id="275" r:id="rId39"/>
    <p:sldId id="303" r:id="rId40"/>
    <p:sldId id="268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9C59C50-17B8-43C2-A45B-DC2174E2B1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7068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5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6EC35E3-7724-45E4-89FF-F15DC4CEFAB0}" type="datetime1">
              <a:rPr lang="en-US" altLang="en-US"/>
              <a:pPr>
                <a:defRPr/>
              </a:pPr>
              <a:t>11/6/2017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A8B1417-D265-4365-881E-087AB8D29B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81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54A993C-16B7-49CD-BC08-298AF3A9694F}" type="datetime1">
              <a:rPr lang="en-US" altLang="en-US"/>
              <a:pPr>
                <a:defRPr/>
              </a:pPr>
              <a:t>11/6/2017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01DACE7-56A8-40D2-9B84-59F31AA61C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32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0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81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47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05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6558BC2-2559-4E22-A958-D41286A42200}" type="datetime1">
              <a:rPr lang="en-US" altLang="en-US"/>
              <a:pPr>
                <a:defRPr/>
              </a:pPr>
              <a:t>11/6/2017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7413774-57A7-4A91-ABF0-316A10D133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34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6456420-09E0-454D-B28E-92CB1777A9EB}" type="datetime1">
              <a:rPr lang="en-US" altLang="en-US"/>
              <a:pPr>
                <a:defRPr/>
              </a:pPr>
              <a:t>11/6/2017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BCD162B-8639-4B36-A8C1-7112AEABA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72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3A285BD-E4D0-4F0C-B4C0-877C7E96508A}" type="datetime1">
              <a:rPr lang="en-US" altLang="en-US"/>
              <a:pPr>
                <a:defRPr/>
              </a:pPr>
              <a:t>11/6/2017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7349181-3154-4242-BBA0-19F96AF5F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C8DC4CE-243D-42B8-859E-7452CEE7202A}" type="datetime1">
              <a:rPr lang="en-US" altLang="en-US"/>
              <a:pPr>
                <a:defRPr/>
              </a:pPr>
              <a:t>11/6/2017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7A87A7-25C5-46CF-AFCA-19C673A5D3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51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jnu.xyz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GUI Basics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Java development classes ‘</a:t>
            </a:r>
            <a:r>
              <a:rPr lang="en-GB" i="1" dirty="0" smtClean="0"/>
              <a:t>AWT</a:t>
            </a:r>
            <a:r>
              <a:rPr lang="en-GB" dirty="0" smtClean="0"/>
              <a:t>’ stands for: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a) Amazing Work Tower</a:t>
            </a:r>
          </a:p>
          <a:p>
            <a:pPr marL="0" indent="0">
              <a:buNone/>
            </a:pPr>
            <a:r>
              <a:rPr lang="en-GB" dirty="0" smtClean="0"/>
              <a:t>b) Action Window Thread</a:t>
            </a:r>
          </a:p>
          <a:p>
            <a:pPr marL="0" indent="0">
              <a:buNone/>
            </a:pPr>
            <a:r>
              <a:rPr lang="en-GB" dirty="0" smtClean="0"/>
              <a:t>c) Abstract Worker Thread</a:t>
            </a:r>
          </a:p>
          <a:p>
            <a:pPr marL="0" indent="0">
              <a:buNone/>
            </a:pPr>
            <a:r>
              <a:rPr lang="en-GB" dirty="0"/>
              <a:t>d) Abstract Windowing Toolkit </a:t>
            </a:r>
          </a:p>
        </p:txBody>
      </p:sp>
    </p:spTree>
    <p:extLst>
      <p:ext uri="{BB962C8B-B14F-4D97-AF65-F5344CB8AC3E}">
        <p14:creationId xmlns:p14="http://schemas.microsoft.com/office/powerpoint/2010/main" val="337070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d) Abstract Windowing Toolkit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75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199" y="609600"/>
            <a:ext cx="8201025" cy="1371600"/>
          </a:xfrm>
        </p:spPr>
        <p:txBody>
          <a:bodyPr/>
          <a:lstStyle/>
          <a:p>
            <a:r>
              <a:rPr lang="en-GB" altLang="en-US" dirty="0" smtClean="0"/>
              <a:t>Standard GUI Components used to Create User Interfaces (Swing)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83534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066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8768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A container is a special component that can hold other components</a:t>
            </a:r>
          </a:p>
          <a:p>
            <a:pPr>
              <a:defRPr/>
            </a:pPr>
            <a:r>
              <a:rPr lang="en-GB" dirty="0" smtClean="0"/>
              <a:t>The AWT class, as well as the Swing class, are containers</a:t>
            </a:r>
          </a:p>
          <a:p>
            <a:pPr>
              <a:defRPr/>
            </a:pPr>
            <a:r>
              <a:rPr lang="en-GB" dirty="0" smtClean="0"/>
              <a:t>Other containers include</a:t>
            </a:r>
          </a:p>
          <a:p>
            <a:pPr lvl="1">
              <a:defRPr/>
            </a:pPr>
            <a:r>
              <a:rPr lang="en-GB" b="1" dirty="0" smtClean="0">
                <a:solidFill>
                  <a:srgbClr val="FF0000"/>
                </a:solidFill>
              </a:rPr>
              <a:t>Frames</a:t>
            </a:r>
          </a:p>
          <a:p>
            <a:pPr lvl="2">
              <a:defRPr/>
            </a:pPr>
            <a:r>
              <a:rPr lang="en-GB" dirty="0" smtClean="0"/>
              <a:t>A frame is a container that is free standing and can be positioned anywhere on the screen.</a:t>
            </a:r>
          </a:p>
          <a:p>
            <a:pPr lvl="2">
              <a:defRPr/>
            </a:pPr>
            <a:r>
              <a:rPr lang="en-GB" dirty="0" smtClean="0"/>
              <a:t>Frames give the ability to do graphics and GUIs through applications</a:t>
            </a:r>
          </a:p>
          <a:p>
            <a:pPr lvl="1">
              <a:defRPr/>
            </a:pPr>
            <a:r>
              <a:rPr lang="en-GB" dirty="0" smtClean="0"/>
              <a:t>Dialog boxes</a:t>
            </a:r>
          </a:p>
          <a:p>
            <a:pPr lvl="1">
              <a:defRPr/>
            </a:pPr>
            <a:r>
              <a:rPr lang="en-GB" dirty="0" smtClean="0"/>
              <a:t>Panels</a:t>
            </a:r>
          </a:p>
          <a:p>
            <a:pPr lvl="1">
              <a:defRPr/>
            </a:pPr>
            <a:r>
              <a:rPr lang="en-GB" dirty="0" smtClean="0"/>
              <a:t>Panes</a:t>
            </a:r>
          </a:p>
          <a:p>
            <a:pPr lvl="1">
              <a:defRPr/>
            </a:pPr>
            <a:r>
              <a:rPr lang="en-GB" dirty="0" smtClean="0"/>
              <a:t>Toolbars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2352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GB" dirty="0" smtClean="0"/>
              <a:t>Creating a Simple Frame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2209800"/>
            <a:ext cx="6267450" cy="2505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150" y="4382247"/>
            <a:ext cx="3048000" cy="23233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1200" y="5569323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 smtClean="0">
                <a:solidFill>
                  <a:schemeClr val="bg2"/>
                </a:solidFill>
              </a:rPr>
              <a:t>javac</a:t>
            </a:r>
            <a:r>
              <a:rPr lang="en-GB" sz="1800" dirty="0" smtClean="0">
                <a:solidFill>
                  <a:schemeClr val="bg2"/>
                </a:solidFill>
              </a:rPr>
              <a:t> MyFrame.java</a:t>
            </a:r>
          </a:p>
          <a:p>
            <a:r>
              <a:rPr lang="en-GB" sz="1800" dirty="0" smtClean="0">
                <a:solidFill>
                  <a:schemeClr val="bg2"/>
                </a:solidFill>
              </a:rPr>
              <a:t>java </a:t>
            </a:r>
            <a:r>
              <a:rPr lang="en-GB" sz="1800" dirty="0" err="1" smtClean="0">
                <a:solidFill>
                  <a:schemeClr val="bg2"/>
                </a:solidFill>
              </a:rPr>
              <a:t>MyFrame.class</a:t>
            </a:r>
            <a:endParaRPr lang="en-GB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86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/>
          <a:lstStyle/>
          <a:p>
            <a:r>
              <a:rPr lang="en-GB" altLang="en-US" dirty="0" smtClean="0"/>
              <a:t>Example Containers </a:t>
            </a:r>
            <a:br>
              <a:rPr lang="en-GB" altLang="en-US" dirty="0" smtClean="0"/>
            </a:br>
            <a:r>
              <a:rPr lang="en-GB" altLang="en-US" dirty="0" smtClean="0"/>
              <a:t>(Top Level and General)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74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696200" cy="482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195792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313392"/>
            <a:ext cx="7772400" cy="4114800"/>
          </a:xfrm>
        </p:spPr>
        <p:txBody>
          <a:bodyPr/>
          <a:lstStyle/>
          <a:p>
            <a:r>
              <a:rPr lang="en-GB" dirty="0" smtClean="0"/>
              <a:t>Adding Components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8283"/>
            <a:ext cx="5695950" cy="3133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4520317"/>
            <a:ext cx="2671762" cy="2025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1200" y="5569323"/>
            <a:ext cx="386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 smtClean="0">
                <a:solidFill>
                  <a:schemeClr val="bg2"/>
                </a:solidFill>
              </a:rPr>
              <a:t>javac</a:t>
            </a:r>
            <a:r>
              <a:rPr lang="en-GB" sz="1800" dirty="0" smtClean="0">
                <a:solidFill>
                  <a:schemeClr val="bg2"/>
                </a:solidFill>
              </a:rPr>
              <a:t> MyFrameWithComponents.java</a:t>
            </a:r>
          </a:p>
          <a:p>
            <a:r>
              <a:rPr lang="en-GB" sz="1800" dirty="0" smtClean="0">
                <a:solidFill>
                  <a:schemeClr val="bg2"/>
                </a:solidFill>
              </a:rPr>
              <a:t>java </a:t>
            </a:r>
            <a:r>
              <a:rPr lang="en-GB" sz="1800" dirty="0" err="1" smtClean="0">
                <a:solidFill>
                  <a:schemeClr val="bg2"/>
                </a:solidFill>
              </a:rPr>
              <a:t>MyFrameWithComponents.class</a:t>
            </a:r>
            <a:endParaRPr lang="en-GB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09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2208"/>
            <a:ext cx="7772400" cy="1143000"/>
          </a:xfrm>
        </p:spPr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5208"/>
            <a:ext cx="7772400" cy="4114800"/>
          </a:xfrm>
        </p:spPr>
        <p:txBody>
          <a:bodyPr/>
          <a:lstStyle/>
          <a:p>
            <a:r>
              <a:rPr lang="en-GB" dirty="0" smtClean="0"/>
              <a:t>What would the following output?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86000"/>
            <a:ext cx="6172200" cy="414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1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GB" dirty="0" smtClean="0"/>
              <a:t>Buttons are all placed overlapping </a:t>
            </a:r>
          </a:p>
          <a:p>
            <a:pPr lvl="1"/>
            <a:r>
              <a:rPr lang="en-GB" dirty="0" smtClean="0"/>
              <a:t>(i.e., set the position for each button if you want to see all 100 buttons)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3657600"/>
            <a:ext cx="37909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31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Example Special Containers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843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696200" cy="48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Essential Graphical User Interface (GUI) Concepts</a:t>
            </a:r>
          </a:p>
          <a:p>
            <a:pPr lvl="1" eaLnBrk="1" hangingPunct="1"/>
            <a:r>
              <a:rPr lang="en-US" altLang="en-US" dirty="0" smtClean="0"/>
              <a:t>Libraries, Implementation, Mechanics, ..</a:t>
            </a:r>
          </a:p>
          <a:p>
            <a:pPr lvl="1" eaLnBrk="1" hangingPunct="1"/>
            <a:r>
              <a:rPr lang="en-GB" altLang="en-US" dirty="0" smtClean="0"/>
              <a:t>Abstract Windowing Toolkit (AWT)</a:t>
            </a:r>
          </a:p>
          <a:p>
            <a:pPr lvl="1" eaLnBrk="1" hangingPunct="1"/>
            <a:r>
              <a:rPr lang="en-GB" altLang="en-US" dirty="0" smtClean="0"/>
              <a:t>Java Foundation Classes (JFC)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Today’s Practical</a:t>
            </a:r>
          </a:p>
          <a:p>
            <a:pPr eaLnBrk="1" hangingPunct="1"/>
            <a:r>
              <a:rPr lang="en-US" altLang="en-US" dirty="0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68338" y="304800"/>
            <a:ext cx="7772400" cy="1143000"/>
          </a:xfrm>
        </p:spPr>
        <p:txBody>
          <a:bodyPr/>
          <a:lstStyle/>
          <a:p>
            <a:r>
              <a:rPr lang="en-GB" altLang="en-US" smtClean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27432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 smtClean="0"/>
              <a:t>Every time the user </a:t>
            </a:r>
            <a:r>
              <a:rPr lang="en-GB" dirty="0" smtClean="0">
                <a:solidFill>
                  <a:srgbClr val="FF0000"/>
                </a:solidFill>
              </a:rPr>
              <a:t>types</a:t>
            </a:r>
            <a:r>
              <a:rPr lang="en-GB" dirty="0" smtClean="0"/>
              <a:t> a character or pushes a mouse </a:t>
            </a:r>
            <a:r>
              <a:rPr lang="en-GB" dirty="0" smtClean="0">
                <a:solidFill>
                  <a:srgbClr val="FF0000"/>
                </a:solidFill>
              </a:rPr>
              <a:t>button</a:t>
            </a:r>
            <a:r>
              <a:rPr lang="en-GB" dirty="0" smtClean="0"/>
              <a:t>, an event occurs</a:t>
            </a:r>
          </a:p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Any object </a:t>
            </a:r>
            <a:r>
              <a:rPr lang="en-GB" dirty="0" smtClean="0"/>
              <a:t>can be notified of the event</a:t>
            </a:r>
          </a:p>
          <a:p>
            <a:pPr>
              <a:defRPr/>
            </a:pPr>
            <a:r>
              <a:rPr lang="en-GB" dirty="0" smtClean="0"/>
              <a:t>All the objects have to do implement the appropriate </a:t>
            </a:r>
            <a:r>
              <a:rPr lang="en-GB" dirty="0" smtClean="0">
                <a:solidFill>
                  <a:srgbClr val="FF0000"/>
                </a:solidFill>
              </a:rPr>
              <a:t>interface</a:t>
            </a:r>
            <a:r>
              <a:rPr lang="en-GB" dirty="0" smtClean="0"/>
              <a:t> and be registered as an event listener on the appropriate event source</a:t>
            </a:r>
            <a:endParaRPr lang="en-GB" dirty="0"/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95800"/>
            <a:ext cx="85725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77863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Events, cont.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572000"/>
          </a:xfrm>
        </p:spPr>
        <p:txBody>
          <a:bodyPr/>
          <a:lstStyle/>
          <a:p>
            <a:r>
              <a:rPr lang="en-GB" altLang="en-US" dirty="0" smtClean="0"/>
              <a:t>Several events implemented in </a:t>
            </a:r>
            <a:r>
              <a:rPr lang="en-GB" altLang="en-US" dirty="0" err="1" smtClean="0"/>
              <a:t>java.awt.AWTEvent</a:t>
            </a:r>
            <a:r>
              <a:rPr lang="en-GB" altLang="en-US" dirty="0" smtClean="0"/>
              <a:t> subclasses (</a:t>
            </a:r>
            <a:r>
              <a:rPr lang="en-GB" altLang="en-US" dirty="0" err="1" smtClean="0"/>
              <a:t>java.awt.Event</a:t>
            </a:r>
            <a:r>
              <a:rPr lang="en-GB" altLang="en-US" dirty="0" smtClean="0"/>
              <a:t> is </a:t>
            </a:r>
            <a:r>
              <a:rPr lang="en-GB" altLang="en-US" dirty="0" smtClean="0">
                <a:solidFill>
                  <a:srgbClr val="FF0000"/>
                </a:solidFill>
              </a:rPr>
              <a:t>deprecated</a:t>
            </a:r>
            <a:r>
              <a:rPr lang="en-GB" altLang="en-US" dirty="0" smtClean="0"/>
              <a:t>)</a:t>
            </a:r>
          </a:p>
          <a:p>
            <a:pPr lvl="1"/>
            <a:r>
              <a:rPr lang="en-GB" altLang="en-US" dirty="0" smtClean="0"/>
              <a:t>Defines a lot of constants</a:t>
            </a:r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43338"/>
            <a:ext cx="85629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Events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 In the declaration for the event handler class, one line of code specifies that the class either implements a listener interface (or extends a class that implements a listener interface).</a:t>
            </a:r>
          </a:p>
          <a:p>
            <a:pPr lvl="1">
              <a:defRPr/>
            </a:pPr>
            <a:r>
              <a:rPr lang="en-GB" dirty="0" smtClean="0">
                <a:solidFill>
                  <a:srgbClr val="FF0000"/>
                </a:solidFill>
              </a:rPr>
              <a:t>public class </a:t>
            </a:r>
            <a:r>
              <a:rPr lang="en-GB" dirty="0" err="1" smtClean="0">
                <a:solidFill>
                  <a:srgbClr val="FF0000"/>
                </a:solidFill>
              </a:rPr>
              <a:t>MyClass</a:t>
            </a:r>
            <a:r>
              <a:rPr lang="en-GB" dirty="0" smtClean="0">
                <a:solidFill>
                  <a:srgbClr val="FF0000"/>
                </a:solidFill>
              </a:rPr>
              <a:t> implements </a:t>
            </a:r>
            <a:r>
              <a:rPr lang="en-GB" dirty="0" err="1" smtClean="0">
                <a:solidFill>
                  <a:srgbClr val="FF0000"/>
                </a:solidFill>
              </a:rPr>
              <a:t>ActionListener</a:t>
            </a:r>
            <a:endParaRPr lang="en-GB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GB" dirty="0" smtClean="0"/>
              <a:t>In the event handler class the method(s) in the listener interface must be implemented</a:t>
            </a:r>
          </a:p>
          <a:p>
            <a:pPr lvl="1">
              <a:defRPr/>
            </a:pPr>
            <a:r>
              <a:rPr lang="en-GB" dirty="0" smtClean="0">
                <a:solidFill>
                  <a:srgbClr val="FF0000"/>
                </a:solidFill>
              </a:rPr>
              <a:t>public void </a:t>
            </a:r>
            <a:r>
              <a:rPr lang="en-GB" dirty="0" err="1" smtClean="0">
                <a:solidFill>
                  <a:srgbClr val="FF0000"/>
                </a:solidFill>
              </a:rPr>
              <a:t>actionPerformed</a:t>
            </a:r>
            <a:r>
              <a:rPr lang="en-GB" dirty="0" smtClean="0">
                <a:solidFill>
                  <a:srgbClr val="FF0000"/>
                </a:solidFill>
              </a:rPr>
              <a:t>(</a:t>
            </a:r>
            <a:r>
              <a:rPr lang="en-GB" dirty="0" err="1" smtClean="0">
                <a:solidFill>
                  <a:srgbClr val="FF0000"/>
                </a:solidFill>
              </a:rPr>
              <a:t>ActionEvent</a:t>
            </a:r>
            <a:r>
              <a:rPr lang="en-GB" dirty="0" smtClean="0">
                <a:solidFill>
                  <a:srgbClr val="FF0000"/>
                </a:solidFill>
              </a:rPr>
              <a:t> e) { /* code that "reacts" to the event */ }</a:t>
            </a:r>
          </a:p>
          <a:p>
            <a:pPr>
              <a:defRPr/>
            </a:pPr>
            <a:r>
              <a:rPr lang="en-GB" dirty="0" smtClean="0"/>
              <a:t>Register an instance of the event handler class as a listener on one or more components.</a:t>
            </a:r>
          </a:p>
          <a:p>
            <a:pPr lvl="1">
              <a:defRPr/>
            </a:pPr>
            <a:r>
              <a:rPr lang="en-GB" dirty="0" err="1" smtClean="0">
                <a:solidFill>
                  <a:srgbClr val="FF0000"/>
                </a:solidFill>
              </a:rPr>
              <a:t>myComponent.addActionListener</a:t>
            </a:r>
            <a:r>
              <a:rPr lang="en-GB" dirty="0" smtClean="0">
                <a:solidFill>
                  <a:srgbClr val="FF0000"/>
                </a:solidFill>
              </a:rPr>
              <a:t>(</a:t>
            </a:r>
            <a:r>
              <a:rPr lang="en-GB" dirty="0" err="1" smtClean="0">
                <a:solidFill>
                  <a:srgbClr val="FF0000"/>
                </a:solidFill>
              </a:rPr>
              <a:t>myClassInstance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altLang="en-US" smtClean="0"/>
              <a:t>Events Handlers, cont.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7772400" cy="1655763"/>
          </a:xfrm>
        </p:spPr>
        <p:txBody>
          <a:bodyPr/>
          <a:lstStyle/>
          <a:p>
            <a:r>
              <a:rPr lang="en-GB" altLang="en-US" smtClean="0"/>
              <a:t>Often an event handler that has only a few lines of code is implemented using an anonymous inner class.</a:t>
            </a:r>
          </a:p>
        </p:txBody>
      </p:sp>
      <p:pic>
        <p:nvPicPr>
          <p:cNvPr id="225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4772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Events Handlers,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458200" cy="2438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err="1" smtClean="0"/>
              <a:t>SwingApplication</a:t>
            </a:r>
            <a:r>
              <a:rPr lang="en-GB" dirty="0" smtClean="0"/>
              <a:t> has two event handlers.</a:t>
            </a:r>
          </a:p>
          <a:p>
            <a:pPr lvl="1">
              <a:defRPr/>
            </a:pPr>
            <a:r>
              <a:rPr lang="en-GB" dirty="0" smtClean="0"/>
              <a:t>Window closing (window events).</a:t>
            </a:r>
          </a:p>
          <a:p>
            <a:pPr lvl="2">
              <a:defRPr/>
            </a:pPr>
            <a:r>
              <a:rPr lang="en-GB" dirty="0" err="1" smtClean="0">
                <a:solidFill>
                  <a:srgbClr val="FF0000"/>
                </a:solidFill>
              </a:rPr>
              <a:t>frame.setDefaultCloseOperation</a:t>
            </a:r>
            <a:r>
              <a:rPr lang="en-GB" dirty="0" smtClean="0">
                <a:solidFill>
                  <a:srgbClr val="FF0000"/>
                </a:solidFill>
              </a:rPr>
              <a:t> (</a:t>
            </a:r>
            <a:r>
              <a:rPr lang="en-GB" dirty="0" err="1" smtClean="0">
                <a:solidFill>
                  <a:srgbClr val="FF0000"/>
                </a:solidFill>
              </a:rPr>
              <a:t>JFrame.EXIT_ON_CLOSE</a:t>
            </a:r>
            <a:r>
              <a:rPr lang="en-GB" dirty="0" smtClean="0">
                <a:solidFill>
                  <a:srgbClr val="FF0000"/>
                </a:solidFill>
              </a:rPr>
              <a:t>);</a:t>
            </a:r>
          </a:p>
          <a:p>
            <a:pPr>
              <a:defRPr/>
            </a:pPr>
            <a:r>
              <a:rPr lang="en-GB" dirty="0" smtClean="0"/>
              <a:t>Button clicks (action events).</a:t>
            </a:r>
          </a:p>
          <a:p>
            <a:pPr lvl="1">
              <a:defRPr/>
            </a:pPr>
            <a:r>
              <a:rPr lang="en-GB" dirty="0" smtClean="0"/>
              <a:t>see previous slide.</a:t>
            </a:r>
          </a:p>
          <a:p>
            <a:pPr>
              <a:defRPr/>
            </a:pPr>
            <a:r>
              <a:rPr lang="en-GB" dirty="0"/>
              <a:t>Types of events (listeners defined in </a:t>
            </a:r>
            <a:r>
              <a:rPr lang="en-GB" dirty="0" err="1"/>
              <a:t>java.awt.event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235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30663"/>
            <a:ext cx="7034213" cy="263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dirty="0" err="1" smtClean="0"/>
              <a:t>WindowListener</a:t>
            </a:r>
            <a:r>
              <a:rPr lang="en-GB" altLang="en-US" dirty="0" smtClean="0"/>
              <a:t> and </a:t>
            </a:r>
            <a:r>
              <a:rPr lang="en-GB" altLang="en-US" dirty="0" err="1" smtClean="0"/>
              <a:t>MouseListener</a:t>
            </a:r>
            <a:endParaRPr lang="en-GB" altLang="en-US" dirty="0" smtClean="0"/>
          </a:p>
        </p:txBody>
      </p:sp>
      <p:pic>
        <p:nvPicPr>
          <p:cNvPr id="2457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633538"/>
            <a:ext cx="77311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19600"/>
            <a:ext cx="8001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77863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Layout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3" y="1227138"/>
            <a:ext cx="8085137" cy="23622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 smtClean="0"/>
              <a:t>A layout manager is an object that determines the manner in which components are displayed in a container</a:t>
            </a:r>
          </a:p>
          <a:p>
            <a:pPr>
              <a:defRPr/>
            </a:pPr>
            <a:r>
              <a:rPr lang="en-GB" dirty="0" smtClean="0"/>
              <a:t>There are </a:t>
            </a:r>
            <a:r>
              <a:rPr lang="en-GB" dirty="0" smtClean="0">
                <a:solidFill>
                  <a:srgbClr val="FF0000"/>
                </a:solidFill>
              </a:rPr>
              <a:t>several predefined layout managers </a:t>
            </a:r>
            <a:r>
              <a:rPr lang="en-GB" dirty="0" smtClean="0"/>
              <a:t>defined in the Java standard class library</a:t>
            </a:r>
            <a:endParaRPr lang="en-GB" dirty="0"/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05200"/>
            <a:ext cx="5184775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Layout Managers,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51816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Every container has a default layout manager, but we can also explicitly set the layout manager for a container</a:t>
            </a:r>
          </a:p>
          <a:p>
            <a:pPr>
              <a:defRPr/>
            </a:pPr>
            <a:r>
              <a:rPr lang="en-GB" dirty="0" smtClean="0"/>
              <a:t>Each layout manager has its own particular rules governing how the components will be arranged</a:t>
            </a:r>
          </a:p>
          <a:p>
            <a:pPr>
              <a:defRPr/>
            </a:pPr>
            <a:r>
              <a:rPr lang="en-GB" dirty="0" smtClean="0"/>
              <a:t>Some layout managers pay attention to a component's preferred size or alignment, and others do not</a:t>
            </a:r>
          </a:p>
          <a:p>
            <a:pPr>
              <a:defRPr/>
            </a:pPr>
            <a:r>
              <a:rPr lang="en-GB" dirty="0" smtClean="0"/>
              <a:t>The layout managers attempt to adjust the layout as components are added and as containers are resized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Flow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35052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A flow layout puts as many components on a row as possible, then moves to the next row</a:t>
            </a:r>
          </a:p>
          <a:p>
            <a:pPr>
              <a:defRPr/>
            </a:pPr>
            <a:r>
              <a:rPr lang="en-GB" dirty="0" smtClean="0"/>
              <a:t>Rows are created as needed to accommodate all of the components</a:t>
            </a:r>
          </a:p>
          <a:p>
            <a:pPr>
              <a:defRPr/>
            </a:pPr>
            <a:r>
              <a:rPr lang="en-GB" dirty="0" smtClean="0"/>
              <a:t>Components are displayed in the order they are added to the container</a:t>
            </a:r>
          </a:p>
          <a:p>
            <a:pPr>
              <a:defRPr/>
            </a:pPr>
            <a:r>
              <a:rPr lang="en-GB" dirty="0" smtClean="0"/>
              <a:t>The horizontal and vertical gaps between the components can be explicitly set</a:t>
            </a:r>
          </a:p>
          <a:p>
            <a:pPr>
              <a:defRPr/>
            </a:pPr>
            <a:r>
              <a:rPr lang="en-GB" dirty="0" smtClean="0"/>
              <a:t>Default for </a:t>
            </a:r>
            <a:r>
              <a:rPr lang="en-GB" dirty="0" err="1" smtClean="0">
                <a:solidFill>
                  <a:srgbClr val="FF0000"/>
                </a:solidFill>
              </a:rPr>
              <a:t>JPanel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765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4953000"/>
            <a:ext cx="67627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5033"/>
            <a:ext cx="7772400" cy="1143000"/>
          </a:xfrm>
        </p:spPr>
        <p:txBody>
          <a:bodyPr/>
          <a:lstStyle/>
          <a:p>
            <a:r>
              <a:rPr lang="en-GB" dirty="0" err="1" smtClean="0"/>
              <a:t>FlowLayout</a:t>
            </a:r>
            <a:r>
              <a:rPr lang="en-GB" dirty="0" smtClean="0"/>
              <a:t>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3" y="1198033"/>
            <a:ext cx="5692445" cy="533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429000"/>
            <a:ext cx="4343400" cy="150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1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Graphical User Interfaces (GUI)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Note this is a huge area </a:t>
            </a:r>
          </a:p>
          <a:p>
            <a:pPr lvl="1"/>
            <a:r>
              <a:rPr lang="en-GB" altLang="en-US" dirty="0" smtClean="0"/>
              <a:t>Many books are devoted solely to this topic</a:t>
            </a:r>
          </a:p>
          <a:p>
            <a:r>
              <a:rPr lang="en-GB" altLang="en-US" dirty="0" smtClean="0"/>
              <a:t>Today we will provide an overview on getting started with Java GUIs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Border Layout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GB" altLang="en-US" smtClean="0"/>
              <a:t>A border layout defines five areas into which components can be added</a:t>
            </a:r>
          </a:p>
          <a:p>
            <a:r>
              <a:rPr lang="en-GB" altLang="en-US" smtClean="0"/>
              <a:t>The default for most GUIs</a:t>
            </a:r>
          </a:p>
        </p:txBody>
      </p:sp>
      <p:pic>
        <p:nvPicPr>
          <p:cNvPr id="286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581400"/>
            <a:ext cx="586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Box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3429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A box layout organizes components either horizontally (in one row) or vertically (in one column)</a:t>
            </a:r>
          </a:p>
          <a:p>
            <a:pPr>
              <a:defRPr/>
            </a:pPr>
            <a:r>
              <a:rPr lang="en-GB" dirty="0" smtClean="0"/>
              <a:t>Special rigid areas can be added to force a certain amount of spacing between components</a:t>
            </a:r>
          </a:p>
          <a:p>
            <a:pPr>
              <a:defRPr/>
            </a:pPr>
            <a:r>
              <a:rPr lang="en-GB" dirty="0" smtClean="0"/>
              <a:t>By combining multiple containers using box layout, many different configurations can be created</a:t>
            </a:r>
          </a:p>
          <a:p>
            <a:pPr>
              <a:defRPr/>
            </a:pPr>
            <a:r>
              <a:rPr lang="en-GB" dirty="0" smtClean="0"/>
              <a:t>Multiple containers with box layouts are often preferred to one container that uses the more complicated </a:t>
            </a:r>
            <a:r>
              <a:rPr lang="en-GB" dirty="0" err="1" smtClean="0"/>
              <a:t>gridbag</a:t>
            </a:r>
            <a:r>
              <a:rPr lang="en-GB" dirty="0" smtClean="0"/>
              <a:t> layout manager</a:t>
            </a:r>
            <a:endParaRPr lang="en-GB" dirty="0"/>
          </a:p>
        </p:txBody>
      </p:sp>
      <p:pic>
        <p:nvPicPr>
          <p:cNvPr id="297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95800"/>
            <a:ext cx="25622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Other Layout Managers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019925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"Atomic"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4958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The root in the component hierarchy is </a:t>
            </a:r>
            <a:r>
              <a:rPr lang="en-GB" dirty="0" err="1" smtClean="0"/>
              <a:t>JComponent</a:t>
            </a:r>
            <a:r>
              <a:rPr lang="en-GB" dirty="0" smtClean="0"/>
              <a:t>.</a:t>
            </a:r>
          </a:p>
          <a:p>
            <a:pPr>
              <a:defRPr/>
            </a:pPr>
            <a:r>
              <a:rPr lang="en-GB" dirty="0" smtClean="0"/>
              <a:t>The </a:t>
            </a:r>
            <a:r>
              <a:rPr lang="en-GB" dirty="0" err="1" smtClean="0"/>
              <a:t>JComponent</a:t>
            </a:r>
            <a:r>
              <a:rPr lang="en-GB" dirty="0" smtClean="0"/>
              <a:t> provides the following functionality to its descendants, e.g., </a:t>
            </a:r>
            <a:r>
              <a:rPr lang="en-GB" dirty="0" err="1" smtClean="0"/>
              <a:t>JLabel</a:t>
            </a:r>
            <a:r>
              <a:rPr lang="en-GB" dirty="0" smtClean="0"/>
              <a:t>, </a:t>
            </a:r>
            <a:r>
              <a:rPr lang="en-GB" dirty="0" err="1" smtClean="0"/>
              <a:t>JRadioButton</a:t>
            </a:r>
            <a:r>
              <a:rPr lang="en-GB" dirty="0" smtClean="0"/>
              <a:t>, and </a:t>
            </a:r>
            <a:r>
              <a:rPr lang="en-GB" dirty="0" err="1" smtClean="0"/>
              <a:t>JTextArea</a:t>
            </a:r>
            <a:endParaRPr lang="en-GB" dirty="0" smtClean="0"/>
          </a:p>
          <a:p>
            <a:pPr lvl="1">
              <a:defRPr/>
            </a:pPr>
            <a:r>
              <a:rPr lang="en-GB" dirty="0" smtClean="0"/>
              <a:t>Tool tips</a:t>
            </a:r>
          </a:p>
          <a:p>
            <a:pPr lvl="1">
              <a:defRPr/>
            </a:pPr>
            <a:r>
              <a:rPr lang="en-GB" dirty="0" smtClean="0"/>
              <a:t>Borders</a:t>
            </a:r>
          </a:p>
          <a:p>
            <a:pPr lvl="1">
              <a:defRPr/>
            </a:pPr>
            <a:r>
              <a:rPr lang="en-GB" dirty="0" smtClean="0"/>
              <a:t>Keyboard-generated actions</a:t>
            </a:r>
          </a:p>
          <a:p>
            <a:pPr lvl="1">
              <a:defRPr/>
            </a:pPr>
            <a:r>
              <a:rPr lang="en-GB" dirty="0" smtClean="0"/>
              <a:t>Application-wide pluggable look and feel</a:t>
            </a:r>
          </a:p>
          <a:p>
            <a:pPr lvl="1">
              <a:defRPr/>
            </a:pPr>
            <a:r>
              <a:rPr lang="en-GB" dirty="0" smtClean="0"/>
              <a:t>Various properties</a:t>
            </a:r>
          </a:p>
          <a:p>
            <a:pPr lvl="1">
              <a:defRPr/>
            </a:pPr>
            <a:r>
              <a:rPr lang="en-GB" dirty="0" smtClean="0"/>
              <a:t>Support for layout</a:t>
            </a:r>
          </a:p>
          <a:p>
            <a:pPr lvl="1">
              <a:defRPr/>
            </a:pPr>
            <a:r>
              <a:rPr lang="en-GB" dirty="0" smtClean="0"/>
              <a:t>Support for accessibility</a:t>
            </a:r>
          </a:p>
          <a:p>
            <a:pPr lvl="1">
              <a:defRPr/>
            </a:pPr>
            <a:r>
              <a:rPr lang="en-GB" dirty="0" smtClean="0"/>
              <a:t>Double buffering</a:t>
            </a:r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altLang="en-US" smtClean="0"/>
              <a:t>Basic Components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68400"/>
            <a:ext cx="7824788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Non-Editable Displays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37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6363"/>
            <a:ext cx="443865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85800" y="7938"/>
            <a:ext cx="7772400" cy="1143000"/>
          </a:xfrm>
        </p:spPr>
        <p:txBody>
          <a:bodyPr/>
          <a:lstStyle/>
          <a:p>
            <a:r>
              <a:rPr lang="en-GB" altLang="en-US" smtClean="0"/>
              <a:t>Editable Displays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48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2225"/>
            <a:ext cx="7781925" cy="480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Overview Basic GUI Principles</a:t>
            </a:r>
          </a:p>
          <a:p>
            <a:r>
              <a:rPr lang="en-GB" altLang="en-US" dirty="0" smtClean="0"/>
              <a:t>Abstract Windowing Toolkit (AWT)</a:t>
            </a:r>
          </a:p>
          <a:p>
            <a:r>
              <a:rPr lang="en-GB" altLang="en-US" dirty="0" smtClean="0"/>
              <a:t>Java Foundation Classes (JFC)</a:t>
            </a:r>
          </a:p>
          <a:p>
            <a:r>
              <a:rPr lang="en-GB" altLang="en-US" dirty="0" smtClean="0"/>
              <a:t>Apply Hands-On/Practical Understanding of GUIs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 fontScale="92500" lnSpcReduction="20000"/>
          </a:bodyPr>
          <a:lstStyle/>
          <a:p>
            <a:r>
              <a:rPr lang="en-GB" altLang="en-US" dirty="0" smtClean="0"/>
              <a:t>Read Associated </a:t>
            </a:r>
            <a:r>
              <a:rPr lang="en-GB" altLang="en-US" dirty="0" smtClean="0"/>
              <a:t>Chapters</a:t>
            </a:r>
          </a:p>
          <a:p>
            <a:pPr lvl="1"/>
            <a:r>
              <a:rPr lang="en-GB" altLang="en-US" dirty="0" smtClean="0"/>
              <a:t>Regularly reviewing the material</a:t>
            </a:r>
          </a:p>
          <a:p>
            <a:pPr lvl="1"/>
            <a:r>
              <a:rPr lang="en-GB" altLang="en-US" dirty="0" smtClean="0"/>
              <a:t>Reading around the subject</a:t>
            </a:r>
          </a:p>
          <a:p>
            <a:pPr lvl="1"/>
            <a:r>
              <a:rPr lang="en-GB" altLang="en-US" dirty="0" smtClean="0"/>
              <a:t>Experimenting (Trial &amp; Error)</a:t>
            </a:r>
            <a:endParaRPr lang="en-GB" altLang="en-US" dirty="0" smtClean="0"/>
          </a:p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Online Quizzes</a:t>
            </a:r>
          </a:p>
          <a:p>
            <a:r>
              <a:rPr lang="en-GB" altLang="en-US" dirty="0" smtClean="0"/>
              <a:t>Java </a:t>
            </a:r>
            <a:r>
              <a:rPr lang="en-GB" altLang="en-US" dirty="0" smtClean="0"/>
              <a:t>Exercises</a:t>
            </a:r>
          </a:p>
          <a:p>
            <a:pPr lvl="1"/>
            <a:r>
              <a:rPr lang="en-GB" altLang="en-US" dirty="0" smtClean="0"/>
              <a:t>Typing Java Code Regularly</a:t>
            </a:r>
          </a:p>
          <a:p>
            <a:pPr lvl="1"/>
            <a:r>
              <a:rPr lang="en-GB" altLang="en-US" dirty="0" smtClean="0"/>
              <a:t>Intuitive/Natural</a:t>
            </a:r>
          </a:p>
          <a:p>
            <a:pPr lvl="1"/>
            <a:r>
              <a:rPr lang="en-GB" altLang="en-US" dirty="0" smtClean="0"/>
              <a:t>Avoid `Copy-Pasting’</a:t>
            </a:r>
            <a:endParaRPr lang="en-GB" altLang="en-US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Today’s Practical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1816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GB" b="1" dirty="0"/>
              <a:t>Programming Exercises (Book): </a:t>
            </a:r>
          </a:p>
          <a:p>
            <a:pPr lvl="1">
              <a:defRPr/>
            </a:pPr>
            <a:r>
              <a:rPr lang="en-GB" b="1" dirty="0" smtClean="0"/>
              <a:t>Chapter 12.1-12.5</a:t>
            </a:r>
          </a:p>
          <a:p>
            <a:pPr lvl="1">
              <a:defRPr/>
            </a:pPr>
            <a:r>
              <a:rPr lang="en-GB" b="1" dirty="0" smtClean="0"/>
              <a:t>(</a:t>
            </a:r>
            <a:r>
              <a:rPr lang="en-GB" b="1" dirty="0"/>
              <a:t>Only code not UML)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Upload single .zip file containing all your java files (only java files).</a:t>
            </a:r>
          </a:p>
          <a:p>
            <a:pPr lvl="1">
              <a:defRPr/>
            </a:pPr>
            <a:r>
              <a:rPr lang="en-GB" dirty="0">
                <a:hlinkClick r:id="rId2"/>
              </a:rPr>
              <a:t>www.zjnu.xyz</a:t>
            </a:r>
            <a:endParaRPr lang="en-GB" dirty="0"/>
          </a:p>
          <a:p>
            <a:pPr lvl="1">
              <a:defRPr/>
            </a:pPr>
            <a:r>
              <a:rPr lang="en-GB" dirty="0"/>
              <a:t>zip file name should be your student number, e.g., 29392929.zip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Remember to </a:t>
            </a:r>
            <a:r>
              <a:rPr lang="en-GB" dirty="0">
                <a:solidFill>
                  <a:srgbClr val="FF0000"/>
                </a:solidFill>
              </a:rPr>
              <a:t>comment your code</a:t>
            </a:r>
            <a:r>
              <a:rPr lang="en-GB" dirty="0"/>
              <a:t>, name/student number at the top of files.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 smtClean="0"/>
              <a:t>Organise your files so it’s clear to identify each exercise (e.g., file names/folders)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ch12_1.java</a:t>
            </a:r>
            <a:r>
              <a:rPr lang="en-GB" dirty="0"/>
              <a:t>, </a:t>
            </a:r>
            <a:r>
              <a:rPr lang="en-GB" dirty="0" smtClean="0"/>
              <a:t>ch12_2.java</a:t>
            </a:r>
            <a:r>
              <a:rPr lang="en-GB" dirty="0"/>
              <a:t>, …</a:t>
            </a: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41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Why is the Graphical User Interface (GUI) Important?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What software packages have GUIs</a:t>
            </a:r>
            <a:r>
              <a:rPr lang="en-GB" altLang="en-US" dirty="0" smtClean="0"/>
              <a:t>?</a:t>
            </a:r>
          </a:p>
          <a:p>
            <a:r>
              <a:rPr lang="en-GB" altLang="en-US" dirty="0" smtClean="0"/>
              <a:t>What does the GUI offer?</a:t>
            </a:r>
          </a:p>
          <a:p>
            <a:r>
              <a:rPr lang="en-GB" altLang="en-US" dirty="0" smtClean="0"/>
              <a:t>What are the different types of GUI?</a:t>
            </a:r>
          </a:p>
          <a:p>
            <a:pPr marL="0" indent="0">
              <a:buNone/>
            </a:pPr>
            <a:endParaRPr lang="en-GB" altLang="en-US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Why is the Graphical User Interface (GUI)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4343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Visual</a:t>
            </a:r>
            <a:r>
              <a:rPr lang="en-GB" dirty="0" smtClean="0"/>
              <a:t> feedback/input</a:t>
            </a:r>
          </a:p>
          <a:p>
            <a:pPr>
              <a:defRPr/>
            </a:pPr>
            <a:r>
              <a:rPr lang="en-GB" dirty="0"/>
              <a:t>A</a:t>
            </a:r>
            <a:r>
              <a:rPr lang="en-GB" dirty="0" smtClean="0"/>
              <a:t>llows higher productivity</a:t>
            </a:r>
          </a:p>
          <a:p>
            <a:pPr>
              <a:defRPr/>
            </a:pPr>
            <a:r>
              <a:rPr lang="en-GB" dirty="0" smtClean="0"/>
              <a:t>Faster </a:t>
            </a:r>
            <a:r>
              <a:rPr lang="en-GB" b="1" dirty="0" smtClean="0">
                <a:solidFill>
                  <a:srgbClr val="FF0000"/>
                </a:solidFill>
              </a:rPr>
              <a:t>learning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curve/usability</a:t>
            </a:r>
          </a:p>
          <a:p>
            <a:pPr lvl="1">
              <a:defRPr/>
            </a:pPr>
            <a:r>
              <a:rPr lang="en-GB" dirty="0" smtClean="0"/>
              <a:t>Intuitive to the user</a:t>
            </a:r>
          </a:p>
          <a:p>
            <a:pPr>
              <a:defRPr/>
            </a:pPr>
            <a:r>
              <a:rPr lang="en-GB" dirty="0" smtClean="0"/>
              <a:t>Display/show more </a:t>
            </a:r>
            <a:r>
              <a:rPr lang="en-GB" b="1" dirty="0" smtClean="0">
                <a:solidFill>
                  <a:srgbClr val="FF0000"/>
                </a:solidFill>
              </a:rPr>
              <a:t>information/details</a:t>
            </a:r>
          </a:p>
          <a:p>
            <a:pPr lvl="1">
              <a:defRPr/>
            </a:pPr>
            <a:r>
              <a:rPr lang="en-GB" dirty="0" smtClean="0"/>
              <a:t>Picture is worth a thousand words</a:t>
            </a:r>
          </a:p>
          <a:p>
            <a:pPr lvl="1">
              <a:defRPr/>
            </a:pPr>
            <a:r>
              <a:rPr lang="en-GB" dirty="0" smtClean="0"/>
              <a:t>Allows colour/animations</a:t>
            </a:r>
          </a:p>
          <a:p>
            <a:pPr lvl="1">
              <a:defRPr/>
            </a:pPr>
            <a:r>
              <a:rPr lang="en-GB" dirty="0" smtClean="0"/>
              <a:t>Provides more opportunities (e.g., video/games)</a:t>
            </a:r>
          </a:p>
          <a:p>
            <a:pPr>
              <a:defRPr/>
            </a:pPr>
            <a:r>
              <a:rPr lang="en-GB" dirty="0" smtClean="0"/>
              <a:t>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does GUI stand for?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a) </a:t>
            </a:r>
            <a:r>
              <a:rPr lang="en-GB" dirty="0"/>
              <a:t>Graphical User Interface</a:t>
            </a:r>
          </a:p>
          <a:p>
            <a:pPr marL="0" indent="0">
              <a:buNone/>
            </a:pPr>
            <a:r>
              <a:rPr lang="en-GB" dirty="0" smtClean="0"/>
              <a:t>b) </a:t>
            </a:r>
            <a:r>
              <a:rPr lang="en-GB" dirty="0" err="1"/>
              <a:t>Gimme</a:t>
            </a:r>
            <a:r>
              <a:rPr lang="en-GB" dirty="0"/>
              <a:t> Ur Internet</a:t>
            </a:r>
          </a:p>
          <a:p>
            <a:pPr marL="0" indent="0">
              <a:buNone/>
            </a:pPr>
            <a:r>
              <a:rPr lang="en-GB" dirty="0" smtClean="0"/>
              <a:t>c) </a:t>
            </a:r>
            <a:r>
              <a:rPr lang="en-GB" dirty="0"/>
              <a:t>Grand User Interface</a:t>
            </a:r>
          </a:p>
          <a:p>
            <a:pPr marL="0" indent="0">
              <a:buNone/>
            </a:pPr>
            <a:r>
              <a:rPr lang="en-GB" dirty="0" smtClean="0"/>
              <a:t>d) </a:t>
            </a:r>
            <a:r>
              <a:rPr lang="en-GB" dirty="0"/>
              <a:t>Graphical Useful </a:t>
            </a:r>
            <a:r>
              <a:rPr lang="en-GB" dirty="0" smtClean="0"/>
              <a:t>Interface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37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a) </a:t>
            </a:r>
            <a:r>
              <a:rPr lang="en-GB" dirty="0"/>
              <a:t>Graphical User Interface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29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GUI Overview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To create a Java GUI, you need to understand</a:t>
            </a:r>
          </a:p>
          <a:p>
            <a:pPr lvl="1"/>
            <a:r>
              <a:rPr lang="en-GB" altLang="en-US" smtClean="0"/>
              <a:t>Containers</a:t>
            </a:r>
          </a:p>
          <a:p>
            <a:pPr lvl="1"/>
            <a:r>
              <a:rPr lang="en-GB" altLang="en-US" smtClean="0"/>
              <a:t>Event</a:t>
            </a:r>
          </a:p>
          <a:p>
            <a:pPr lvl="1"/>
            <a:r>
              <a:rPr lang="en-GB" altLang="en-US" smtClean="0"/>
              <a:t>Event Handlers</a:t>
            </a:r>
          </a:p>
          <a:p>
            <a:pPr lvl="1"/>
            <a:r>
              <a:rPr lang="en-GB" altLang="en-US" smtClean="0"/>
              <a:t>Layout managers</a:t>
            </a:r>
          </a:p>
          <a:p>
            <a:pPr lvl="1"/>
            <a:r>
              <a:rPr lang="en-GB" altLang="en-US" smtClean="0"/>
              <a:t>Components</a:t>
            </a:r>
          </a:p>
          <a:p>
            <a:pPr lvl="1"/>
            <a:r>
              <a:rPr lang="en-GB" altLang="en-US" smtClean="0"/>
              <a:t>Special features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AWT and JFC/Swing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Early Java development used graphic classes defined in</a:t>
            </a:r>
            <a:r>
              <a:rPr lang="en-GB" dirty="0"/>
              <a:t> </a:t>
            </a:r>
            <a:r>
              <a:rPr lang="en-GB" dirty="0" smtClean="0"/>
              <a:t>the Abstract Windowing Toolkit (</a:t>
            </a:r>
            <a:r>
              <a:rPr lang="en-GB" i="1" dirty="0" smtClean="0"/>
              <a:t>AWT</a:t>
            </a:r>
            <a:r>
              <a:rPr lang="en-GB" dirty="0" smtClean="0"/>
              <a:t>)</a:t>
            </a:r>
          </a:p>
          <a:p>
            <a:pPr lvl="1">
              <a:defRPr/>
            </a:pPr>
            <a:r>
              <a:rPr lang="en-GB" dirty="0" smtClean="0"/>
              <a:t>See the </a:t>
            </a:r>
            <a:r>
              <a:rPr lang="en-GB" dirty="0" err="1" smtClean="0">
                <a:solidFill>
                  <a:srgbClr val="FF0000"/>
                </a:solidFill>
              </a:rPr>
              <a:t>java.awt</a:t>
            </a:r>
            <a:r>
              <a:rPr lang="en-GB" dirty="0" smtClean="0"/>
              <a:t> packages.</a:t>
            </a:r>
          </a:p>
          <a:p>
            <a:pPr>
              <a:defRPr/>
            </a:pPr>
            <a:r>
              <a:rPr lang="en-GB" dirty="0" smtClean="0"/>
              <a:t>Java 2 introduced the JFC/Swing classes</a:t>
            </a:r>
          </a:p>
          <a:p>
            <a:pPr lvl="1">
              <a:defRPr/>
            </a:pPr>
            <a:r>
              <a:rPr lang="en-GB" dirty="0" smtClean="0"/>
              <a:t>See the </a:t>
            </a:r>
            <a:r>
              <a:rPr lang="en-GB" dirty="0" err="1" smtClean="0">
                <a:solidFill>
                  <a:srgbClr val="FF0000"/>
                </a:solidFill>
              </a:rPr>
              <a:t>javax.swing</a:t>
            </a:r>
            <a:r>
              <a:rPr lang="en-GB" dirty="0" smtClean="0"/>
              <a:t> packages</a:t>
            </a:r>
          </a:p>
          <a:p>
            <a:pPr>
              <a:defRPr/>
            </a:pPr>
            <a:r>
              <a:rPr lang="en-GB" dirty="0" smtClean="0"/>
              <a:t>Many AWT components have similar Swing counterparts</a:t>
            </a:r>
          </a:p>
          <a:p>
            <a:pPr lvl="1">
              <a:defRPr/>
            </a:pPr>
            <a:r>
              <a:rPr lang="en-GB" dirty="0" smtClean="0"/>
              <a:t>An example, the AWT Button class corresponds to a more versatile Swing class called </a:t>
            </a:r>
            <a:r>
              <a:rPr lang="en-GB" dirty="0" err="1" smtClean="0">
                <a:solidFill>
                  <a:srgbClr val="FF0000"/>
                </a:solidFill>
              </a:rPr>
              <a:t>JButton</a:t>
            </a:r>
            <a:r>
              <a:rPr lang="en-GB" dirty="0" smtClean="0"/>
              <a:t>.</a:t>
            </a:r>
          </a:p>
          <a:p>
            <a:pPr>
              <a:defRPr/>
            </a:pPr>
            <a:r>
              <a:rPr lang="en-GB" dirty="0" smtClean="0"/>
              <a:t>Swing does not generally replace the AWT; still use AWT for events and the underlying AWT event processing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1117</Words>
  <Application>Microsoft Office PowerPoint</Application>
  <PresentationFormat>On-screen Show (4:3)</PresentationFormat>
  <Paragraphs>181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Times New Roman</vt:lpstr>
      <vt:lpstr>Wingdings 3</vt:lpstr>
      <vt:lpstr>Default Design</vt:lpstr>
      <vt:lpstr>GUI Basics</vt:lpstr>
      <vt:lpstr>Outline</vt:lpstr>
      <vt:lpstr>Graphical User Interfaces (GUI)</vt:lpstr>
      <vt:lpstr>Why is the Graphical User Interface (GUI) Important?</vt:lpstr>
      <vt:lpstr>Why is the Graphical User Interface (GUI) Important?</vt:lpstr>
      <vt:lpstr>Question</vt:lpstr>
      <vt:lpstr>Answer</vt:lpstr>
      <vt:lpstr>GUI Overview</vt:lpstr>
      <vt:lpstr>AWT and JFC/Swing</vt:lpstr>
      <vt:lpstr>Question</vt:lpstr>
      <vt:lpstr>Answer</vt:lpstr>
      <vt:lpstr>Standard GUI Components used to Create User Interfaces (Swing)</vt:lpstr>
      <vt:lpstr>Containers</vt:lpstr>
      <vt:lpstr>Example</vt:lpstr>
      <vt:lpstr>Example Containers  (Top Level and General)</vt:lpstr>
      <vt:lpstr>Example</vt:lpstr>
      <vt:lpstr>Question</vt:lpstr>
      <vt:lpstr>Answer</vt:lpstr>
      <vt:lpstr>Example Special Containers</vt:lpstr>
      <vt:lpstr>Events</vt:lpstr>
      <vt:lpstr>Events, cont.</vt:lpstr>
      <vt:lpstr>Events Handlers</vt:lpstr>
      <vt:lpstr>Events Handlers, cont.</vt:lpstr>
      <vt:lpstr>Events Handlers, cont.</vt:lpstr>
      <vt:lpstr>WindowListener and MouseListener</vt:lpstr>
      <vt:lpstr>Layout Managers</vt:lpstr>
      <vt:lpstr>Layout Managers, cont.</vt:lpstr>
      <vt:lpstr>Flow Layout</vt:lpstr>
      <vt:lpstr>FlowLayout Example</vt:lpstr>
      <vt:lpstr>Border Layout</vt:lpstr>
      <vt:lpstr>Box Layout</vt:lpstr>
      <vt:lpstr>Other Layout Managers</vt:lpstr>
      <vt:lpstr>"Atomic" Components</vt:lpstr>
      <vt:lpstr>Basic Components</vt:lpstr>
      <vt:lpstr>Non-Editable Displays</vt:lpstr>
      <vt:lpstr>Editable Displays</vt:lpstr>
      <vt:lpstr>Summary</vt:lpstr>
      <vt:lpstr>This Week</vt:lpstr>
      <vt:lpstr>Today’s Practical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180</cp:revision>
  <dcterms:created xsi:type="dcterms:W3CDTF">1601-01-01T00:00:00Z</dcterms:created>
  <dcterms:modified xsi:type="dcterms:W3CDTF">2017-11-06T15:03:59Z</dcterms:modified>
</cp:coreProperties>
</file>