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67" r:id="rId2"/>
    <p:sldId id="274" r:id="rId3"/>
    <p:sldId id="378" r:id="rId4"/>
    <p:sldId id="391" r:id="rId5"/>
    <p:sldId id="392" r:id="rId6"/>
    <p:sldId id="379" r:id="rId7"/>
    <p:sldId id="397" r:id="rId8"/>
    <p:sldId id="400" r:id="rId9"/>
    <p:sldId id="398" r:id="rId10"/>
    <p:sldId id="401" r:id="rId11"/>
    <p:sldId id="409" r:id="rId12"/>
    <p:sldId id="402" r:id="rId13"/>
    <p:sldId id="410" r:id="rId14"/>
    <p:sldId id="403" r:id="rId15"/>
    <p:sldId id="411" r:id="rId16"/>
    <p:sldId id="404" r:id="rId17"/>
    <p:sldId id="412" r:id="rId18"/>
    <p:sldId id="405" r:id="rId19"/>
    <p:sldId id="413" r:id="rId20"/>
    <p:sldId id="406" r:id="rId21"/>
    <p:sldId id="414" r:id="rId22"/>
    <p:sldId id="407" r:id="rId23"/>
    <p:sldId id="415" r:id="rId24"/>
    <p:sldId id="408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3" r:id="rId33"/>
    <p:sldId id="424" r:id="rId34"/>
    <p:sldId id="425" r:id="rId35"/>
    <p:sldId id="426" r:id="rId36"/>
    <p:sldId id="427" r:id="rId37"/>
    <p:sldId id="428" r:id="rId38"/>
    <p:sldId id="429" r:id="rId39"/>
    <p:sldId id="430" r:id="rId40"/>
    <p:sldId id="431" r:id="rId41"/>
    <p:sldId id="432" r:id="rId42"/>
    <p:sldId id="433" r:id="rId43"/>
    <p:sldId id="434" r:id="rId44"/>
    <p:sldId id="272" r:id="rId45"/>
    <p:sldId id="291" r:id="rId46"/>
    <p:sldId id="395" r:id="rId47"/>
    <p:sldId id="396" r:id="rId48"/>
    <p:sldId id="268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2" autoAdjust="0"/>
    <p:restoredTop sz="94660"/>
  </p:normalViewPr>
  <p:slideViewPr>
    <p:cSldViewPr>
      <p:cViewPr varScale="1">
        <p:scale>
          <a:sx n="110" d="100"/>
          <a:sy n="110" d="100"/>
        </p:scale>
        <p:origin x="-17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7027DAC-AEB5-4D7D-A0C0-09FA2CAAC5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146586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9371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C1DD025-AE76-4B40-BAE6-9B7E0B15F2E3}" type="datetime1">
              <a:rPr lang="en-US" altLang="en-US"/>
              <a:pPr>
                <a:defRPr/>
              </a:pPr>
              <a:t>12/20/2017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E56BD5B-98C4-49D6-B0FC-E2CA6A8BA6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0208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E2E3195-20F9-49EA-BDF9-8275B5177DE7}" type="datetime1">
              <a:rPr lang="en-US" altLang="en-US"/>
              <a:pPr>
                <a:defRPr/>
              </a:pPr>
              <a:t>12/20/2017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26B24B9-DF0F-49E2-89B1-3B0C4A98CB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2328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9614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056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1622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8063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8CE9F18-779C-432B-92B4-CBE1199D1B26}" type="datetime1">
              <a:rPr lang="en-US" altLang="en-US"/>
              <a:pPr>
                <a:defRPr/>
              </a:pPr>
              <a:t>12/20/2017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9D88D6C-45F6-4CE9-8529-70AC778B1E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6893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4E7747A-7DFC-4D5D-AD55-CEFD5FFB5269}" type="datetime1">
              <a:rPr lang="en-US" altLang="en-US"/>
              <a:pPr>
                <a:defRPr/>
              </a:pPr>
              <a:t>12/20/2017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2D7914B-392F-4C98-ADC2-56E5923839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49891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7BD64E6-C2F2-4B13-9FFB-D5C0DFFFE6E1}" type="datetime1">
              <a:rPr lang="en-US" altLang="en-US"/>
              <a:pPr>
                <a:defRPr/>
              </a:pPr>
              <a:t>12/20/2017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AF91C92-BE7D-42D4-B65E-EF5844DEBD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10947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09E7361-C384-4E1E-A7B0-746EC856440F}" type="datetime1">
              <a:rPr lang="en-US" altLang="en-US"/>
              <a:pPr>
                <a:defRPr/>
              </a:pPr>
              <a:t>12/20/2017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39550B1-D391-475E-9C2B-1F921DCAE9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7344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Examples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Analysis and Design</a:t>
            </a:r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3186113" y="4795838"/>
            <a:ext cx="277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152400"/>
            <a:ext cx="5497730" cy="594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667000"/>
            <a:ext cx="5334000" cy="1143000"/>
          </a:xfrm>
        </p:spPr>
        <p:txBody>
          <a:bodyPr/>
          <a:lstStyle/>
          <a:p>
            <a:r>
              <a:rPr lang="en-GB" sz="4000" dirty="0" smtClean="0"/>
              <a:t>Activity Diagram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xmlns="" val="2616963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Extend your understanding of the system to include a Class Diagram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6732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2362200"/>
            <a:ext cx="8686800" cy="268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3273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Draw a use case diagram of your solution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57070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6200" y="304800"/>
            <a:ext cx="6986722" cy="62025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2895600"/>
            <a:ext cx="4853122" cy="1143000"/>
          </a:xfrm>
        </p:spPr>
        <p:txBody>
          <a:bodyPr/>
          <a:lstStyle/>
          <a:p>
            <a:r>
              <a:rPr lang="en-GB" sz="3600" dirty="0" smtClean="0"/>
              <a:t>Use Case Diagram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xmlns="" val="3238281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Draw a sequence diagram of your system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37514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862" y="228600"/>
            <a:ext cx="5258933" cy="6400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2590800"/>
            <a:ext cx="5943600" cy="1143000"/>
          </a:xfrm>
        </p:spPr>
        <p:txBody>
          <a:bodyPr/>
          <a:lstStyle/>
          <a:p>
            <a:r>
              <a:rPr lang="en-GB" sz="4000" dirty="0" smtClean="0"/>
              <a:t>Sequence Diagram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xmlns="" val="369518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Draw a collaboration diagram of your system solution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5410200"/>
            <a:ext cx="487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Note</a:t>
            </a:r>
            <a:r>
              <a:rPr lang="en-US" sz="1600" dirty="0" smtClean="0">
                <a:solidFill>
                  <a:schemeClr val="bg2"/>
                </a:solidFill>
              </a:rPr>
              <a:t> collaboration diagram, also called </a:t>
            </a:r>
            <a:r>
              <a:rPr lang="en-US" sz="1600" dirty="0" smtClean="0">
                <a:solidFill>
                  <a:schemeClr val="bg2"/>
                </a:solidFill>
              </a:rPr>
              <a:t>a </a:t>
            </a:r>
            <a:r>
              <a:rPr lang="en-US" sz="1600" b="1" dirty="0" smtClean="0">
                <a:solidFill>
                  <a:schemeClr val="bg2"/>
                </a:solidFill>
              </a:rPr>
              <a:t>communication </a:t>
            </a:r>
            <a:r>
              <a:rPr lang="en-US" sz="1600" b="1" dirty="0" smtClean="0">
                <a:solidFill>
                  <a:schemeClr val="bg2"/>
                </a:solidFill>
              </a:rPr>
              <a:t>diagram</a:t>
            </a:r>
            <a:r>
              <a:rPr lang="en-US" sz="1600" dirty="0" smtClean="0">
                <a:solidFill>
                  <a:schemeClr val="bg2"/>
                </a:solidFill>
              </a:rPr>
              <a:t> or interaction </a:t>
            </a:r>
            <a:r>
              <a:rPr lang="en-US" sz="1600" dirty="0" smtClean="0">
                <a:solidFill>
                  <a:schemeClr val="bg2"/>
                </a:solidFill>
              </a:rPr>
              <a:t>diagram </a:t>
            </a:r>
            <a:r>
              <a:rPr lang="en-US" sz="1600" dirty="0" smtClean="0">
                <a:solidFill>
                  <a:schemeClr val="bg2"/>
                </a:solidFill>
              </a:rPr>
              <a:t>, is an illustration of the relationships and interactions among software objects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6123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6610350" cy="5724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160" y="5562600"/>
            <a:ext cx="7772400" cy="1143000"/>
          </a:xfrm>
        </p:spPr>
        <p:txBody>
          <a:bodyPr/>
          <a:lstStyle/>
          <a:p>
            <a:r>
              <a:rPr lang="en-GB" sz="3600" dirty="0" smtClean="0"/>
              <a:t>Collaboration Diagram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xmlns="" val="2338521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Draw a state chart diagram of your system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9870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Revision Questions</a:t>
            </a:r>
          </a:p>
          <a:p>
            <a:pPr eaLnBrk="1" hangingPunct="1"/>
            <a:r>
              <a:rPr lang="en-US" altLang="en-US" dirty="0" smtClean="0"/>
              <a:t>Group Project</a:t>
            </a:r>
          </a:p>
          <a:p>
            <a:pPr lvl="1" eaLnBrk="1" hangingPunct="1"/>
            <a:r>
              <a:rPr lang="en-US" altLang="en-US" dirty="0" smtClean="0"/>
              <a:t>Review Deliverables</a:t>
            </a:r>
          </a:p>
          <a:p>
            <a:pPr eaLnBrk="1" hangingPunct="1"/>
            <a:r>
              <a:rPr lang="en-US" altLang="en-US" dirty="0" smtClean="0"/>
              <a:t>Exam/Quizzes/Project Dates</a:t>
            </a:r>
          </a:p>
          <a:p>
            <a:pPr eaLnBrk="1" hangingPunct="1"/>
            <a:r>
              <a:rPr lang="en-US" altLang="en-US" dirty="0" smtClean="0"/>
              <a:t>Example System Problem</a:t>
            </a:r>
          </a:p>
          <a:p>
            <a:pPr lvl="1" eaLnBrk="1" hangingPunct="1"/>
            <a:r>
              <a:rPr lang="en-US" altLang="en-US" dirty="0" smtClean="0"/>
              <a:t>Case </a:t>
            </a:r>
            <a:r>
              <a:rPr lang="en-US" altLang="en-US" dirty="0" err="1" smtClean="0"/>
              <a:t>Studey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0" y="457200"/>
            <a:ext cx="4737723" cy="609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38200" y="2819400"/>
            <a:ext cx="7772400" cy="1143000"/>
          </a:xfrm>
        </p:spPr>
        <p:txBody>
          <a:bodyPr/>
          <a:lstStyle/>
          <a:p>
            <a:r>
              <a:rPr lang="en-GB" sz="3200" dirty="0" smtClean="0"/>
              <a:t>State Chart Diagram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xmlns="" val="723109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Draw a component diagram of your system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97561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828800"/>
            <a:ext cx="5285919" cy="43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2143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Draw a deployment diagram of your system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85529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Deployment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1752600"/>
            <a:ext cx="5456837" cy="450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1906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 smtClean="0"/>
              <a:t>Write down </a:t>
            </a:r>
            <a:r>
              <a:rPr lang="en-GB" dirty="0" smtClean="0"/>
              <a:t>the differences between Agile and Plan-Driven development</a:t>
            </a:r>
          </a:p>
          <a:p>
            <a:pPr>
              <a:buNone/>
            </a:pPr>
            <a:r>
              <a:rPr lang="en-GB" dirty="0" smtClean="0"/>
              <a:t>   (5 Minutes)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68140" y="4800600"/>
            <a:ext cx="229486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27233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609600"/>
            <a:ext cx="3868737" cy="6172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Project is small</a:t>
            </a:r>
          </a:p>
          <a:p>
            <a:r>
              <a:rPr lang="en-US" sz="1600" dirty="0" smtClean="0"/>
              <a:t>Experienced teams with a wide range of abilities take part</a:t>
            </a:r>
          </a:p>
          <a:p>
            <a:r>
              <a:rPr lang="en-US" sz="1600" dirty="0" smtClean="0"/>
              <a:t>Teams are self-starters, independent leaders and others who are self-directing</a:t>
            </a:r>
          </a:p>
          <a:p>
            <a:r>
              <a:rPr lang="en-US" sz="1600" dirty="0" smtClean="0"/>
              <a:t>Project is an in-house project and the team co-located</a:t>
            </a:r>
          </a:p>
          <a:p>
            <a:r>
              <a:rPr lang="en-US" sz="1600" dirty="0" smtClean="0"/>
              <a:t>System is new with lots of unknowns</a:t>
            </a:r>
          </a:p>
          <a:p>
            <a:r>
              <a:rPr lang="en-US" sz="1600" dirty="0" smtClean="0"/>
              <a:t>Requirements must be discovered</a:t>
            </a:r>
          </a:p>
          <a:p>
            <a:r>
              <a:rPr lang="en-US" sz="1600" dirty="0" smtClean="0"/>
              <a:t>Requirements and environment are volatile with high change rates</a:t>
            </a:r>
          </a:p>
          <a:p>
            <a:r>
              <a:rPr lang="en-US" sz="1600" dirty="0" smtClean="0"/>
              <a:t>End-user environment is flexible</a:t>
            </a:r>
          </a:p>
          <a:p>
            <a:r>
              <a:rPr lang="en-US" sz="1600" dirty="0" smtClean="0"/>
              <a:t>Relationship with customer is close and collaborative</a:t>
            </a:r>
          </a:p>
          <a:p>
            <a:r>
              <a:rPr lang="en-US" sz="1600" dirty="0" smtClean="0"/>
              <a:t>Customer is readily available dedicated and co-located</a:t>
            </a:r>
          </a:p>
          <a:p>
            <a:r>
              <a:rPr lang="en-US" sz="1600" dirty="0" smtClean="0"/>
              <a:t>High trust environment exists within the development teams and customer</a:t>
            </a:r>
          </a:p>
          <a:p>
            <a:r>
              <a:rPr lang="en-US" sz="1600" dirty="0" smtClean="0"/>
              <a:t>Rapid value and high-responsiveness are required</a:t>
            </a: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609600"/>
            <a:ext cx="3887788" cy="6172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Project is large</a:t>
            </a:r>
          </a:p>
          <a:p>
            <a:r>
              <a:rPr lang="en-US" sz="1600" dirty="0" smtClean="0"/>
              <a:t>Teams include varied capabilities and skill sets</a:t>
            </a:r>
          </a:p>
          <a:p>
            <a:r>
              <a:rPr lang="en-US" sz="1600" dirty="0" smtClean="0"/>
              <a:t>Teams are geographically distributed and/or outsourced</a:t>
            </a:r>
          </a:p>
          <a:p>
            <a:r>
              <a:rPr lang="en-US" sz="1600" dirty="0" smtClean="0"/>
              <a:t>Project is of strategic importance</a:t>
            </a:r>
          </a:p>
          <a:p>
            <a:r>
              <a:rPr lang="en-US" sz="1600" dirty="0" smtClean="0"/>
              <a:t>System is well understood (scope and features set)</a:t>
            </a:r>
          </a:p>
          <a:p>
            <a:r>
              <a:rPr lang="en-US" sz="1600" dirty="0" smtClean="0"/>
              <a:t>Requirements are fairly stable</a:t>
            </a:r>
          </a:p>
          <a:p>
            <a:r>
              <a:rPr lang="en-US" sz="1600" dirty="0" smtClean="0"/>
              <a:t>System is large and complex (critical safety/high reliability requirements)</a:t>
            </a:r>
          </a:p>
          <a:p>
            <a:r>
              <a:rPr lang="en-US" sz="1600" dirty="0" smtClean="0"/>
              <a:t>Project stakeholders have a weak relationship with the development team</a:t>
            </a:r>
          </a:p>
          <a:p>
            <a:r>
              <a:rPr lang="en-US" sz="1600" dirty="0" smtClean="0"/>
              <a:t>External legal concerns</a:t>
            </a:r>
          </a:p>
          <a:p>
            <a:r>
              <a:rPr lang="en-US" sz="1600" dirty="0" smtClean="0"/>
              <a:t>Focus is on a strong, quantitative process improvement</a:t>
            </a:r>
          </a:p>
          <a:p>
            <a:r>
              <a:rPr lang="en-US" sz="1600" dirty="0" smtClean="0"/>
              <a:t>Definition and management of process are important</a:t>
            </a:r>
          </a:p>
          <a:p>
            <a:r>
              <a:rPr lang="en-US" sz="1600" dirty="0" smtClean="0"/>
              <a:t>Predictability and stability of process are important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76200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Agile                                    Plan-Driven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9000" y="0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Answer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95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Briefly summarize the importance of </a:t>
            </a:r>
            <a:r>
              <a:rPr lang="en-GB" dirty="0"/>
              <a:t>using </a:t>
            </a:r>
            <a:r>
              <a:rPr lang="en-GB" dirty="0" smtClean="0"/>
              <a:t>inheritance</a:t>
            </a:r>
          </a:p>
          <a:p>
            <a:pPr marL="0" indent="0">
              <a:buNone/>
            </a:pPr>
            <a:r>
              <a:rPr lang="en-GB" dirty="0" smtClean="0"/>
              <a:t>   (5 minutes)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02994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Inheritance is one of the most powerful features of object oriented programming. Most important advantages of inheritance are</a:t>
            </a:r>
            <a:r>
              <a:rPr lang="en-GB" dirty="0" smtClean="0"/>
              <a:t>:</a:t>
            </a:r>
            <a:endParaRPr lang="en-GB" dirty="0"/>
          </a:p>
          <a:p>
            <a:r>
              <a:rPr lang="en-GB" dirty="0"/>
              <a:t>Reusability </a:t>
            </a:r>
            <a:endParaRPr lang="en-GB" dirty="0" smtClean="0"/>
          </a:p>
          <a:p>
            <a:r>
              <a:rPr lang="en-GB" dirty="0" smtClean="0"/>
              <a:t>Saves </a:t>
            </a:r>
            <a:r>
              <a:rPr lang="en-GB" dirty="0"/>
              <a:t>times and efforts </a:t>
            </a:r>
            <a:endParaRPr lang="en-GB" dirty="0" smtClean="0"/>
          </a:p>
          <a:p>
            <a:r>
              <a:rPr lang="en-GB" dirty="0" smtClean="0"/>
              <a:t>Closeness </a:t>
            </a:r>
            <a:r>
              <a:rPr lang="en-GB" dirty="0"/>
              <a:t>with the real world </a:t>
            </a:r>
          </a:p>
          <a:p>
            <a:r>
              <a:rPr lang="en-GB" dirty="0" smtClean="0"/>
              <a:t>Easy </a:t>
            </a:r>
            <a:r>
              <a:rPr lang="en-GB" dirty="0"/>
              <a:t>modification </a:t>
            </a:r>
            <a:endParaRPr lang="en-GB" dirty="0" smtClean="0"/>
          </a:p>
          <a:p>
            <a:r>
              <a:rPr lang="en-GB" dirty="0" smtClean="0"/>
              <a:t>Transitive </a:t>
            </a:r>
            <a:r>
              <a:rPr lang="en-GB" dirty="0"/>
              <a:t>Nature of </a:t>
            </a:r>
            <a:r>
              <a:rPr lang="en-GB" dirty="0" smtClean="0"/>
              <a:t>inheritance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033975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down what Use </a:t>
            </a:r>
            <a:r>
              <a:rPr lang="en-GB" dirty="0"/>
              <a:t>case </a:t>
            </a:r>
            <a:r>
              <a:rPr lang="en-GB" dirty="0" smtClean="0"/>
              <a:t>diagrams are </a:t>
            </a:r>
            <a:r>
              <a:rPr lang="en-GB" dirty="0"/>
              <a:t>used for</a:t>
            </a:r>
            <a:r>
              <a:rPr lang="en-GB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51583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Demonstrate Date</a:t>
            </a:r>
          </a:p>
          <a:p>
            <a:r>
              <a:rPr lang="en-US" dirty="0" smtClean="0"/>
              <a:t>Submission Deadline</a:t>
            </a:r>
          </a:p>
          <a:p>
            <a:endParaRPr lang="en-US" dirty="0" smtClean="0"/>
          </a:p>
          <a:p>
            <a:r>
              <a:rPr lang="en-US" dirty="0" smtClean="0"/>
              <a:t>Exam 3</a:t>
            </a:r>
            <a:r>
              <a:rPr lang="en-US" baseline="30000" dirty="0" smtClean="0"/>
              <a:t>rd</a:t>
            </a:r>
            <a:r>
              <a:rPr lang="en-US" dirty="0" smtClean="0"/>
              <a:t> Jan 2017</a:t>
            </a:r>
          </a:p>
          <a:p>
            <a:pPr lvl="1"/>
            <a:r>
              <a:rPr lang="en-US" dirty="0" smtClean="0"/>
              <a:t>2 Hours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model the context of a system by enclosing all the activities of a system within a rectangle and focusing on the actors outside the system by interacting with </a:t>
            </a:r>
            <a:r>
              <a:rPr lang="en-GB" dirty="0" smtClean="0"/>
              <a:t>it</a:t>
            </a:r>
            <a:endParaRPr lang="en-GB" dirty="0"/>
          </a:p>
          <a:p>
            <a:endParaRPr lang="en-GB" dirty="0"/>
          </a:p>
          <a:p>
            <a:r>
              <a:rPr lang="en-GB" dirty="0"/>
              <a:t>To model the requirements of a system from the outside point of </a:t>
            </a:r>
            <a:r>
              <a:rPr lang="en-GB" dirty="0" smtClean="0"/>
              <a:t>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832593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down what Interaction </a:t>
            </a:r>
            <a:r>
              <a:rPr lang="en-GB" dirty="0"/>
              <a:t>Diagrams and what are they used for</a:t>
            </a:r>
            <a:r>
              <a:rPr lang="en-GB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63510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Interaction diagrams depict interactions of objects and their relationships. They also include the messages passed between them.</a:t>
            </a:r>
          </a:p>
          <a:p>
            <a:endParaRPr lang="en-GB" dirty="0"/>
          </a:p>
          <a:p>
            <a:r>
              <a:rPr lang="en-GB" dirty="0"/>
              <a:t>Interaction diagrams are used for </a:t>
            </a:r>
            <a:r>
              <a:rPr lang="en-GB" dirty="0" err="1"/>
              <a:t>modeling</a:t>
            </a:r>
            <a:r>
              <a:rPr lang="en-GB" dirty="0"/>
              <a:t> −</a:t>
            </a:r>
          </a:p>
          <a:p>
            <a:pPr lvl="1"/>
            <a:r>
              <a:rPr lang="en-GB" dirty="0"/>
              <a:t>the control flow by time ordering using sequence diagrams.</a:t>
            </a:r>
          </a:p>
          <a:p>
            <a:pPr lvl="1"/>
            <a:r>
              <a:rPr lang="en-GB" dirty="0"/>
              <a:t>the control flow of organization using collaboration diagrams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994157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two categories of elements in an object-oriented </a:t>
            </a:r>
            <a:r>
              <a:rPr lang="en-GB" dirty="0" smtClean="0"/>
              <a:t>system</a:t>
            </a:r>
            <a:endParaRPr lang="en-GB" dirty="0"/>
          </a:p>
          <a:p>
            <a:r>
              <a:rPr lang="en-GB" dirty="0"/>
              <a:t>Major Elements </a:t>
            </a:r>
            <a:r>
              <a:rPr lang="en-GB" dirty="0" smtClean="0"/>
              <a:t>&amp; Minor Elements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Write down </a:t>
            </a:r>
            <a:r>
              <a:rPr lang="en-GB" dirty="0"/>
              <a:t>the </a:t>
            </a:r>
            <a:r>
              <a:rPr lang="en-GB" dirty="0" err="1" smtClean="0"/>
              <a:t>the</a:t>
            </a:r>
            <a:r>
              <a:rPr lang="en-GB" dirty="0" smtClean="0"/>
              <a:t> </a:t>
            </a:r>
            <a:r>
              <a:rPr lang="en-GB" dirty="0"/>
              <a:t>four major </a:t>
            </a:r>
            <a:r>
              <a:rPr lang="en-GB" dirty="0" smtClean="0"/>
              <a:t>and three minor elements.</a:t>
            </a:r>
          </a:p>
        </p:txBody>
      </p:sp>
    </p:spTree>
    <p:extLst>
      <p:ext uri="{BB962C8B-B14F-4D97-AF65-F5344CB8AC3E}">
        <p14:creationId xmlns:p14="http://schemas.microsoft.com/office/powerpoint/2010/main" xmlns="" val="648972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Major</a:t>
            </a:r>
          </a:p>
          <a:p>
            <a:pPr lvl="1"/>
            <a:r>
              <a:rPr lang="en-GB" dirty="0" smtClean="0"/>
              <a:t>Abstraction</a:t>
            </a:r>
            <a:endParaRPr lang="en-GB" dirty="0"/>
          </a:p>
          <a:p>
            <a:pPr lvl="1"/>
            <a:r>
              <a:rPr lang="en-GB" dirty="0"/>
              <a:t>Encapsulation</a:t>
            </a:r>
          </a:p>
          <a:p>
            <a:pPr lvl="1"/>
            <a:r>
              <a:rPr lang="en-GB" dirty="0"/>
              <a:t>Modularity</a:t>
            </a:r>
          </a:p>
          <a:p>
            <a:pPr lvl="1"/>
            <a:r>
              <a:rPr lang="en-GB" dirty="0" smtClean="0"/>
              <a:t>Hierarchy</a:t>
            </a:r>
          </a:p>
          <a:p>
            <a:r>
              <a:rPr lang="en-GB" dirty="0" smtClean="0"/>
              <a:t>Minor</a:t>
            </a:r>
          </a:p>
          <a:p>
            <a:pPr lvl="1"/>
            <a:r>
              <a:rPr lang="en-GB" dirty="0"/>
              <a:t>Typing</a:t>
            </a:r>
          </a:p>
          <a:p>
            <a:pPr lvl="1"/>
            <a:r>
              <a:rPr lang="en-GB" dirty="0"/>
              <a:t>Concurrency</a:t>
            </a:r>
          </a:p>
          <a:p>
            <a:pPr lvl="1"/>
            <a:r>
              <a:rPr lang="en-GB" dirty="0"/>
              <a:t>Persistence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030562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two types </a:t>
            </a:r>
            <a:r>
              <a:rPr lang="en-GB" dirty="0"/>
              <a:t>of typing are </a:t>
            </a:r>
            <a:r>
              <a:rPr lang="en-GB" dirty="0" smtClean="0"/>
              <a:t>− write them down and explain them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4695423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Strong Typing − Here, the operation on an object is checked at the time of compilation, as in the programming language </a:t>
            </a:r>
            <a:r>
              <a:rPr lang="en-GB" dirty="0" smtClean="0"/>
              <a:t>Eiffel</a:t>
            </a:r>
            <a:endParaRPr lang="en-GB" dirty="0"/>
          </a:p>
          <a:p>
            <a:endParaRPr lang="en-GB" dirty="0"/>
          </a:p>
          <a:p>
            <a:r>
              <a:rPr lang="en-GB" dirty="0"/>
              <a:t>Weak Typing − Here, messages may be sent to any class. The operation is checked only at the time of execution, as in the programming language </a:t>
            </a:r>
            <a:r>
              <a:rPr lang="en-GB" dirty="0" smtClean="0"/>
              <a:t>Smalltalk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498956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down the five phases of the XP lifecycle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8522144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7244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Exploration</a:t>
            </a:r>
            <a:r>
              <a:rPr lang="en-US" dirty="0"/>
              <a:t>: Determine feasibility, understand key “stories” for the first release, and develop exploratory prototypes</a:t>
            </a:r>
          </a:p>
          <a:p>
            <a:pPr marL="514350" indent="-514350"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Planning</a:t>
            </a:r>
            <a:r>
              <a:rPr lang="en-US" dirty="0"/>
              <a:t>: Agree on the date and stories for the first release </a:t>
            </a:r>
          </a:p>
          <a:p>
            <a:pPr marL="514350" indent="-514350">
              <a:buAutoNum type="arabicPeriod"/>
            </a:pPr>
            <a:r>
              <a:rPr lang="en-US" i="1" dirty="0"/>
              <a:t>Iterations to release</a:t>
            </a:r>
            <a:r>
              <a:rPr lang="en-US" dirty="0"/>
              <a:t>: Implement and test selected stories in a series of iterations. Refine the iteration plan</a:t>
            </a:r>
          </a:p>
          <a:p>
            <a:pPr marL="514350" indent="-514350"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Productionizing</a:t>
            </a:r>
            <a:r>
              <a:rPr lang="en-US" dirty="0"/>
              <a:t>: Prepare supporting materials (documentation, training, marketing), and deploy the operational system</a:t>
            </a:r>
          </a:p>
          <a:p>
            <a:pPr marL="514350" indent="-514350"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Maintenance</a:t>
            </a:r>
            <a:r>
              <a:rPr lang="en-US" dirty="0"/>
              <a:t>: Fix and enhance the deployed system </a:t>
            </a:r>
          </a:p>
        </p:txBody>
      </p:sp>
    </p:spTree>
    <p:extLst>
      <p:ext uri="{BB962C8B-B14F-4D97-AF65-F5344CB8AC3E}">
        <p14:creationId xmlns:p14="http://schemas.microsoft.com/office/powerpoint/2010/main" xmlns="" val="7081599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down what the advantages and disadvantages of the Spiral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03884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3505200"/>
          </a:xfrm>
        </p:spPr>
        <p:txBody>
          <a:bodyPr/>
          <a:lstStyle/>
          <a:p>
            <a:r>
              <a:rPr lang="en-GB" sz="16600" dirty="0" smtClean="0"/>
              <a:t>25</a:t>
            </a:r>
            <a:r>
              <a:rPr lang="en-GB" sz="16600" baseline="30000" dirty="0" smtClean="0"/>
              <a:t>th</a:t>
            </a:r>
            <a:r>
              <a:rPr lang="en-GB" sz="16600" dirty="0" smtClean="0"/>
              <a:t> </a:t>
            </a:r>
            <a:br>
              <a:rPr lang="en-GB" sz="16600" dirty="0" smtClean="0"/>
            </a:br>
            <a:r>
              <a:rPr lang="en-GB" dirty="0" smtClean="0"/>
              <a:t>December</a:t>
            </a:r>
            <a:endParaRPr lang="en-GB" sz="1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8001000" cy="12192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Last Day – Quizzes</a:t>
            </a:r>
          </a:p>
          <a:p>
            <a:pPr marL="0" indent="0">
              <a:buNone/>
            </a:pPr>
            <a:r>
              <a:rPr lang="en-GB" dirty="0" smtClean="0"/>
              <a:t>Grade Taken</a:t>
            </a:r>
          </a:p>
        </p:txBody>
      </p:sp>
    </p:spTree>
    <p:extLst>
      <p:ext uri="{BB962C8B-B14F-4D97-AF65-F5344CB8AC3E}">
        <p14:creationId xmlns:p14="http://schemas.microsoft.com/office/powerpoint/2010/main" xmlns="" val="1875106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362200"/>
            <a:ext cx="8559344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66962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down the advantages and disadvantages of the V-Shaped </a:t>
            </a:r>
            <a:r>
              <a:rPr lang="en-GB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xmlns="" val="17476948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81200"/>
            <a:ext cx="82581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786978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would you use an Iterative or Incremental approach?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038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484022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Review</a:t>
            </a:r>
          </a:p>
          <a:p>
            <a:r>
              <a:rPr lang="en-GB" altLang="en-US" dirty="0" smtClean="0"/>
              <a:t>Case Study</a:t>
            </a:r>
          </a:p>
          <a:p>
            <a:r>
              <a:rPr lang="en-GB" altLang="en-US" dirty="0" smtClean="0"/>
              <a:t>Example Problems/Solutions</a:t>
            </a:r>
          </a:p>
          <a:p>
            <a:r>
              <a:rPr lang="en-GB" altLang="en-US" dirty="0" smtClean="0"/>
              <a:t>Final Exam (January)</a:t>
            </a:r>
          </a:p>
          <a:p>
            <a:r>
              <a:rPr lang="en-GB" altLang="en-US" dirty="0" smtClean="0"/>
              <a:t>Group Project</a:t>
            </a:r>
          </a:p>
          <a:p>
            <a:r>
              <a:rPr lang="en-GB" altLang="en-US" dirty="0" smtClean="0"/>
              <a:t>Review Questions</a:t>
            </a:r>
          </a:p>
          <a:p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Coursework</a:t>
            </a:r>
          </a:p>
          <a:p>
            <a:r>
              <a:rPr lang="en-GB" altLang="en-US" dirty="0" smtClean="0"/>
              <a:t>Reviewing Quiz Questions</a:t>
            </a:r>
          </a:p>
          <a:p>
            <a:r>
              <a:rPr lang="en-GB" altLang="en-US" dirty="0" smtClean="0"/>
              <a:t>Reviewing Associated Chapter</a:t>
            </a:r>
          </a:p>
          <a:p>
            <a:pPr>
              <a:buNone/>
            </a:pP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Deadline for final group project submission?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6111358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25</a:t>
            </a:r>
            <a:r>
              <a:rPr lang="en-GB" baseline="30000" dirty="0" smtClean="0"/>
              <a:t>th</a:t>
            </a:r>
            <a:r>
              <a:rPr lang="en-GB" dirty="0" smtClean="0"/>
              <a:t> December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Also deadline for </a:t>
            </a:r>
            <a:r>
              <a:rPr lang="en-GB" smtClean="0"/>
              <a:t>online quizzes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519887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Report</a:t>
            </a:r>
          </a:p>
          <a:p>
            <a:r>
              <a:rPr lang="en-GB" dirty="0" smtClean="0"/>
              <a:t>Submission Date 25</a:t>
            </a:r>
            <a:r>
              <a:rPr lang="en-GB" baseline="30000" dirty="0" smtClean="0"/>
              <a:t>th</a:t>
            </a:r>
            <a:r>
              <a:rPr lang="en-GB" dirty="0" smtClean="0"/>
              <a:t> December</a:t>
            </a:r>
          </a:p>
          <a:p>
            <a:r>
              <a:rPr lang="en-GB" dirty="0" smtClean="0"/>
              <a:t>Presentation/Demonstration </a:t>
            </a:r>
          </a:p>
          <a:p>
            <a:r>
              <a:rPr lang="en-GB" dirty="0" smtClean="0"/>
              <a:t>Marking Criteria/Deliverables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Submit single .zip</a:t>
            </a:r>
          </a:p>
          <a:p>
            <a:pPr marL="0" indent="0">
              <a:buNone/>
            </a:pPr>
            <a:r>
              <a:rPr lang="en-GB" dirty="0" smtClean="0"/>
              <a:t>Student number, e.g., 20939302.zip</a:t>
            </a:r>
          </a:p>
          <a:p>
            <a:pPr marL="0" indent="0">
              <a:buNone/>
            </a:pPr>
            <a:r>
              <a:rPr lang="en-GB" dirty="0" smtClean="0"/>
              <a:t>Report and any supporting material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925421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772400" cy="1143000"/>
          </a:xfrm>
        </p:spPr>
        <p:txBody>
          <a:bodyPr/>
          <a:lstStyle/>
          <a:p>
            <a:r>
              <a:rPr lang="en-GB" dirty="0" smtClean="0"/>
              <a:t>Case Study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Online Ticket Reservation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77182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down the steps you’d </a:t>
            </a:r>
            <a:r>
              <a:rPr lang="en-GB" dirty="0"/>
              <a:t>go through </a:t>
            </a:r>
            <a:r>
              <a:rPr lang="en-GB" dirty="0" smtClean="0"/>
              <a:t>for a Online Ticket Reservation System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(5 Minutes)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7825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914" y="16747"/>
            <a:ext cx="7772400" cy="1143000"/>
          </a:xfrm>
        </p:spPr>
        <p:txBody>
          <a:bodyPr/>
          <a:lstStyle/>
          <a:p>
            <a:r>
              <a:rPr lang="en-GB" dirty="0" smtClean="0"/>
              <a:t>Example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360" y="1219200"/>
            <a:ext cx="7772400" cy="5486400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Step 1</a:t>
            </a:r>
          </a:p>
          <a:p>
            <a:r>
              <a:rPr lang="en-GB" dirty="0"/>
              <a:t>- Before entering the system, users have to login</a:t>
            </a:r>
          </a:p>
          <a:p>
            <a:r>
              <a:rPr lang="en-GB" dirty="0"/>
              <a:t>- Get the username and password from existing users.</a:t>
            </a:r>
          </a:p>
          <a:p>
            <a:r>
              <a:rPr lang="en-GB" dirty="0"/>
              <a:t>- Give new users the option to sign up.</a:t>
            </a:r>
          </a:p>
          <a:p>
            <a:r>
              <a:rPr lang="en-GB" dirty="0"/>
              <a:t>Step 2</a:t>
            </a:r>
          </a:p>
          <a:p>
            <a:r>
              <a:rPr lang="en-GB" dirty="0"/>
              <a:t>- Get the source and destination.</a:t>
            </a:r>
          </a:p>
          <a:p>
            <a:r>
              <a:rPr lang="en-GB" dirty="0"/>
              <a:t>- Provide a dropdown box for the date.</a:t>
            </a:r>
          </a:p>
          <a:p>
            <a:r>
              <a:rPr lang="en-GB" dirty="0"/>
              <a:t>- Check availability of tickets.</a:t>
            </a:r>
          </a:p>
          <a:p>
            <a:r>
              <a:rPr lang="en-GB" dirty="0"/>
              <a:t>Step 3</a:t>
            </a:r>
          </a:p>
          <a:p>
            <a:r>
              <a:rPr lang="en-GB" dirty="0"/>
              <a:t>- If tickets are available, get the number of passengers.</a:t>
            </a:r>
          </a:p>
          <a:p>
            <a:r>
              <a:rPr lang="en-GB" dirty="0"/>
              <a:t>- Get the name and age of all passengers.</a:t>
            </a:r>
          </a:p>
          <a:p>
            <a:r>
              <a:rPr lang="en-GB" dirty="0"/>
              <a:t>- If tickets are not available, reschedule.</a:t>
            </a:r>
          </a:p>
          <a:p>
            <a:r>
              <a:rPr lang="en-GB" dirty="0"/>
              <a:t>Step 4</a:t>
            </a:r>
          </a:p>
          <a:p>
            <a:r>
              <a:rPr lang="en-GB" dirty="0"/>
              <a:t>- Print the cost of the tickets.</a:t>
            </a:r>
          </a:p>
          <a:p>
            <a:r>
              <a:rPr lang="en-GB" dirty="0"/>
              <a:t>- Get the payment details from the user.</a:t>
            </a:r>
          </a:p>
          <a:p>
            <a:r>
              <a:rPr lang="en-GB" dirty="0"/>
              <a:t>- Confirm the details and the ticket.</a:t>
            </a:r>
          </a:p>
          <a:p>
            <a:r>
              <a:rPr lang="en-GB" dirty="0"/>
              <a:t>- Display confirmed ticket to the user</a:t>
            </a:r>
          </a:p>
        </p:txBody>
      </p:sp>
    </p:spTree>
    <p:extLst>
      <p:ext uri="{BB962C8B-B14F-4D97-AF65-F5344CB8AC3E}">
        <p14:creationId xmlns:p14="http://schemas.microsoft.com/office/powerpoint/2010/main" xmlns="" val="1286153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Given your steps, draw an Activity Diagram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0813619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</TotalTime>
  <Words>939</Words>
  <Application>Microsoft Office PowerPoint</Application>
  <PresentationFormat>On-screen Show (4:3)</PresentationFormat>
  <Paragraphs>185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Default Design</vt:lpstr>
      <vt:lpstr>Examples</vt:lpstr>
      <vt:lpstr>Outline</vt:lpstr>
      <vt:lpstr>Milestone Dates</vt:lpstr>
      <vt:lpstr>25th  December</vt:lpstr>
      <vt:lpstr>Group Project</vt:lpstr>
      <vt:lpstr>Case Study Example</vt:lpstr>
      <vt:lpstr>Exercise</vt:lpstr>
      <vt:lpstr>Example Steps</vt:lpstr>
      <vt:lpstr>Exercise</vt:lpstr>
      <vt:lpstr>Activity Diagram</vt:lpstr>
      <vt:lpstr>Exercise</vt:lpstr>
      <vt:lpstr>Class Diagram</vt:lpstr>
      <vt:lpstr>Exercise</vt:lpstr>
      <vt:lpstr>Use Case Diagram</vt:lpstr>
      <vt:lpstr>Exercise</vt:lpstr>
      <vt:lpstr>Sequence Diagram</vt:lpstr>
      <vt:lpstr>Exercise</vt:lpstr>
      <vt:lpstr>Collaboration Diagram</vt:lpstr>
      <vt:lpstr>Exercise</vt:lpstr>
      <vt:lpstr>State Chart Diagram</vt:lpstr>
      <vt:lpstr>Exercise</vt:lpstr>
      <vt:lpstr>Component Diagram</vt:lpstr>
      <vt:lpstr>Exercise</vt:lpstr>
      <vt:lpstr>Deployment Diagram</vt:lpstr>
      <vt:lpstr>Question</vt:lpstr>
      <vt:lpstr>Slide 26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Discussion</vt:lpstr>
      <vt:lpstr>Summary</vt:lpstr>
      <vt:lpstr>This Week</vt:lpstr>
      <vt:lpstr>Question</vt:lpstr>
      <vt:lpstr>Answer</vt:lpstr>
      <vt:lpstr>Questions/Discussion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authorised user</cp:lastModifiedBy>
  <cp:revision>178</cp:revision>
  <dcterms:created xsi:type="dcterms:W3CDTF">1601-01-01T00:00:00Z</dcterms:created>
  <dcterms:modified xsi:type="dcterms:W3CDTF">2017-12-20T03:11:50Z</dcterms:modified>
</cp:coreProperties>
</file>