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73" r:id="rId3"/>
    <p:sldId id="257" r:id="rId4"/>
    <p:sldId id="274" r:id="rId5"/>
    <p:sldId id="299" r:id="rId6"/>
    <p:sldId id="300" r:id="rId7"/>
    <p:sldId id="301" r:id="rId8"/>
    <p:sldId id="302" r:id="rId9"/>
    <p:sldId id="276" r:id="rId10"/>
    <p:sldId id="277" r:id="rId11"/>
    <p:sldId id="297" r:id="rId12"/>
    <p:sldId id="298" r:id="rId13"/>
    <p:sldId id="292" r:id="rId14"/>
    <p:sldId id="293" r:id="rId15"/>
    <p:sldId id="294" r:id="rId16"/>
    <p:sldId id="296" r:id="rId17"/>
    <p:sldId id="258" r:id="rId18"/>
    <p:sldId id="259" r:id="rId19"/>
    <p:sldId id="278" r:id="rId20"/>
    <p:sldId id="279" r:id="rId21"/>
    <p:sldId id="290" r:id="rId22"/>
    <p:sldId id="291" r:id="rId23"/>
    <p:sldId id="260" r:id="rId24"/>
    <p:sldId id="261" r:id="rId25"/>
    <p:sldId id="262" r:id="rId26"/>
    <p:sldId id="263" r:id="rId27"/>
    <p:sldId id="288" r:id="rId28"/>
    <p:sldId id="289" r:id="rId29"/>
    <p:sldId id="264" r:id="rId30"/>
    <p:sldId id="265" r:id="rId31"/>
    <p:sldId id="266" r:id="rId32"/>
    <p:sldId id="286" r:id="rId33"/>
    <p:sldId id="287" r:id="rId34"/>
    <p:sldId id="284" r:id="rId35"/>
    <p:sldId id="285" r:id="rId36"/>
    <p:sldId id="282" r:id="rId37"/>
    <p:sldId id="283" r:id="rId38"/>
    <p:sldId id="280" r:id="rId39"/>
    <p:sldId id="281" r:id="rId40"/>
    <p:sldId id="268" r:id="rId41"/>
    <p:sldId id="267" r:id="rId42"/>
    <p:sldId id="275" r:id="rId43"/>
    <p:sldId id="269" r:id="rId44"/>
    <p:sldId id="271" r:id="rId45"/>
    <p:sldId id="270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4" y="-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C331D1-262C-4AFC-AEB5-0274D0CD3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95374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9124B8-78F2-45ED-9D84-5B6A5030BD1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88511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7BDCBE-AB33-4EA9-96E5-F14C87E8F4AB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317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514107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20F06C-123D-42B4-975B-195B7C4E9BE3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32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234850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0BE9B9-1E29-4D60-8E98-352FDCDB4ED4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33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78532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ADB25C-1BB6-4F1C-B5CF-3DE9A81C897D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348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803582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22194F-0DE1-4F10-ABB6-C66B5239FA26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368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094099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9E58F4-0EBB-4FDD-A20E-5A3015138469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358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993695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0868AE-190A-4802-8BCD-10028575FDD1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378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145369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68805EE-EFA9-4822-91D1-272E93BF294E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389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55646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C92798-B8E1-40B3-999D-1168DB77F66E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56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706177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817" indent="-285699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2796" indent="-22856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9914" indent="-22856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034" indent="-22856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152" indent="-22856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271" indent="-22856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8389" indent="-22856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5507" indent="-22856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C3D335-813C-4BB4-959C-AD6B9EB0815D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768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28323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BB1084-0B8C-4C7E-BAF8-56E299BD1CBF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890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solidFill>
            <a:srgbClr val="FFFFFF"/>
          </a:solidFill>
          <a:ln/>
        </p:spPr>
      </p:sp>
      <p:sp>
        <p:nvSpPr>
          <p:cNvPr id="890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567212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014E97-DAF6-4D68-8E58-2C36A263E26A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266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727569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B3F266-A490-4E63-8355-24B9F90859DB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276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74565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EDDCC1-B905-46EC-AF05-4F19AE150659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595201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8FF122-BC93-4C27-93B5-A2C30E842B53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296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964031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AAD529-FB7F-4D8D-8360-948EDA121AE5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307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026785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9492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76EC077-97A8-4F36-92EC-DDA8D258CDC8}" type="datetime1">
              <a:rPr lang="en-US" altLang="en-US"/>
              <a:pPr>
                <a:defRPr/>
              </a:pPr>
              <a:t>11/23/2017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B036B015-E6C6-42C1-AC71-506AF56AA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4116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094C6B3-FF8C-4923-B555-41263FC02075}" type="datetime1">
              <a:rPr lang="en-US" altLang="en-US"/>
              <a:pPr>
                <a:defRPr/>
              </a:pPr>
              <a:t>11/23/2017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A59C2AC2-8A73-4EED-9C14-56BC95207D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6633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2510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9453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9883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822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7BA756F-C8A2-4D80-AFDF-940AAEA23FA6}" type="datetime1">
              <a:rPr lang="en-US" altLang="en-US"/>
              <a:pPr>
                <a:defRPr/>
              </a:pPr>
              <a:t>11/23/2017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C9AC516D-8EE9-4B97-A890-3C8FF1422B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2787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34483E4-3015-497B-B6F0-09E9F5076B1C}" type="datetime1">
              <a:rPr lang="en-US" altLang="en-US"/>
              <a:pPr>
                <a:defRPr/>
              </a:pPr>
              <a:t>11/23/2017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5C7F0718-4961-4C48-81B8-781E12C582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23858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9A60BD2-FC1A-4A74-B6E3-23AF6D957359}" type="datetime1">
              <a:rPr lang="en-US" altLang="en-US"/>
              <a:pPr>
                <a:defRPr/>
              </a:pPr>
              <a:t>11/23/2017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DE9D672C-122C-48B7-97FF-471C1415E7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2044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F0A7C37-14BB-43C9-A9D8-CB6CFE6F6C0A}" type="datetime1">
              <a:rPr lang="en-US" altLang="en-US"/>
              <a:pPr>
                <a:defRPr/>
              </a:pPr>
              <a:t>11/23/2017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FC45C83-4288-4A33-8E80-BAFB51EEC5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18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  <a:t>Introduction to Javascript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Web Authoring and Design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124200" y="4572000"/>
            <a:ext cx="2746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Benjamin Kenwright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731838" y="36512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 dirty="0" smtClean="0">
                <a:solidFill>
                  <a:srgbClr val="000000"/>
                </a:solidFill>
                <a:latin typeface="Arial" panose="020B0604020202020204" pitchFamily="34" charset="0"/>
              </a:rPr>
              <a:t>Answer</a:t>
            </a:r>
            <a:endParaRPr lang="en-GB" altLang="en-US" sz="4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685800" y="2286000"/>
            <a:ext cx="3810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content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position:relative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width:auto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min-width:120px;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margin:0px 210px 20px 170px;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border:1px solid black;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z-index:3; /* This allows the content to overlap the right menu in narrow windows in good browsers. */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#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navAlpha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position:absolute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width:128px;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top:20px;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left:20px;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border:1px dashed black;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background-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color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:#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eee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z-index:2;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4648200" y="2133600"/>
            <a:ext cx="3810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#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navBeta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position:absolute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width:168px;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top:20px;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right:20px;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border:1px dashed black;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background-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color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:#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eee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z-index:1;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endParaRPr lang="en-GB" altLang="en-US" sz="13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Three Columns  Flanking Menu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terms in CSS for the selector syntax: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886200"/>
            <a:ext cx="60388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181600" y="3505200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?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1000" y="4572000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?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4572000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?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33400" y="2209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Selector Syntax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81400"/>
            <a:ext cx="6711950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the following HTML/CSS output?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276600"/>
            <a:ext cx="445650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971800"/>
            <a:ext cx="564194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HTML/CSS to create an </a:t>
            </a:r>
            <a:r>
              <a:rPr lang="en-US" altLang="en-US" dirty="0" smtClean="0"/>
              <a:t>image hover text overlay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0400"/>
            <a:ext cx="38862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343400"/>
            <a:ext cx="38671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Bent Arrow 6"/>
          <p:cNvSpPr/>
          <p:nvPr/>
        </p:nvSpPr>
        <p:spPr>
          <a:xfrm rot="5215650">
            <a:off x="4591983" y="3673390"/>
            <a:ext cx="762000" cy="609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r>
              <a:rPr lang="en-US" altLang="en-US" dirty="0" smtClean="0"/>
              <a:t>Answer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125" y="1908175"/>
            <a:ext cx="41243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4700" y="1981200"/>
            <a:ext cx="40100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Review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Javascript between the tags 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mtClean="0"/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&lt; script &gt; 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     ... 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&lt; /script &gt;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Review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Simple Javascript Example</a:t>
            </a: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2325" y="3108325"/>
            <a:ext cx="7275513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the following HTML/JS output?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3200400"/>
            <a:ext cx="298257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Revision Week</a:t>
            </a:r>
          </a:p>
          <a:p>
            <a:r>
              <a:rPr lang="en-GB" dirty="0" smtClean="0"/>
              <a:t>No Lectures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47796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is case-sensitive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733800"/>
            <a:ext cx="247194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657600"/>
            <a:ext cx="2743200" cy="238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the following HTML/JS do?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124200"/>
            <a:ext cx="604291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Popup, select OK, background changes to green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Popup boxes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JavaScript introduced three dialog boxes that work well enough for alerting, confirming and prompting for values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14800"/>
            <a:ext cx="2606675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Alert Boxes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These dialog boxes are helpful to raise and alert, or to get confirmation on any type of input from the user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6413" y="3778250"/>
            <a:ext cx="5356225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8075" y="5761038"/>
            <a:ext cx="35893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Button Triggers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175" y="1836738"/>
            <a:ext cx="4811713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5975" y="4297363"/>
            <a:ext cx="56864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125" y="549275"/>
            <a:ext cx="4705350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32238" y="182563"/>
            <a:ext cx="4754562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Confirm Dialog</a:t>
            </a:r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3225" y="5029200"/>
            <a:ext cx="3924300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declare a function in </a:t>
            </a:r>
            <a:r>
              <a:rPr lang="en-US" dirty="0" err="1" smtClean="0"/>
              <a:t>Javasscript</a:t>
            </a:r>
            <a:r>
              <a:rPr lang="en-US" dirty="0" smtClean="0"/>
              <a:t>?  Write down an example HTML/JS program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28800"/>
            <a:ext cx="4414838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9725" y="549275"/>
            <a:ext cx="4414838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51325" y="274638"/>
            <a:ext cx="4708525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Prompt Box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97363" y="4699000"/>
            <a:ext cx="4389437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Review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What 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is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Examples/Syntax</a:t>
            </a: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Review/Discussion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800"/>
              </a:spcBef>
            </a:pPr>
            <a:r>
              <a:rPr lang="en-GB" smtClean="0">
                <a:solidFill>
                  <a:schemeClr val="tx1">
                    <a:lumMod val="75000"/>
                  </a:schemeClr>
                </a:solidFill>
              </a:rPr>
              <a:t>Example: http</a:t>
            </a:r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://www.schillmania.com/projects/snowstorm/</a:t>
            </a:r>
            <a:endParaRPr lang="en-US" altLang="en-US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Javascript Popup Window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275" y="1646238"/>
            <a:ext cx="4664075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175" y="4022725"/>
            <a:ext cx="6611938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Parameters New Window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6075" y="1828800"/>
            <a:ext cx="8432800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64288" y="5121275"/>
            <a:ext cx="2047875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</a:t>
            </a:r>
            <a:r>
              <a:rPr lang="en-US" dirty="0" err="1" smtClean="0"/>
              <a:t>Javascript</a:t>
            </a:r>
            <a:r>
              <a:rPr lang="en-US" dirty="0" smtClean="0"/>
              <a:t> function which when called will open a new window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432800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declare a variable in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dirty="0" err="1" smtClean="0"/>
              <a:t>var</a:t>
            </a:r>
            <a:r>
              <a:rPr lang="en-US" dirty="0" smtClean="0"/>
              <a:t>’ keyword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e.g., </a:t>
            </a:r>
            <a:r>
              <a:rPr lang="en-US" dirty="0" err="1" smtClean="0"/>
              <a:t>var</a:t>
            </a:r>
            <a:r>
              <a:rPr lang="en-US" dirty="0" smtClean="0"/>
              <a:t> value = 0;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small HTML/JS example, which as:</a:t>
            </a:r>
          </a:p>
          <a:p>
            <a:pPr>
              <a:buNone/>
            </a:pPr>
            <a:r>
              <a:rPr lang="en-US" dirty="0" smtClean="0"/>
              <a:t>   1. Function</a:t>
            </a:r>
          </a:p>
          <a:p>
            <a:pPr>
              <a:buNone/>
            </a:pPr>
            <a:r>
              <a:rPr lang="en-US" dirty="0" smtClean="0"/>
              <a:t>   2. For loop</a:t>
            </a:r>
          </a:p>
          <a:p>
            <a:pPr>
              <a:buNone/>
            </a:pPr>
            <a:r>
              <a:rPr lang="en-US" dirty="0" smtClean="0"/>
              <a:t>   3. Confirm dialog</a:t>
            </a:r>
          </a:p>
          <a:p>
            <a:pPr>
              <a:buNone/>
            </a:pPr>
            <a:r>
              <a:rPr lang="en-US" dirty="0" smtClean="0"/>
              <a:t>   4. Triggered from the HTML </a:t>
            </a:r>
          </a:p>
          <a:p>
            <a:pPr>
              <a:buNone/>
            </a:pPr>
            <a:r>
              <a:rPr lang="en-US" dirty="0" smtClean="0"/>
              <a:t>       (e.g., when you click ‘go’)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86000"/>
            <a:ext cx="39052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286000"/>
            <a:ext cx="1276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276600"/>
            <a:ext cx="4114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ircular Arrow 6"/>
          <p:cNvSpPr/>
          <p:nvPr/>
        </p:nvSpPr>
        <p:spPr>
          <a:xfrm>
            <a:off x="5105400" y="2362200"/>
            <a:ext cx="1295400" cy="13716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91738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small HTML/JS script that shows a popup dialog asking you to enter a string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4414838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4389437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zjnu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42EC-FAB6-4534-B736-6CA51D2E2736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"/>
            <a:ext cx="6153236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381000"/>
            <a:ext cx="305199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733800"/>
            <a:ext cx="329800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09800" y="58674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E62D33"/>
                </a:solidFill>
              </a:rPr>
              <a:t>Brought a copy with your answers to this lesson</a:t>
            </a:r>
            <a:endParaRPr lang="en-US" sz="1800" b="1" dirty="0">
              <a:solidFill>
                <a:srgbClr val="E62D33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533400" y="76200"/>
            <a:ext cx="4038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Solution Puzzle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39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Overview of Javascript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Basic Formatting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</a:rPr>
              <a:t>Script, Functions, ...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Altering webpage operation (through Javascript)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Hands-On/Practical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This Week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*No Lecture Next Week</a:t>
            </a:r>
          </a:p>
          <a:p>
            <a:pPr lvl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Revision Week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Review </a:t>
            </a: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Slides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Read Associated Chapters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Weekly Tasks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GB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Update </a:t>
            </a:r>
            <a:r>
              <a:rPr lang="en-GB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GitHub</a:t>
            </a:r>
            <a:r>
              <a:rPr lang="en-GB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Account/Webpage</a:t>
            </a:r>
          </a:p>
          <a:p>
            <a:pPr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GB" alt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Crossword</a:t>
            </a:r>
            <a:endParaRPr lang="en-GB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 b="1" u="sng" dirty="0">
                <a:solidFill>
                  <a:srgbClr val="000000"/>
                </a:solidFill>
                <a:latin typeface="Arial" panose="020B0604020202020204" pitchFamily="34" charset="0"/>
              </a:rPr>
              <a:t>Online Quizzes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zjnu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0718-4961-4C48-81B8-781E12C582DB}" type="slidenum">
              <a:rPr lang="en-US" altLang="en-US" smtClean="0"/>
              <a:pPr/>
              <a:t>42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4400"/>
            <a:ext cx="485775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066800"/>
            <a:ext cx="38100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886200"/>
            <a:ext cx="38671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228600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2"/>
                </a:solidFill>
              </a:rPr>
              <a:t>Crossword Puzzle Solve for Next Lesson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5867400"/>
            <a:ext cx="4607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Print out the crossword with your solutions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and bring along to the next Lesson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Questions/Discussion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953000"/>
            <a:ext cx="77724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Implement a </a:t>
            </a:r>
            <a:r>
              <a:rPr lang="en-US" dirty="0" err="1" smtClean="0"/>
              <a:t>Pinterest</a:t>
            </a:r>
            <a:r>
              <a:rPr lang="en-US" dirty="0" smtClean="0"/>
              <a:t> type website that uses cards for everything, including navigation, to help users move through the site. It’s one of the most effective outlines employing card-style design out there. Users of all ages seem to figure it out with ease.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50419"/>
            <a:ext cx="6019800" cy="347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Modern Web Development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802"/>
          <a:stretch>
            <a:fillRect/>
          </a:stretch>
        </p:blipFill>
        <p:spPr bwMode="auto">
          <a:xfrm>
            <a:off x="2133600" y="1819275"/>
            <a:ext cx="47625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19600"/>
            <a:ext cx="248093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the output be for the following HTML/CSS? (Why)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276600"/>
            <a:ext cx="5505096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Right aligned text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200" dirty="0" smtClean="0"/>
              <a:t>Inside CSS Script, ...&lt;!--  --&gt;</a:t>
            </a:r>
          </a:p>
          <a:p>
            <a:pPr>
              <a:buNone/>
            </a:pPr>
            <a:r>
              <a:rPr lang="en-US" sz="2400" dirty="0" smtClean="0"/>
              <a:t>(Ancient) browsers, which do not </a:t>
            </a:r>
            <a:r>
              <a:rPr lang="en-US" sz="2400" dirty="0" err="1" smtClean="0"/>
              <a:t>recognise</a:t>
            </a:r>
            <a:r>
              <a:rPr lang="en-US" sz="2400" dirty="0" smtClean="0"/>
              <a:t> &lt;style&gt; tags, will not show "weird" characters (CSS rules) because of the HTML comments.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438400"/>
            <a:ext cx="53530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comment in CSS Scripts?</a:t>
            </a:r>
          </a:p>
          <a:p>
            <a:pPr lvl="1"/>
            <a:r>
              <a:rPr lang="en-US" dirty="0" smtClean="0"/>
              <a:t>e.g., Comment out lines?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714346"/>
            <a:ext cx="4933950" cy="267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05000"/>
            <a:ext cx="39243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620000" cy="4114800"/>
          </a:xfrm>
        </p:spPr>
        <p:txBody>
          <a:bodyPr/>
          <a:lstStyle/>
          <a:p>
            <a:pPr>
              <a:defRPr/>
            </a:pPr>
            <a:r>
              <a:rPr lang="en-GB" altLang="en-US" dirty="0" smtClean="0"/>
              <a:t>Write down on a piece of paper the CSS to display the following website design:</a:t>
            </a:r>
          </a:p>
          <a:p>
            <a:pPr marL="0" indent="0">
              <a:buFontTx/>
              <a:buNone/>
              <a:defRPr/>
            </a:pPr>
            <a:r>
              <a:rPr lang="en-GB" altLang="en-US" dirty="0" smtClean="0"/>
              <a:t>   (5 Minutes)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743200"/>
            <a:ext cx="4472521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434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Words>514</Words>
  <Application>Microsoft Office PowerPoint</Application>
  <PresentationFormat>On-screen Show (4:3)</PresentationFormat>
  <Paragraphs>171</Paragraphs>
  <Slides>45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Default Design</vt:lpstr>
      <vt:lpstr>Slide 1</vt:lpstr>
      <vt:lpstr>Next Week</vt:lpstr>
      <vt:lpstr>Slide 3</vt:lpstr>
      <vt:lpstr>Slide 4</vt:lpstr>
      <vt:lpstr>Question</vt:lpstr>
      <vt:lpstr>Answer</vt:lpstr>
      <vt:lpstr>Question</vt:lpstr>
      <vt:lpstr>Answer</vt:lpstr>
      <vt:lpstr>Activity</vt:lpstr>
      <vt:lpstr>Slide 10</vt:lpstr>
      <vt:lpstr>Question</vt:lpstr>
      <vt:lpstr>Answer</vt:lpstr>
      <vt:lpstr>Question</vt:lpstr>
      <vt:lpstr>Answer</vt:lpstr>
      <vt:lpstr>Question</vt:lpstr>
      <vt:lpstr>Answer</vt:lpstr>
      <vt:lpstr>Review</vt:lpstr>
      <vt:lpstr>Review</vt:lpstr>
      <vt:lpstr>Question</vt:lpstr>
      <vt:lpstr>Answer</vt:lpstr>
      <vt:lpstr>Question</vt:lpstr>
      <vt:lpstr>Answer</vt:lpstr>
      <vt:lpstr>Popup boxes</vt:lpstr>
      <vt:lpstr>Alert Boxes</vt:lpstr>
      <vt:lpstr>Button Triggers</vt:lpstr>
      <vt:lpstr>Confirm Dialog</vt:lpstr>
      <vt:lpstr>Question</vt:lpstr>
      <vt:lpstr>Answer</vt:lpstr>
      <vt:lpstr>Prompt Box</vt:lpstr>
      <vt:lpstr>Javascript Popup Window</vt:lpstr>
      <vt:lpstr>Parameters New Window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Slide 40</vt:lpstr>
      <vt:lpstr>Slide 41</vt:lpstr>
      <vt:lpstr>Slide 42</vt:lpstr>
      <vt:lpstr>Slide 43</vt:lpstr>
      <vt:lpstr>Challenge</vt:lpstr>
      <vt:lpstr>Slide 45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authorised user</cp:lastModifiedBy>
  <cp:revision>298</cp:revision>
  <dcterms:created xsi:type="dcterms:W3CDTF">1601-01-01T00:00:00Z</dcterms:created>
  <dcterms:modified xsi:type="dcterms:W3CDTF">2017-11-23T02:49:31Z</dcterms:modified>
</cp:coreProperties>
</file>