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9" r:id="rId4"/>
    <p:sldId id="283" r:id="rId5"/>
    <p:sldId id="284" r:id="rId6"/>
    <p:sldId id="280" r:id="rId7"/>
    <p:sldId id="282" r:id="rId8"/>
    <p:sldId id="258" r:id="rId9"/>
    <p:sldId id="285" r:id="rId10"/>
    <p:sldId id="259" r:id="rId11"/>
    <p:sldId id="260" r:id="rId12"/>
    <p:sldId id="261" r:id="rId13"/>
    <p:sldId id="289" r:id="rId14"/>
    <p:sldId id="286" r:id="rId15"/>
    <p:sldId id="288" r:id="rId16"/>
    <p:sldId id="287" r:id="rId17"/>
    <p:sldId id="262" r:id="rId18"/>
    <p:sldId id="263" r:id="rId19"/>
    <p:sldId id="264" r:id="rId20"/>
    <p:sldId id="290" r:id="rId21"/>
    <p:sldId id="291" r:id="rId22"/>
    <p:sldId id="265" r:id="rId23"/>
    <p:sldId id="266" r:id="rId24"/>
    <p:sldId id="267" r:id="rId25"/>
    <p:sldId id="292" r:id="rId26"/>
    <p:sldId id="293" r:id="rId27"/>
    <p:sldId id="294" r:id="rId28"/>
    <p:sldId id="295" r:id="rId29"/>
    <p:sldId id="268" r:id="rId30"/>
    <p:sldId id="269" r:id="rId31"/>
    <p:sldId id="270" r:id="rId32"/>
    <p:sldId id="271" r:id="rId33"/>
    <p:sldId id="272" r:id="rId34"/>
    <p:sldId id="274" r:id="rId35"/>
    <p:sldId id="273" r:id="rId36"/>
    <p:sldId id="296" r:id="rId37"/>
    <p:sldId id="275" r:id="rId38"/>
    <p:sldId id="277" r:id="rId39"/>
    <p:sldId id="27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FDF6B2-9B46-47A0-A640-5DD09FD07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3285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EC11E0-57E3-48C5-9299-61CB71AE5DD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605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EFF695-1219-4DD5-864B-62AC8F6F083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8731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7D5853-D809-44C5-A1FD-CE43DA559E3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3339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41A541-38BD-4CF1-B467-E0E719E5972B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64885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033A69-348D-4A97-9694-484C9BF8CA2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419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778943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20FFB9-4350-4747-A461-31EE288F362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938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B18B79-D08F-4147-A739-D55434D8B82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440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4546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A500DE-00E5-4279-8CE1-AEFC553A216C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89149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1AEE5F-10E7-4C92-96CE-7405AF0B07D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70739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3BEE4-8B0E-4EEC-BAAD-8B925E4D621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64784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7B1DF6-31FF-4C6F-A106-D3DB840C0A9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20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CD124E-422E-4C15-BF76-BF0EE14733B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602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883" indent="-285724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2898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05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217" indent="-22858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C3D335-813C-4BB4-959C-AD6B9EB0815D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32832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CF1D30-B559-484C-B86C-788E13CF40D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95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1BAFE-751B-47F4-AEC0-4F449775986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314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349528-1A00-4160-86B0-A66E76F71DA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21534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8BA040-2A14-42C3-873E-CD2BCB4CED69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5527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B1B41A-417A-4E3E-9B48-D4E96C1E765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5178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3CDED7-17B9-4934-92EE-A7903A52C56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20330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632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8551B5-6206-46F0-9AAD-BDB10E4A6C92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2ECE419-D81A-4F7E-B723-B62E88D50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096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8A0EB9D-4F18-4187-A297-20004092F8F7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86523D7-474E-4F8B-8AB2-DADFD1706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342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3331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7912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632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10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138336-8C6B-4E54-A452-A9A03140BB75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6676D18-0DEF-468B-B961-85631F122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46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8EDFCB7-D277-4BE0-9B97-493849176B4E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50042EC-FAB6-4534-B736-6CA51D2E2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3856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C6C0015-0AA0-4E01-A271-8ACA0C74A9E6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4934DE8-2041-4E1A-AC85-767D22BAD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4250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D40F79D-27EC-406E-95C6-AEF3857CD8ED}" type="datetime1">
              <a:rPr lang="en-US" altLang="en-US"/>
              <a:pPr>
                <a:defRPr/>
              </a:pPr>
              <a:t>11/15/2017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6629017-896B-4490-8A09-AE1D8546E1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187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6000">
                <a:solidFill>
                  <a:srgbClr val="000000"/>
                </a:solidFill>
                <a:latin typeface="Arial" panose="020B0604020202020204" pitchFamily="34" charset="0"/>
              </a:rPr>
              <a:t>Dynamic vs Static Websites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Web Authoring and Design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124200" y="4572000"/>
            <a:ext cx="2746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>
                <a:solidFill>
                  <a:srgbClr val="000000"/>
                </a:solidFill>
              </a:rPr>
              <a:t>Benjamin Kenwright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4800600" cy="4114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Content or Structure is the base layer, we presented it through </a:t>
            </a:r>
            <a:r>
              <a:rPr lang="en-US" altLang="en-US" dirty="0" smtClean="0">
                <a:solidFill>
                  <a:srgbClr val="00B050"/>
                </a:solidFill>
              </a:rPr>
              <a:t>HTML</a:t>
            </a:r>
            <a:r>
              <a:rPr lang="en-US" altLang="en-US" dirty="0" smtClean="0"/>
              <a:t> (Hyper Text Markup Language) format and it describes </a:t>
            </a:r>
            <a:r>
              <a:rPr lang="en-US" altLang="en-US" dirty="0" smtClean="0">
                <a:solidFill>
                  <a:srgbClr val="FF0000"/>
                </a:solidFill>
              </a:rPr>
              <a:t>text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graphics</a:t>
            </a:r>
            <a:r>
              <a:rPr lang="en-US" altLang="en-US" dirty="0" smtClean="0"/>
              <a:t>, and files containing other information are organized and linked together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981200"/>
            <a:ext cx="2047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038600"/>
            <a:ext cx="1798637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4953000" cy="4343400"/>
          </a:xfrm>
        </p:spPr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Style or Presentation, we can focus on making the site look </a:t>
            </a:r>
            <a:r>
              <a:rPr lang="en-US" altLang="en-US" dirty="0" smtClean="0">
                <a:solidFill>
                  <a:srgbClr val="00B050"/>
                </a:solidFill>
              </a:rPr>
              <a:t>attractive</a:t>
            </a:r>
            <a:r>
              <a:rPr lang="en-US" altLang="en-US" dirty="0" smtClean="0"/>
              <a:t>, by adding a layer of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</a:rPr>
              <a:t>presentation</a:t>
            </a:r>
            <a:r>
              <a:rPr lang="en-US" altLang="en-US" dirty="0" smtClean="0"/>
              <a:t> information using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en-US" dirty="0" smtClean="0"/>
              <a:t> (Cascading Style Sheet)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905000"/>
            <a:ext cx="30670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Behavior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191000" cy="4114800"/>
          </a:xfrm>
        </p:spPr>
        <p:txBody>
          <a:bodyPr>
            <a:normAutofit fontScale="92500" lnSpcReduction="200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Behavior, we can use JavaScript to introduce an added layer of user </a:t>
            </a:r>
            <a:r>
              <a:rPr lang="en-US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interaction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dynamic</a:t>
            </a:r>
            <a:r>
              <a:rPr lang="en-US" altLang="en-US" dirty="0" smtClean="0"/>
              <a:t> behavior, which will make the site easier to use in browsers equipped with JavaScript</a:t>
            </a:r>
          </a:p>
        </p:txBody>
      </p:sp>
      <p:sp>
        <p:nvSpPr>
          <p:cNvPr id="33794" name="AutoShape 2" descr="Image result for animated websit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19489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724400"/>
            <a:ext cx="419494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Websites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5791200" cy="462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http://www.udeserve.in/blog/wp-content/uploads/2013/10/Static-vs-dynamic-website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6019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371600"/>
            <a:ext cx="88677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6172200" cy="575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Client side vs Server 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web programming, there are two different types of programming models: Client side programming and Server side programming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5275" y="4297363"/>
            <a:ext cx="28463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Client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Client side programming considers to scripts that run within your web browser and these scripts has no interaction with a web server in order for the scripts to run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is the most popular client side scripting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Server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Server-side programming refers to programs that run on the web server, which then sends results to your web browser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For example, PHP, Perl, Asp, </a:t>
            </a:r>
            <a:r>
              <a:rPr lang="en-US" altLang="en-US" dirty="0" err="1" smtClean="0"/>
              <a:t>.net</a:t>
            </a:r>
            <a:r>
              <a:rPr lang="en-US" altLang="en-US" dirty="0" smtClean="0"/>
              <a:t>, are the popular Server side programming languages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What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do we mean by static and dynamic websites</a:t>
            </a: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Content management systems</a:t>
            </a:r>
            <a:endParaRPr lang="en-US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  <a:p>
            <a:pPr eaLnBrk="1" hangingPunct="1"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Review/Discussion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 the </a:t>
            </a:r>
            <a:r>
              <a:rPr lang="en-US" altLang="en-US" dirty="0" smtClean="0"/>
              <a:t>most popular client side scripting language?</a:t>
            </a:r>
          </a:p>
          <a:p>
            <a:endParaRPr lang="en-US" alt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b) False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is the most popular client side scripting language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programs runs only in the web browsers and these scripts are read and executed by an </a:t>
            </a:r>
            <a:r>
              <a:rPr lang="en-US" altLang="en-US" dirty="0" smtClean="0">
                <a:solidFill>
                  <a:srgbClr val="FF0000"/>
                </a:solidFill>
              </a:rPr>
              <a:t>interpreter</a:t>
            </a:r>
            <a:r>
              <a:rPr lang="en-US" altLang="en-US" dirty="0" smtClean="0"/>
              <a:t> (or engine</a:t>
            </a:r>
            <a:r>
              <a:rPr lang="en-US" altLang="en-US" dirty="0" smtClean="0">
                <a:solidFill>
                  <a:schemeClr val="bg2"/>
                </a:solidFill>
              </a:rPr>
              <a:t>)</a:t>
            </a:r>
            <a:r>
              <a:rPr lang="en-US" altLang="en-US" dirty="0" smtClean="0">
                <a:solidFill>
                  <a:srgbClr val="FF0000"/>
                </a:solidFill>
              </a:rPr>
              <a:t> inside the web browser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The most common uses of JavaScript are interacting with clients, getting available information from them, and validating their </a:t>
            </a:r>
            <a:r>
              <a:rPr lang="en-US" altLang="en-US" dirty="0" smtClean="0">
                <a:solidFill>
                  <a:srgbClr val="FF0000"/>
                </a:solidFill>
              </a:rPr>
              <a:t>actions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is Case-Sensitive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First and most important thing regarding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is that it is </a:t>
            </a:r>
            <a:r>
              <a:rPr lang="en-US" altLang="en-US" u="sng" dirty="0" smtClean="0">
                <a:solidFill>
                  <a:srgbClr val="FF0000"/>
                </a:solidFill>
              </a:rPr>
              <a:t>case sensitive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Everything defined in the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 is case sensitive, that means a variable '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' is different from a variable named '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'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76800"/>
            <a:ext cx="214441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Embedded in your HTML files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 smtClean="0"/>
              <a:t>Javascript</a:t>
            </a:r>
            <a:r>
              <a:rPr lang="en-US" altLang="en-US" dirty="0" smtClean="0"/>
              <a:t> between the </a:t>
            </a:r>
            <a:r>
              <a:rPr lang="en-US" altLang="en-US" dirty="0" smtClean="0">
                <a:solidFill>
                  <a:srgbClr val="FF0000"/>
                </a:solidFill>
              </a:rPr>
              <a:t>&lt;script&gt; ... &lt;/script&gt;</a:t>
            </a:r>
            <a:r>
              <a:rPr lang="en-US" altLang="en-US" dirty="0" smtClean="0"/>
              <a:t> tags. When the browser encounters a </a:t>
            </a:r>
            <a:r>
              <a:rPr lang="en-US" altLang="en-US" dirty="0" smtClean="0">
                <a:solidFill>
                  <a:srgbClr val="FF0000"/>
                </a:solidFill>
              </a:rPr>
              <a:t>&lt;script&gt; </a:t>
            </a:r>
            <a:r>
              <a:rPr lang="en-US" altLang="en-US" dirty="0" smtClean="0"/>
              <a:t>tag, it assumes that the script block is written in JavaScript </a:t>
            </a:r>
          </a:p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You can place these script blocks in the &lt;head&gt; or in the &lt;body&gt; section of HTML page or you can use both sections at the same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Javascript</a:t>
            </a:r>
            <a:r>
              <a:rPr lang="en-US" dirty="0" smtClean="0"/>
              <a:t> case sensitive?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True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&lt;script&gt; blocks has to be in the &lt;head&gt; section of HTML page?</a:t>
            </a:r>
          </a:p>
          <a:p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True</a:t>
            </a:r>
          </a:p>
          <a:p>
            <a:pPr marL="514350" indent="-514350">
              <a:buAutoNum type="alphaLcParenR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b) False</a:t>
            </a:r>
          </a:p>
          <a:p>
            <a:endParaRPr lang="en-US" dirty="0" smtClean="0"/>
          </a:p>
          <a:p>
            <a:pPr>
              <a:buNone/>
            </a:pPr>
            <a:r>
              <a:rPr lang="en-US" altLang="en-US" dirty="0" smtClean="0"/>
              <a:t>The &lt;script&gt; blocks can be in the &lt;head&gt; or in the &lt;body&gt; section of HTML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 Javascript at Head section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732088"/>
            <a:ext cx="6811963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Crossword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39433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433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419600"/>
            <a:ext cx="36480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1470" y="6248400"/>
            <a:ext cx="888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Have printed out/or copied out your answers and brought them with you for this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Javascript at Body Section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81275"/>
            <a:ext cx="671671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External script File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Either be embedded in your HTML files or placed in an external script file with a .js extension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413250"/>
            <a:ext cx="67722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3550"/>
            <a:ext cx="7772400" cy="1435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Simple First </a:t>
            </a:r>
            <a:br>
              <a:rPr lang="en-US" altLang="en-US" smtClean="0"/>
            </a:br>
            <a:r>
              <a:rPr lang="en-US" altLang="en-US" smtClean="0"/>
              <a:t>JavaScript Program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.html file and type the following code: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130550"/>
            <a:ext cx="71421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>
              <a:buFont typeface="Times New Roman" panose="02020603050405020304" pitchFamily="18" charset="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When you open the file in web browser, first you get a message box in a white background and then you press OK button you can see the background color is changed to RED color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Overview of Dynamic and Static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Websites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Dynamic websites </a:t>
            </a:r>
            <a:r>
              <a:rPr lang="en-GB" altLang="en-US" sz="3200" smtClean="0">
                <a:solidFill>
                  <a:srgbClr val="000000"/>
                </a:solidFill>
                <a:latin typeface="Arial" panose="020B0604020202020204" pitchFamily="34" charset="0"/>
              </a:rPr>
              <a:t>(Generated Content)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Getting started with scripting and </a:t>
            </a:r>
            <a:r>
              <a:rPr lang="en-GB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Javascript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Hands-On/Practical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This Week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Review Slides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Read Associated Chapters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Weekly Tasks</a:t>
            </a:r>
          </a:p>
          <a:p>
            <a:pPr lvl="1">
              <a:spcBef>
                <a:spcPts val="700"/>
              </a:spcBef>
              <a:buFont typeface="Wingdings 3" panose="05040102010807070707" pitchFamily="18" charset="2"/>
              <a:buChar char=""/>
            </a:pP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Update </a:t>
            </a:r>
            <a:r>
              <a:rPr lang="en-GB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GB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Account/Webpage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Online </a:t>
            </a: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Quizzes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Blip>
                <a:blip r:embed="rId3"/>
              </a:buBlip>
            </a:pPr>
            <a:r>
              <a:rPr lang="en-GB" altLang="en-US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Crossword Challenge</a:t>
            </a:r>
            <a:endParaRPr lang="en-GB" alt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zjnu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42EC-FAB6-4534-B736-6CA51D2E2736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6153236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81000"/>
            <a:ext cx="305199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733800"/>
            <a:ext cx="32980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0" y="5791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E62D33"/>
                </a:solidFill>
              </a:rPr>
              <a:t>Print out/or copy out your answers and bring them with you for next lesson</a:t>
            </a:r>
            <a:endParaRPr lang="en-US" sz="1800" b="1" dirty="0">
              <a:solidFill>
                <a:srgbClr val="E62D33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381000" y="0"/>
            <a:ext cx="4038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Puzzle to Solve for Next Week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000000"/>
                </a:solidFill>
                <a:latin typeface="Arial" panose="020B0604020202020204" pitchFamily="34" charset="0"/>
              </a:rPr>
              <a:t>Questions/Discussion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0"/>
            <a:ext cx="7772400" cy="1371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Implement a similar website design</a:t>
            </a:r>
          </a:p>
          <a:p>
            <a:r>
              <a:rPr lang="en-US" dirty="0" smtClean="0"/>
              <a:t>Navigation elements are within the image (e.g., people, tables, …)</a:t>
            </a:r>
          </a:p>
          <a:p>
            <a:r>
              <a:rPr lang="en-US" dirty="0" smtClean="0"/>
              <a:t>Popup information, hover </a:t>
            </a:r>
            <a:r>
              <a:rPr lang="en-US" smtClean="0"/>
              <a:t>over images/text, …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6484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802"/>
          <a:stretch>
            <a:fillRect/>
          </a:stretch>
        </p:blipFill>
        <p:spPr bwMode="auto">
          <a:xfrm>
            <a:off x="1981200" y="990600"/>
            <a:ext cx="55054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Write down </a:t>
            </a:r>
            <a:r>
              <a:rPr lang="en-US" dirty="0" smtClean="0"/>
              <a:t>the HTML/CSS code to create an ‘Image’ </a:t>
            </a:r>
            <a:r>
              <a:rPr lang="en-US" altLang="en-US" dirty="0" smtClean="0"/>
              <a:t>Rollover Effect</a:t>
            </a:r>
          </a:p>
          <a:p>
            <a:pPr>
              <a:buNone/>
            </a:pPr>
            <a:r>
              <a:rPr lang="en-US" dirty="0" smtClean="0"/>
              <a:t>   (5 Minutes)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6383"/>
          <a:stretch>
            <a:fillRect/>
          </a:stretch>
        </p:blipFill>
        <p:spPr bwMode="auto">
          <a:xfrm>
            <a:off x="5029200" y="3429000"/>
            <a:ext cx="302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38600" y="4267200"/>
            <a:ext cx="6858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20030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733800"/>
            <a:ext cx="1447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301594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9800"/>
            <a:ext cx="48855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620000" cy="4114800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/>
              <a:t>Write down on a piece of paper the HTML to display the following website design:</a:t>
            </a:r>
          </a:p>
          <a:p>
            <a:pPr marL="0" indent="0">
              <a:buFontTx/>
              <a:buNone/>
              <a:defRPr/>
            </a:pPr>
            <a:r>
              <a:rPr lang="en-GB" altLang="en-US" dirty="0" smtClean="0"/>
              <a:t>   (5 Minutes)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743200"/>
            <a:ext cx="4472521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31838" y="3651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4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Answer</a:t>
            </a:r>
            <a:endParaRPr lang="en-GB" altLang="en-US" sz="4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3810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content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position:relative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width:auto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min-width:120px;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margin:0px 210px 20px 170px;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solid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z-index:3; /* This allows the content to overlap the right menu in narrow windows in good browsers. */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navAlpha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width:128px;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left:20px;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z-index:2;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48200" y="2133600"/>
            <a:ext cx="3810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navBeta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position:absolute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width:168px;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top:20px;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right:20px;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border:1px dashed black;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background-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color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:#</a:t>
            </a:r>
            <a:r>
              <a:rPr lang="en-GB" altLang="en-US" sz="1300" dirty="0" err="1">
                <a:solidFill>
                  <a:srgbClr val="000000"/>
                </a:solidFill>
                <a:latin typeface="Arial" panose="020B0604020202020204" pitchFamily="34" charset="0"/>
              </a:rPr>
              <a:t>eee</a:t>
            </a: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padding:10px;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	z-index:1;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r>
              <a:rPr lang="en-GB" altLang="en-US" sz="13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25"/>
              </a:spcBef>
            </a:pPr>
            <a:endParaRPr lang="en-GB" altLang="en-US" sz="13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Columns  Flanking Menu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Content, Style and Behavior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HTML defines the structure and layout of a Web document by using a variety of tags and attributes. 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Since its initial introduction in late 1991, it came to encompass a wider variety of stylistic and dynamic behavior capabilities to meet the demands of web developers. </a:t>
            </a:r>
          </a:p>
          <a:p>
            <a:pPr marL="341313" indent="-341313">
              <a:buSzPct val="114000"/>
              <a:buFont typeface="Times New Roman" panose="02020603050405020304" pitchFamily="18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Web page, we can find that, it can consist of up to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three layers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r>
              <a:rPr lang="en-US" dirty="0" smtClean="0"/>
              <a:t>Style</a:t>
            </a:r>
          </a:p>
          <a:p>
            <a:r>
              <a:rPr lang="en-US" dirty="0" smtClean="0"/>
              <a:t>Behavior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371600"/>
            <a:ext cx="2286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AutoShape 4" descr="Image result for cartoon style  we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76600"/>
            <a:ext cx="12287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43400"/>
            <a:ext cx="248923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806</Words>
  <Application>Microsoft Office PowerPoint</Application>
  <PresentationFormat>On-screen Show (4:3)</PresentationFormat>
  <Paragraphs>156</Paragraphs>
  <Slides>39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Default Design</vt:lpstr>
      <vt:lpstr>Slide 1</vt:lpstr>
      <vt:lpstr>Slide 2</vt:lpstr>
      <vt:lpstr>Crossword for Today</vt:lpstr>
      <vt:lpstr>Revision Question</vt:lpstr>
      <vt:lpstr>Answer</vt:lpstr>
      <vt:lpstr>Activity</vt:lpstr>
      <vt:lpstr>Slide 7</vt:lpstr>
      <vt:lpstr>Content, Style and Behavior</vt:lpstr>
      <vt:lpstr>Three Types</vt:lpstr>
      <vt:lpstr>Content</vt:lpstr>
      <vt:lpstr>Style</vt:lpstr>
      <vt:lpstr>Behavior</vt:lpstr>
      <vt:lpstr>Static vs Dynamic Websites</vt:lpstr>
      <vt:lpstr>Slide 14</vt:lpstr>
      <vt:lpstr>Slide 15</vt:lpstr>
      <vt:lpstr>Slide 16</vt:lpstr>
      <vt:lpstr>Client side vs Server side</vt:lpstr>
      <vt:lpstr>Client</vt:lpstr>
      <vt:lpstr>Server</vt:lpstr>
      <vt:lpstr>Question</vt:lpstr>
      <vt:lpstr>Answer</vt:lpstr>
      <vt:lpstr>Javascript</vt:lpstr>
      <vt:lpstr>Javascript is Case-Sensitive</vt:lpstr>
      <vt:lpstr>Embedded in your HTML files</vt:lpstr>
      <vt:lpstr>Question</vt:lpstr>
      <vt:lpstr>Answer</vt:lpstr>
      <vt:lpstr>Question</vt:lpstr>
      <vt:lpstr>Answer</vt:lpstr>
      <vt:lpstr> Javascript at Head section</vt:lpstr>
      <vt:lpstr>Javascript at Body Section</vt:lpstr>
      <vt:lpstr>External script File</vt:lpstr>
      <vt:lpstr>Simple First  JavaScript Program</vt:lpstr>
      <vt:lpstr>Slide 33</vt:lpstr>
      <vt:lpstr>Slide 34</vt:lpstr>
      <vt:lpstr>Slide 35</vt:lpstr>
      <vt:lpstr>Slide 36</vt:lpstr>
      <vt:lpstr>Slide 37</vt:lpstr>
      <vt:lpstr>Challenge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287</cp:revision>
  <dcterms:created xsi:type="dcterms:W3CDTF">1601-01-01T00:00:00Z</dcterms:created>
  <dcterms:modified xsi:type="dcterms:W3CDTF">2017-11-15T04:38:23Z</dcterms:modified>
</cp:coreProperties>
</file>