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306" r:id="rId4"/>
    <p:sldId id="307" r:id="rId5"/>
    <p:sldId id="308" r:id="rId6"/>
    <p:sldId id="309" r:id="rId7"/>
    <p:sldId id="310" r:id="rId8"/>
    <p:sldId id="311" r:id="rId9"/>
    <p:sldId id="314" r:id="rId10"/>
    <p:sldId id="315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313" r:id="rId53"/>
    <p:sldId id="300" r:id="rId54"/>
    <p:sldId id="312" r:id="rId55"/>
    <p:sldId id="302" r:id="rId56"/>
    <p:sldId id="303" r:id="rId57"/>
    <p:sldId id="304" r:id="rId5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FF7193-7E1C-4E82-A378-8498A28F40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909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935F38-19D1-434D-9403-9D553E99B525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573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03454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CEA200-2BFE-4B7A-8C11-BB37EAAEDCD1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665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30727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60F325-D0D9-445F-9DE9-4F8B6C562B2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675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398817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7D892C-5F62-4EF8-9D98-912BB201ED3F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686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048802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CA911C-F1DA-4E3E-BDE2-9932D5A9D34E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696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38147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22491B-7BD2-4BF8-A941-2561A833146C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706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701168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C0BC3D-9388-4795-88CB-80D76B6C90BE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716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41990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1BFA1F-EEDA-4389-9B6B-BFA51F5676E8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727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922889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A97FFC-573E-43AD-8854-C41D228265B4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737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93232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57E987-14EF-41A3-8966-3BF8CDB106FD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747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938892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2F4D0D-696C-401B-BBDE-0F08D12B138F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757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61296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0C40F1-FC9A-45D2-AC1B-1C3140775874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583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72178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C3D335-813C-4BB4-959C-AD6B9EB0815D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768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28323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57860B-BB50-42D5-8DA4-21A6574A96CF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778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166286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DF47A0-4DD2-44C2-AFC2-9243387675DB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788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120610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D071F0-1EEE-49A1-8571-71889E545925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798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78037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7AB116-2011-4AE7-9963-A1F26CFD54D6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808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90959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5C9BD0-5123-4911-96B7-B3D01868B955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819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924192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ECC9D8-826F-4E55-A70E-D7FEE7D902B6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829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11265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E8907D-199B-41AE-AE87-7CC40EB3759D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839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4725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DB0CD5-C7FB-4A06-A387-B9E6C6AF6109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849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2892400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8A0877-53C4-4A79-A934-CAC252EDE3BE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860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077942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9EDD27-1406-4111-806D-422C407D4C60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593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63458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EB6AA4-58E3-492F-90F7-45ACBF00161C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870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726951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2617FA-EF96-4B9A-AF3A-B1D1C8EB1AE8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880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2025937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59D454-6BC3-4903-B694-70EEEC94FA68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890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2713069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9C6928-DEFF-4031-B397-F05B14FE2516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901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9158467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ADAC54-DC0E-47CF-9DDD-D036AE7F6BF1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911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546801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B092A4-380E-4275-9CF4-107795DD32DC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9761418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03C2E6-F710-405A-BD35-2965017E17E5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931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7052687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EEA542-98AE-44DE-9D35-A0673EC5E7F0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942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2764494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DEE592-7297-4493-A657-5E9010514FE7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952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4005126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82A7CD-08E4-49BA-9EE6-4FE8D105DD5A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962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22380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69156A-F1E3-4E0A-9608-929832BCCDB1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604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1043926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497CE4-74E1-4E6D-A00C-A9378447729A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972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773117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A4169B-6C23-4D3C-8599-2DA8BDADAAF5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983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7621534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A2A540-460F-42EE-B327-9E7196FF8CC6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993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9167683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DB8AF0-7678-4A1D-BE51-3BEC69B1626E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003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1002287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C20A1C-2B5E-413E-90E3-6032990EA636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024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2078385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BAA105-A136-41EE-AA06-56C752BA0C61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044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544239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4BFF8A-1EDD-41B7-AAD3-F7C4ED2C2333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614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1537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63E01E-C01D-48A0-8C48-5C1455737DBB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624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2685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6AAFB8-EC4D-4F5A-876C-6395C6B4889E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634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01550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6D3DF6-6E25-4F56-A28C-7848C1AAFE6A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645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32836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136D4D-ADF0-4CD0-8C71-B9F61B44F411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655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9353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9234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AB40209-BD0B-4924-BCDE-B0010F4AA1C0}" type="datetime1">
              <a:rPr lang="en-US" altLang="en-US"/>
              <a:pPr>
                <a:defRPr/>
              </a:pPr>
              <a:t>11/8/2017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BF21388-82A4-4B92-A061-2560D865A9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7456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5031E43-56F4-420B-9CB9-547DA2F57B37}" type="datetime1">
              <a:rPr lang="en-US" altLang="en-US"/>
              <a:pPr>
                <a:defRPr/>
              </a:pPr>
              <a:t>11/8/2017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9D35821D-73C6-40B3-BA2F-46AA252B2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3921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0104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1101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2898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2360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0F10579-908F-4846-A9F3-6416428A7152}" type="datetime1">
              <a:rPr lang="en-US" altLang="en-US"/>
              <a:pPr>
                <a:defRPr/>
              </a:pPr>
              <a:t>11/8/2017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B58E6CE9-1657-442F-933B-3D0FD0BEAA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7368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A66680C-9C03-47A3-9012-8938BCE57225}" type="datetime1">
              <a:rPr lang="en-US" altLang="en-US"/>
              <a:pPr>
                <a:defRPr/>
              </a:pPr>
              <a:t>11/8/2017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0C8BE3A-3C8F-4D58-A637-CE986A25DD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8835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2D023C5-22E8-4061-ACAA-C05FBB974790}" type="datetime1">
              <a:rPr lang="en-US" altLang="en-US"/>
              <a:pPr>
                <a:defRPr/>
              </a:pPr>
              <a:t>11/8/2017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91FDEB85-497B-40C4-A0A6-E98D49E16F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2449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B0E30BB-C101-4E24-B2FB-86D28EA0907E}" type="datetime1">
              <a:rPr lang="en-US" altLang="en-US"/>
              <a:pPr>
                <a:defRPr/>
              </a:pPr>
              <a:t>11/8/2017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963E9952-D4D8-4EAC-9734-A8F3578C9A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8311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  <a:t>CSS Div Layouts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Web Authoring and Design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124200" y="4572000"/>
            <a:ext cx="2746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Benjamin Kenwright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4301594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09800"/>
            <a:ext cx="4885511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Table vs Div Layouts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650"/>
              </a:spcBef>
              <a:buClr>
                <a:srgbClr val="FF0000"/>
              </a:buClr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table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Font typeface="Wingdings 3" panose="05040102010807070707" pitchFamily="18" charset="2"/>
              <a:buChar char=""/>
            </a:pPr>
            <a:r>
              <a:rPr lang="en-US" altLang="en-US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Pros: supported by all browsers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Font typeface="Wingdings 3" panose="05040102010807070707" pitchFamily="18" charset="2"/>
              <a:buChar char=""/>
            </a:pPr>
            <a:r>
              <a:rPr lang="en-US" altLang="en-US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Cons: bind style to content; hard to maintain</a:t>
            </a:r>
          </a:p>
          <a:p>
            <a:pPr>
              <a:lnSpc>
                <a:spcPct val="90000"/>
              </a:lnSpc>
              <a:spcBef>
                <a:spcPts val="650"/>
              </a:spcBef>
              <a:buClr>
                <a:srgbClr val="FF0000"/>
              </a:buClr>
              <a:buFont typeface="Arial" panose="020B0604020202020204" pitchFamily="34" charset="0"/>
              <a:buBlip>
                <a:blip r:embed="rId3"/>
              </a:buBlip>
            </a:pPr>
            <a:r>
              <a:rPr lang="en-US" altLang="en-US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div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Font typeface="Wingdings 3" panose="05040102010807070707" pitchFamily="18" charset="2"/>
              <a:buChar char=""/>
            </a:pPr>
            <a:r>
              <a:rPr lang="en-US" altLang="en-US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Pros: easy to maintain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Font typeface="Wingdings 3" panose="05040102010807070707" pitchFamily="18" charset="2"/>
              <a:buChar char=""/>
            </a:pPr>
            <a:r>
              <a:rPr lang="en-US" altLang="en-US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Cons: not supported by all browsers</a:t>
            </a:r>
          </a:p>
          <a:p>
            <a:pPr>
              <a:lnSpc>
                <a:spcPct val="90000"/>
              </a:lnSpc>
              <a:spcBef>
                <a:spcPts val="650"/>
              </a:spcBef>
              <a:buSzPct val="123000"/>
              <a:buFont typeface="Arial" panose="020B0604020202020204" pitchFamily="34" charset="0"/>
              <a:buBlip>
                <a:blip r:embed="rId3"/>
              </a:buBlip>
            </a:pPr>
            <a:r>
              <a:rPr lang="en-US" altLang="en-US" sz="26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Commonly recommend </a:t>
            </a:r>
            <a:r>
              <a:rPr lang="en-US" altLang="en-US" sz="2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 </a:t>
            </a:r>
            <a:r>
              <a:rPr lang="en-US" altLang="en-US" sz="26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div</a:t>
            </a:r>
            <a:r>
              <a:rPr lang="en-US" altLang="en-US" sz="2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reasons: 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Font typeface="Wingdings 3" panose="05040102010807070707" pitchFamily="18" charset="2"/>
              <a:buChar char=""/>
            </a:pPr>
            <a:r>
              <a:rPr lang="en-US" altLang="en-US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CSS is to </a:t>
            </a:r>
            <a:r>
              <a:rPr lang="en-US" altLang="en-US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separate </a:t>
            </a:r>
            <a:r>
              <a:rPr lang="en-US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structure</a:t>
            </a:r>
            <a:r>
              <a:rPr lang="en-US" altLang="en-US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from </a:t>
            </a:r>
            <a:r>
              <a:rPr lang="en-US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content</a:t>
            </a:r>
            <a:r>
              <a:rPr lang="en-US" altLang="en-US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Font typeface="Wingdings 3" panose="05040102010807070707" pitchFamily="18" charset="2"/>
              <a:buChar char=""/>
            </a:pPr>
            <a:r>
              <a:rPr lang="en-US" altLang="en-US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Supporting most common/popular browsers are enough. May be it’s time for some people to upgrade their browsers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What is Div Tag?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CSS Division (div) is a container element and it is used to group related items together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When ever there is a situation that you need to </a:t>
            </a:r>
            <a:r>
              <a:rPr lang="en-GB" altLang="en-US" sz="3200">
                <a:solidFill>
                  <a:srgbClr val="FF0000"/>
                </a:solidFill>
                <a:latin typeface="Arial" panose="020B0604020202020204" pitchFamily="34" charset="0"/>
              </a:rPr>
              <a:t>collect various objects </a:t>
            </a: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into a larger container for scripting or styling purposes, </a:t>
            </a:r>
            <a:r>
              <a:rPr lang="en-GB" altLang="en-US" sz="3200">
                <a:solidFill>
                  <a:srgbClr val="FF0000"/>
                </a:solidFill>
                <a:latin typeface="Arial" panose="020B0604020202020204" pitchFamily="34" charset="0"/>
              </a:rPr>
              <a:t>div</a:t>
            </a: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is the best solution 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The use of </a:t>
            </a:r>
            <a:r>
              <a:rPr lang="en-GB" altLang="en-US" sz="3200">
                <a:solidFill>
                  <a:srgbClr val="FF0000"/>
                </a:solidFill>
                <a:latin typeface="Arial" panose="020B0604020202020204" pitchFamily="34" charset="0"/>
              </a:rPr>
              <a:t>&lt;div&gt;</a:t>
            </a: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tag is straightforward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Div Syntax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75660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CSS Division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FF0000"/>
              </a:buClr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FF0000"/>
                </a:solidFill>
                <a:latin typeface="Arial" panose="020B0604020202020204" pitchFamily="34" charset="0"/>
              </a:rPr>
              <a:t>CSS divisions </a:t>
            </a: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to provide greater flexibility and mark out regions of the page. 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You can use divs by referencing the selector in the opening tag using ID and CLASS 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e,g. </a:t>
            </a:r>
            <a:r>
              <a:rPr lang="en-GB" altLang="en-US" sz="2800">
                <a:solidFill>
                  <a:srgbClr val="FF0000"/>
                </a:solidFill>
                <a:latin typeface="Arial" panose="020B0604020202020204" pitchFamily="34" charset="0"/>
              </a:rPr>
              <a:t>id="myContainer" </a:t>
            </a: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or </a:t>
            </a:r>
            <a:r>
              <a:rPr lang="en-GB" altLang="en-US" sz="2800">
                <a:solidFill>
                  <a:srgbClr val="FF0000"/>
                </a:solidFill>
                <a:latin typeface="Arial" panose="020B0604020202020204" pitchFamily="34" charset="0"/>
              </a:rPr>
              <a:t>class="myContainer"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de-DE" altLang="en-US" sz="4400">
                <a:solidFill>
                  <a:srgbClr val="000000"/>
                </a:solidFill>
                <a:latin typeface="Arial" panose="020B0604020202020204" pitchFamily="34" charset="0"/>
              </a:rPr>
              <a:t>Div in an HTML document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80772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&lt;html&gt;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&lt;head&gt;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&lt;style type="text/</a:t>
            </a:r>
            <a:r>
              <a:rPr lang="en-GB" alt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css</a:t>
            </a: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"&gt;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#box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	width: 420px;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	height:120;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	border-width: 2px;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	border-</a:t>
            </a:r>
            <a:r>
              <a:rPr lang="en-GB" alt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style:solid</a:t>
            </a: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	border-</a:t>
            </a:r>
            <a:r>
              <a:rPr lang="en-GB" alt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color:red</a:t>
            </a: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	background: #CCC;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&lt;/style&gt;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&lt;/head&gt;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&lt;body&gt;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500" dirty="0">
                <a:solidFill>
                  <a:srgbClr val="FF0000"/>
                </a:solidFill>
                <a:latin typeface="Arial" panose="020B0604020202020204" pitchFamily="34" charset="0"/>
              </a:rPr>
              <a:t>&lt;div id="box"&gt;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&lt;h1&gt;Box Model&lt;/h1&gt;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&lt;p&gt;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The Box model determines how elements are positioned within the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browser window. With the Box Model, a developer can control the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dimensions, margins, padding, and borders of an HTML element.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&lt;/p&gt;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500" b="1" dirty="0">
                <a:solidFill>
                  <a:srgbClr val="FF0000"/>
                </a:solidFill>
                <a:latin typeface="Arial" panose="020B0604020202020204" pitchFamily="34" charset="0"/>
              </a:rPr>
              <a:t>&lt;/div&gt;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&lt;/body&gt;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&lt;/html&gt;</a:t>
            </a: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048000"/>
            <a:ext cx="3608388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105400" y="2667000"/>
            <a:ext cx="1028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Output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5334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Nesting Div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85800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The div element grouping a generic block of content that should be treated as a logical unit for scripting or styling purposes. A div can contain a number of other divs ( child div ) like HTML Tables. This is called Nesting Div 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267200"/>
            <a:ext cx="270740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617538" y="190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Nesting Div in an HTML page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652463" y="1371600"/>
            <a:ext cx="7772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&lt;html&gt;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&lt;head&gt;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&lt;style type="text/</a:t>
            </a:r>
            <a:r>
              <a:rPr lang="en-GB" altLang="en-US" sz="1000" dirty="0" err="1">
                <a:solidFill>
                  <a:srgbClr val="000000"/>
                </a:solidFill>
                <a:latin typeface="Arial" panose="020B0604020202020204" pitchFamily="34" charset="0"/>
              </a:rPr>
              <a:t>css</a:t>
            </a: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"&gt;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.parent {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	width: 200px;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	height:120;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	border-width: 2px;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	border-</a:t>
            </a:r>
            <a:r>
              <a:rPr lang="en-GB" altLang="en-US" sz="1000" dirty="0" err="1">
                <a:solidFill>
                  <a:srgbClr val="000000"/>
                </a:solidFill>
                <a:latin typeface="Arial" panose="020B0604020202020204" pitchFamily="34" charset="0"/>
              </a:rPr>
              <a:t>style:solid</a:t>
            </a: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	border-</a:t>
            </a:r>
            <a:r>
              <a:rPr lang="en-GB" altLang="en-US" sz="1000" dirty="0" err="1">
                <a:solidFill>
                  <a:srgbClr val="000000"/>
                </a:solidFill>
                <a:latin typeface="Arial" panose="020B0604020202020204" pitchFamily="34" charset="0"/>
              </a:rPr>
              <a:t>color:red</a:t>
            </a: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	padding:10px;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.child {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	overflow : hidden;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	background: #CCC;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&lt;/style&gt;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&lt;/head&gt;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&lt;body&gt;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&lt;div class="parent"&gt;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	&lt;h1&gt; Nesting Div&lt;/h1&gt;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GB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&lt;div class="child"&gt;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		&lt;h2&gt;Child Div 1&lt;/h2&gt;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	&lt;/div&gt;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GB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&lt;div class="child"&gt;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		&lt;h2&gt;Child Div 2&lt;/h2&gt;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GB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&lt;/div&gt;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&lt;/div&gt;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&lt;/body&gt;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&lt;/html&gt;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1238" y="3886200"/>
            <a:ext cx="2586037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6107113" y="3386138"/>
            <a:ext cx="1028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Output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Careful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Div elements very carefully and use only when it is necessary for logical structure or styling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Excessive use of Div tags can make a page difficult to manage/debug/extend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Div Layouts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Div tag </a:t>
            </a: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allows you control over the appearance of your website</a:t>
            </a:r>
            <a:endParaRPr lang="en-GB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Commonly used for website layouts</a:t>
            </a:r>
          </a:p>
          <a:p>
            <a:pPr lvl="1">
              <a:spcBef>
                <a:spcPts val="800"/>
              </a:spcBef>
            </a:pP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(instead of tables)</a:t>
            </a:r>
            <a:endParaRPr lang="en-GB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Review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Why 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use Div Layout instead of Tables?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How do we use the Div Tag?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How to create layouts using the CSS Div Tag?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Review/Discussion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0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Examples of Common </a:t>
            </a: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Layouts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Variable width content: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columns - left menu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columns - right menu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 columns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Centered (fixed width content):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columns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 columns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 columns (fluid/variable width)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Many other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Two Columns - Left Menu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881813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Two Columns - Left Menu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685800" y="1447800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#Header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margin:50px 0px 10px 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padding:17px 0px 0px 20px;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margin:0px 50px 50px 200px;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 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#Menu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position:absolute;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top:100px;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left:20px;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width:150px;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09800"/>
            <a:ext cx="387985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Two Columns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Centered Fixed Width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6135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Two Columns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Centered Fixed Width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3810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body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margin:0px;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padding:0px;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text-align: center;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#Wrapper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width:700px;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margin-right:auto;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margin-left:auto;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#Header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 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4648200" y="1981200"/>
            <a:ext cx="3810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#Menu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float:right;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width:200px;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 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float:left;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width:500px;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 #666;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#Footer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clear: both;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 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Two Columns - Right Menu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696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0463" y="1751013"/>
            <a:ext cx="6746875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719138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Two Columns - Right Menu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#Header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margin:50px 0px 10px 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padding:17px 0px 0px 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background-color:#eee;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#Content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margin:0px 200px 50px 50px;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background-color: #eee;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#Menu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position:absolute;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top:100px;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right:20px;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width:150px;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background-color:#eee;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67000"/>
            <a:ext cx="3311525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Three Columns 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Flanking Menu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53482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731838" y="36512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Three Columns 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Flanking Menu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3810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.content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position:relative;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width:auto;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min-width:120px;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margin:0px 210px 20px 170px;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border:1px solid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z-index:3; /* This allows the content to overlap the right menu in narrow windows in good browsers. */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#navAlpha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position:absolute;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width:128px;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top:20px;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left:20px;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border:1px dashed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background-color:#eee;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z-index:2;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648200" y="1981200"/>
            <a:ext cx="3810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#navBeta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position:absolute;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width:168px;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top:20px;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right:20px;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border:1px dashed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background-color:#eee;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z-index:1;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endParaRPr lang="en-GB" altLang="en-US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Z-Index (or Stack Level)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838200" y="1760538"/>
            <a:ext cx="7467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>
                <a:srgbClr val="FF0000"/>
              </a:buClr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z-index</a:t>
            </a:r>
            <a:r>
              <a:rPr lang="en-US" altLang="en-US" sz="3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en-US" sz="30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en-US" sz="3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auto | &lt;integer&gt; | inherit</a:t>
            </a:r>
          </a:p>
          <a:p>
            <a:pPr lvl="1"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US" altLang="en-US"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Z-axis positions are particularly relevant when boxes overlap visually.</a:t>
            </a:r>
          </a:p>
          <a:p>
            <a:pPr lvl="1"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US" altLang="en-US"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addition to their horizontal and vertical positions, boxes lie along a "z-axis" and are formatted one on top of the other.</a:t>
            </a:r>
          </a:p>
          <a:p>
            <a:pPr lvl="1"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US" altLang="en-US"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Boxes with higher z-index stacked on top of the boxes with lower z-index.</a:t>
            </a:r>
          </a:p>
          <a:p>
            <a:pPr lvl="1"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US" altLang="en-US"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Boxes with the z-index are stacked back-to-front according to document tree order.</a:t>
            </a:r>
          </a:p>
          <a:p>
            <a:pPr>
              <a:spcBef>
                <a:spcPts val="650"/>
              </a:spcBef>
              <a:buSzPct val="123000"/>
              <a:buFont typeface="Arial" panose="020B0604020202020204" pitchFamily="34" charset="0"/>
              <a:buNone/>
            </a:pPr>
            <a:endParaRPr lang="zh-CN" altLang="en-US" sz="2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Activity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GB" altLang="en-US" dirty="0" smtClean="0"/>
              <a:t>Write down on a piece of paper the HTML to display the following table:</a:t>
            </a:r>
            <a:endParaRPr lang="en-GB" altLang="en-US" dirty="0" smtClean="0"/>
          </a:p>
          <a:p>
            <a:pPr marL="0" indent="0">
              <a:buFontTx/>
              <a:buNone/>
              <a:defRPr/>
            </a:pPr>
            <a:r>
              <a:rPr lang="en-GB" altLang="en-US" dirty="0"/>
              <a:t> </a:t>
            </a:r>
            <a:r>
              <a:rPr lang="en-GB" altLang="en-US" dirty="0" smtClean="0"/>
              <a:t>  (</a:t>
            </a:r>
            <a:r>
              <a:rPr lang="en-GB" altLang="en-US" dirty="0" smtClean="0"/>
              <a:t>5 Minutes</a:t>
            </a:r>
            <a:r>
              <a:rPr lang="en-GB" altLang="en-US" dirty="0" smtClean="0"/>
              <a:t>)</a:t>
            </a:r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34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124200"/>
            <a:ext cx="335389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Three Columns 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Centered Fixed Width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98663"/>
            <a:ext cx="6015038" cy="457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Three Columns 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Centered Fixed Width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381000" y="1676400"/>
            <a:ext cx="4114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body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text-align:center;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margin:0px;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padding:0px;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font:12px verdana, arial, helvetica, sans-serif;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#frame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width:750px;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margin-right:auto;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margin-left:auto;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margin-top:10px;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text-align:left;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 yellow;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#topcontent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 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4648200" y="1676400"/>
            <a:ext cx="426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#centercontent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float:left;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width:400px;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 green;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#leftcontent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float:left;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width:175px;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 red;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#rightcontent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float:left;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width:175px;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 red;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#bottomcontent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text-align:center;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685800" y="2492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Four Columns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Variable Width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752600"/>
            <a:ext cx="6731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Four Columns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Variable Width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685800" y="1828800"/>
            <a:ext cx="3810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#topcontent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 yellow;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#leftcontent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position: absolute;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left:1%;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width:20%;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top:50px;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background:#fff;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#centerleft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position: absolute;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left:22%;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width:28%;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top:50px;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background:#fff;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4648200" y="1828800"/>
            <a:ext cx="3810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#centerright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position: absolute;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left:51%;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width:28%;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top:50px;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background:#fff;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#rightcontent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position: absolute;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left:80%;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width:19%;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top:50px;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background:#fff;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Table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HTML table styling with CSS properties</a:t>
            </a:r>
          </a:p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CSS table properties offer better control of the presentational aspects of the Table</a:t>
            </a:r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79925"/>
            <a:ext cx="41338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39763" y="182563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Example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63675"/>
            <a:ext cx="7772400" cy="4632325"/>
          </a:xfrm>
        </p:spPr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4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CSS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mtClean="0"/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mtClean="0"/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mtClean="0"/>
          </a:p>
          <a:p>
            <a:pPr marL="341313" indent="-341313">
              <a:buFont typeface="Times New Roman" panose="02020603050405020304" pitchFamily="18" charset="0"/>
              <a:buBlip>
                <a:blip r:embed="rId4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Output</a:t>
            </a:r>
          </a:p>
        </p:txBody>
      </p:sp>
      <p:pic>
        <p:nvPicPr>
          <p:cNvPr id="10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19325"/>
            <a:ext cx="45434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3925" y="4297363"/>
            <a:ext cx="4267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11300" y="2889250"/>
          <a:ext cx="6119813" cy="1077913"/>
        </p:xfrm>
        <a:graphic>
          <a:graphicData uri="http://schemas.openxmlformats.org/presentationml/2006/ole">
            <p:oleObj spid="_x0000_s1031" r:id="rId7" imgW="6115320" imgH="1076760" progId="opendocument.WriterDocument.1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Table width and height in CSS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Table width and height, use CSS width, height properties</a:t>
            </a:r>
          </a:p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For example, table width as 30% and height of the td set to 40px</a:t>
            </a:r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206875"/>
            <a:ext cx="67627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0538" y="639763"/>
            <a:ext cx="2536825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9438" y="703263"/>
            <a:ext cx="2514600" cy="533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 Table column width in CSS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Specify column width in CSS, use the width property to td</a:t>
            </a:r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0888" y="3721100"/>
            <a:ext cx="72961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Table Row height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Set Row Height through CSS line-height property it set to each tr.</a:t>
            </a:r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6725" y="3292475"/>
            <a:ext cx="5041900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981200"/>
            <a:ext cx="2286000" cy="421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Table border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Table border in CSS, use the CSS border property</a:t>
            </a:r>
          </a:p>
        </p:txBody>
      </p:sp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62325"/>
            <a:ext cx="7004050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290638"/>
            <a:ext cx="2962275" cy="30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79525"/>
            <a:ext cx="2351088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Collapse Table borders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418013"/>
          </a:xfrm>
        </p:spPr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CSS Collapse property takes two values, separate and collapse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mtClean="0"/>
          </a:p>
          <a:p>
            <a:pPr marL="341313" indent="-341313">
              <a:buSzPct val="114000"/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u="sng" smtClean="0"/>
              <a:t>separate</a:t>
            </a:r>
            <a:r>
              <a:rPr lang="en-US" altLang="en-US" sz="2800" smtClean="0"/>
              <a:t> : The separate value forced all cells have their own independent borders and allow spaces between those cells.</a:t>
            </a:r>
          </a:p>
          <a:p>
            <a:pPr marL="341313" indent="-341313">
              <a:buSzPct val="114000"/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u="sng" smtClean="0"/>
              <a:t>collapse</a:t>
            </a:r>
            <a:r>
              <a:rPr lang="en-US" altLang="en-US" sz="2800" smtClean="0"/>
              <a:t> : This value collapse all spaces between table borders and cells, so you can see as a single line border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74838"/>
            <a:ext cx="7297738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Table Text Align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Align text horizontally and vertically in CSS. </a:t>
            </a:r>
          </a:p>
          <a:p>
            <a:pPr marL="741363" lvl="1" indent="-284163">
              <a:buFont typeface="Wingdings 3" panose="05040102010807070707" pitchFamily="18" charset="2"/>
              <a:buChar char="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Horizontal:  text-align property </a:t>
            </a:r>
          </a:p>
          <a:p>
            <a:pPr marL="741363" lvl="1" indent="-284163">
              <a:buFont typeface="Wingdings 3" panose="05040102010807070707" pitchFamily="18" charset="2"/>
              <a:buChar char="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Vertically:    vertical-align property</a:t>
            </a:r>
          </a:p>
        </p:txBody>
      </p:sp>
      <p:pic>
        <p:nvPicPr>
          <p:cNvPr id="440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838" y="4297363"/>
            <a:ext cx="7686675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Table Cell Padding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CellPadding is used to control the space between the contents of a Cell and the Cell borders</a:t>
            </a:r>
          </a:p>
        </p:txBody>
      </p:sp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4163" y="3657600"/>
            <a:ext cx="52959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Table Cell Spacing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31838" y="1463675"/>
            <a:ext cx="7772400" cy="4114800"/>
          </a:xfrm>
        </p:spPr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Cellspacing attribute places space around each cell in the table. To specify cell Spacing in CSS, use the CSS border-spacing property</a:t>
            </a:r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6663" y="3657600"/>
            <a:ext cx="59880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35075"/>
            <a:ext cx="2835275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32288" y="1233488"/>
            <a:ext cx="2251075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Table background Image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1363" y="2147888"/>
            <a:ext cx="5451475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Shadow on a Table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1850" y="2011363"/>
            <a:ext cx="5305425" cy="430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dirty="0" smtClean="0"/>
              <a:t>What will the output be for the following HTML/CSS?</a:t>
            </a:r>
            <a:endParaRPr 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895600"/>
            <a:ext cx="407320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Rounded Corners Table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1363" y="2103438"/>
            <a:ext cx="5476875" cy="402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3550"/>
            <a:ext cx="7772400" cy="14351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Highlight CSS Table </a:t>
            </a:r>
            <a:br>
              <a:rPr lang="en-US" altLang="en-US" smtClean="0"/>
            </a:br>
            <a:r>
              <a:rPr lang="en-US" altLang="en-US" smtClean="0"/>
              <a:t>Row on Hover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286000"/>
            <a:ext cx="56229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5105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GB" altLang="en-US" dirty="0" smtClean="0"/>
              <a:t>Review Slides</a:t>
            </a:r>
          </a:p>
          <a:p>
            <a:pPr>
              <a:defRPr/>
            </a:pPr>
            <a:r>
              <a:rPr lang="en-GB" altLang="en-US" dirty="0" smtClean="0"/>
              <a:t>Read Associated Chapters</a:t>
            </a:r>
          </a:p>
          <a:p>
            <a:pPr>
              <a:defRPr/>
            </a:pPr>
            <a:r>
              <a:rPr lang="en-GB" altLang="en-US" dirty="0"/>
              <a:t>Online Quizzes</a:t>
            </a:r>
          </a:p>
          <a:p>
            <a:pPr lvl="1">
              <a:defRPr/>
            </a:pPr>
            <a:r>
              <a:rPr lang="en-GB" altLang="en-US" dirty="0"/>
              <a:t>Additional quizzes each </a:t>
            </a:r>
            <a:r>
              <a:rPr lang="en-GB" altLang="en-US" dirty="0" smtClean="0"/>
              <a:t>week</a:t>
            </a:r>
          </a:p>
          <a:p>
            <a:pPr>
              <a:defRPr/>
            </a:pPr>
            <a:r>
              <a:rPr lang="en-GB" altLang="en-US" dirty="0" smtClean="0"/>
              <a:t>Do this weeks Tasks</a:t>
            </a:r>
          </a:p>
          <a:p>
            <a:pPr lvl="1">
              <a:defRPr/>
            </a:pPr>
            <a:r>
              <a:rPr lang="en-GB" altLang="en-US" dirty="0" smtClean="0"/>
              <a:t>Implement Style Sheet Examples</a:t>
            </a:r>
          </a:p>
          <a:p>
            <a:pPr>
              <a:defRPr/>
            </a:pPr>
            <a:r>
              <a:rPr lang="en-GB" altLang="en-US" dirty="0"/>
              <a:t>Update </a:t>
            </a:r>
            <a:r>
              <a:rPr lang="en-GB" altLang="en-US" dirty="0" err="1"/>
              <a:t>Github</a:t>
            </a:r>
            <a:r>
              <a:rPr lang="en-GB" altLang="en-US" dirty="0"/>
              <a:t> Website</a:t>
            </a:r>
          </a:p>
          <a:p>
            <a:pPr lvl="1">
              <a:defRPr/>
            </a:pPr>
            <a:r>
              <a:rPr lang="en-GB" altLang="en-US" dirty="0"/>
              <a:t>Regularly make commits/updates</a:t>
            </a:r>
          </a:p>
          <a:p>
            <a:pPr lvl="1">
              <a:defRPr/>
            </a:pPr>
            <a:r>
              <a:rPr lang="en-GB" altLang="en-US" dirty="0"/>
              <a:t>Structure your/folders/sections</a:t>
            </a:r>
          </a:p>
          <a:p>
            <a:pPr lvl="2">
              <a:defRPr/>
            </a:pPr>
            <a:r>
              <a:rPr lang="en-GB" altLang="en-US" dirty="0"/>
              <a:t>Manage/demonstrate different features/techniques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Overview of CSS Div Layouts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Tables and CSS Styles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Hands-On/Practical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Task:</a:t>
            </a:r>
          </a:p>
          <a:p>
            <a:pPr lvl="1"/>
            <a:r>
              <a:rPr lang="en-US" dirty="0" smtClean="0"/>
              <a:t>Adding ‘Icon’ to your </a:t>
            </a:r>
            <a:r>
              <a:rPr lang="en-US" dirty="0" err="1" smtClean="0"/>
              <a:t>webpages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Challenge</a:t>
            </a:r>
          </a:p>
          <a:p>
            <a:pPr lvl="1"/>
            <a:endParaRPr 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276600"/>
            <a:ext cx="739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486400" y="4800600"/>
            <a:ext cx="327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Create website like this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2"/>
                </a:solidFill>
              </a:rPr>
              <a:t>Rollover Images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(select areas/items)</a:t>
            </a:r>
            <a:endParaRPr lang="en-US" dirty="0" smtClean="0">
              <a:solidFill>
                <a:schemeClr val="bg2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2"/>
                </a:solidFill>
              </a:rPr>
              <a:t>Animations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(water/clouds/rain)</a:t>
            </a:r>
          </a:p>
        </p:txBody>
      </p:sp>
      <p:pic>
        <p:nvPicPr>
          <p:cNvPr id="7578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833127"/>
            <a:ext cx="2743200" cy="1872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80" name="Picture 4" descr="Image result for amazing website"/>
          <p:cNvPicPr>
            <a:picLocks noChangeAspect="1" noChangeArrowheads="1"/>
          </p:cNvPicPr>
          <p:nvPr/>
        </p:nvPicPr>
        <p:blipFill>
          <a:blip r:embed="rId4"/>
          <a:srcRect l="24000" r="17333"/>
          <a:stretch>
            <a:fillRect/>
          </a:stretch>
        </p:blipFill>
        <p:spPr bwMode="auto">
          <a:xfrm>
            <a:off x="2895600" y="5162549"/>
            <a:ext cx="1676400" cy="139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5299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553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0001"/>
          <a:stretch>
            <a:fillRect/>
          </a:stretch>
        </p:blipFill>
        <p:spPr bwMode="auto">
          <a:xfrm>
            <a:off x="1524000" y="1143000"/>
            <a:ext cx="5638800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down the html/</a:t>
            </a:r>
            <a:r>
              <a:rPr lang="en-US" dirty="0" err="1" smtClean="0"/>
              <a:t>css</a:t>
            </a:r>
            <a:r>
              <a:rPr lang="en-US" dirty="0" smtClean="0"/>
              <a:t> to create the following output:</a:t>
            </a:r>
          </a:p>
          <a:p>
            <a:pPr>
              <a:buNone/>
            </a:pPr>
            <a:r>
              <a:rPr lang="en-US" dirty="0" smtClean="0"/>
              <a:t>   (5 minutes)</a:t>
            </a:r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810000"/>
            <a:ext cx="38100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981200"/>
            <a:ext cx="25146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438400"/>
            <a:ext cx="37814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What will happen in this case?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make that specific paragraph </a:t>
            </a:r>
            <a:r>
              <a:rPr lang="en-GB" dirty="0" smtClean="0"/>
              <a:t>green</a:t>
            </a: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b) error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</a:t>
            </a:r>
            <a:r>
              <a:rPr lang="en-GB" dirty="0" smtClean="0"/>
              <a:t>blank screen</a:t>
            </a: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d) none of the above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819400"/>
            <a:ext cx="462395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Answer: </a:t>
            </a:r>
            <a:r>
              <a:rPr lang="en-GB" altLang="en-US" dirty="0" smtClean="0"/>
              <a:t>d)</a:t>
            </a:r>
          </a:p>
          <a:p>
            <a:endParaRPr lang="en-GB" altLang="en-US" dirty="0" smtClean="0"/>
          </a:p>
          <a:p>
            <a:pPr>
              <a:buNone/>
            </a:pPr>
            <a:r>
              <a:rPr lang="en-GB" altLang="en-US" dirty="0" smtClean="0"/>
              <a:t>Text will be displayed without style formatting (i.e., </a:t>
            </a:r>
            <a:r>
              <a:rPr lang="en-GB" altLang="en-US" dirty="0" smtClean="0"/>
              <a:t>‘Text’) – as the ‘colon :’ is missing</a:t>
            </a: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Revision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Write down </a:t>
            </a:r>
            <a:r>
              <a:rPr lang="en-US" dirty="0" smtClean="0"/>
              <a:t>the HTML/CSS code to create an ‘Image’ </a:t>
            </a:r>
            <a:r>
              <a:rPr lang="en-US" altLang="en-US" dirty="0" smtClean="0"/>
              <a:t>Rollover </a:t>
            </a:r>
            <a:r>
              <a:rPr lang="en-US" altLang="en-US" dirty="0" smtClean="0"/>
              <a:t>Effect</a:t>
            </a:r>
          </a:p>
          <a:p>
            <a:pPr>
              <a:buNone/>
            </a:pPr>
            <a:r>
              <a:rPr lang="en-US" dirty="0" smtClean="0"/>
              <a:t>   (5 Minutes)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86200"/>
            <a:ext cx="19240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81400"/>
            <a:ext cx="30289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038600" y="4267200"/>
            <a:ext cx="6858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Words>1003</Words>
  <Application>Microsoft Office PowerPoint</Application>
  <PresentationFormat>On-screen Show (4:3)</PresentationFormat>
  <Paragraphs>433</Paragraphs>
  <Slides>57</Slides>
  <Notes>45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Default Design</vt:lpstr>
      <vt:lpstr>OpenDocument Text</vt:lpstr>
      <vt:lpstr>Slide 1</vt:lpstr>
      <vt:lpstr>Slide 2</vt:lpstr>
      <vt:lpstr>Activity</vt:lpstr>
      <vt:lpstr>Answer</vt:lpstr>
      <vt:lpstr>Question</vt:lpstr>
      <vt:lpstr>Answer</vt:lpstr>
      <vt:lpstr>Question</vt:lpstr>
      <vt:lpstr>Answer</vt:lpstr>
      <vt:lpstr>Revision Question</vt:lpstr>
      <vt:lpstr>Answer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CSS Table</vt:lpstr>
      <vt:lpstr>Example</vt:lpstr>
      <vt:lpstr>Table width and height in CSS</vt:lpstr>
      <vt:lpstr>Slide 37</vt:lpstr>
      <vt:lpstr> Table column width in CSS</vt:lpstr>
      <vt:lpstr>CSS Table Row height</vt:lpstr>
      <vt:lpstr>CSS Table border</vt:lpstr>
      <vt:lpstr>Slide 41</vt:lpstr>
      <vt:lpstr>CSS Collapse Table borders</vt:lpstr>
      <vt:lpstr>Slide 43</vt:lpstr>
      <vt:lpstr>CSS Table Text Align</vt:lpstr>
      <vt:lpstr>CSS Table Cell Padding</vt:lpstr>
      <vt:lpstr>CSS Table Cell Spacing</vt:lpstr>
      <vt:lpstr>Slide 47</vt:lpstr>
      <vt:lpstr>CSS Table background Image</vt:lpstr>
      <vt:lpstr>CSS Shadow on a Table</vt:lpstr>
      <vt:lpstr>CSS Rounded Corners Table</vt:lpstr>
      <vt:lpstr>Highlight CSS Table  Row on Hover</vt:lpstr>
      <vt:lpstr>This Week</vt:lpstr>
      <vt:lpstr>Slide 53</vt:lpstr>
      <vt:lpstr>Questions/Discussion</vt:lpstr>
      <vt:lpstr>Slide 55</vt:lpstr>
      <vt:lpstr>Question</vt:lpstr>
      <vt:lpstr>Answer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270</cp:revision>
  <dcterms:created xsi:type="dcterms:W3CDTF">1601-01-01T00:00:00Z</dcterms:created>
  <dcterms:modified xsi:type="dcterms:W3CDTF">2017-11-08T08:15:56Z</dcterms:modified>
</cp:coreProperties>
</file>