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7" r:id="rId2"/>
    <p:sldId id="27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12" r:id="rId16"/>
    <p:sldId id="293" r:id="rId17"/>
    <p:sldId id="31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14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272" r:id="rId38"/>
    <p:sldId id="291" r:id="rId39"/>
    <p:sldId id="268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60" y="2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A9AF28C-F9E8-45F9-862B-2D6A5FAA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6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40105-848C-4A7C-8903-F60374356E03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DC67C0E-433C-48F7-8505-2BF13BD41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0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B6303B-CAFA-4370-A4E6-5939F0B18096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7894B9-A0B8-4778-8C47-FBC61F39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F7EAE8-3FBB-4E52-A93B-1379909144F5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234419-9985-45D5-92E9-518858D8A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9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3C5093-035C-4A87-8A79-EE4249CCBE0E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98D1FB-CA6F-4052-812F-2AF26B61C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4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FC5330-334A-4302-99D9-927E15DC744D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A223F01-6C47-4D29-A25B-F4CE07C0A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4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5A1034-7E52-4093-97C1-703A07EA57A6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E9BE80-A1AC-45FC-82A2-C28D62921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9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2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4916483" cy="50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0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GB" dirty="0" smtClean="0"/>
              <a:t>What type of Diagram is this: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089"/>
          <a:stretch/>
        </p:blipFill>
        <p:spPr>
          <a:xfrm>
            <a:off x="1905000" y="2209801"/>
            <a:ext cx="5105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5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 component diagram shows the internal structure of components and their dependencies with other components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26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simple Activity Diagram?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87" y="1952324"/>
            <a:ext cx="4578881" cy="4584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114800"/>
          </a:xfrm>
        </p:spPr>
        <p:txBody>
          <a:bodyPr/>
          <a:lstStyle/>
          <a:p>
            <a:r>
              <a:rPr lang="en-GB" sz="2800" dirty="0" smtClean="0"/>
              <a:t>Activity </a:t>
            </a:r>
            <a:r>
              <a:rPr lang="en-GB" sz="2800" dirty="0"/>
              <a:t>diagrams provide visual depictions of the flow of activities, whether in a system, business, workflow, or other process</a:t>
            </a:r>
          </a:p>
          <a:p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29093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Example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63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8153400" cy="2057400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3429000"/>
            <a:ext cx="15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 Week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sequence diagram traces the execution of a scenario in the same </a:t>
            </a:r>
            <a:r>
              <a:rPr lang="en-GB" dirty="0" smtClean="0"/>
              <a:t>context as </a:t>
            </a:r>
            <a:r>
              <a:rPr lang="en-GB" dirty="0"/>
              <a:t>an object diagram. To a large degree, a sequence diagram is simply</a:t>
            </a:r>
            <a:br>
              <a:rPr lang="en-GB" dirty="0"/>
            </a:br>
            <a:r>
              <a:rPr lang="en-GB" dirty="0"/>
              <a:t>another way to represent an object diagram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86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4" y="2247900"/>
            <a:ext cx="787210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Overview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Interaction </a:t>
            </a:r>
            <a:r>
              <a:rPr lang="en-GB" b="1" dirty="0" smtClean="0">
                <a:solidFill>
                  <a:srgbClr val="FF0000"/>
                </a:solidFill>
              </a:rPr>
              <a:t>Overview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5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Notation and UML?</a:t>
            </a:r>
          </a:p>
          <a:p>
            <a:pPr eaLnBrk="1" hangingPunct="1"/>
            <a:r>
              <a:rPr lang="en-US" altLang="en-US" dirty="0" smtClean="0"/>
              <a:t>Types of UML View</a:t>
            </a:r>
          </a:p>
          <a:p>
            <a:pPr eaLnBrk="1" hangingPunct="1"/>
            <a:r>
              <a:rPr lang="en-GB" b="1" dirty="0" smtClean="0"/>
              <a:t>Continue UML Diagram Types</a:t>
            </a:r>
          </a:p>
          <a:p>
            <a:pPr eaLnBrk="1" hangingPunct="1"/>
            <a:r>
              <a:rPr lang="en-GB" dirty="0" smtClean="0"/>
              <a:t>Conclusion and Discussion</a:t>
            </a:r>
          </a:p>
          <a:p>
            <a:pPr eaLnBrk="1" hangingPunct="1"/>
            <a:r>
              <a:rPr lang="en-GB" dirty="0" smtClean="0"/>
              <a:t>Summary</a:t>
            </a:r>
            <a:endParaRPr lang="en-GB" dirty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Overview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Interaction overview diagrams are a combination of </a:t>
            </a:r>
            <a:r>
              <a:rPr lang="en-GB" dirty="0">
                <a:solidFill>
                  <a:srgbClr val="FF0000"/>
                </a:solidFill>
              </a:rPr>
              <a:t>activity diagrams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interaction diagrams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Intended </a:t>
            </a:r>
            <a:r>
              <a:rPr lang="en-GB" dirty="0"/>
              <a:t>to provide an overview of the flow of </a:t>
            </a:r>
            <a:r>
              <a:rPr lang="en-GB" dirty="0" smtClean="0"/>
              <a:t>control between </a:t>
            </a:r>
            <a:r>
              <a:rPr lang="en-GB" dirty="0"/>
              <a:t>interaction diagram elements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3334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38200"/>
            <a:ext cx="4983451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Composite </a:t>
            </a:r>
            <a:r>
              <a:rPr lang="en-GB" b="1" dirty="0" smtClean="0">
                <a:solidFill>
                  <a:srgbClr val="FF0000"/>
                </a:solidFill>
              </a:rPr>
              <a:t>Structure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Composite structure diagrams provide a way to depict a structured classifier with</a:t>
            </a:r>
            <a:br>
              <a:rPr lang="en-GB" dirty="0"/>
            </a:br>
            <a:r>
              <a:rPr lang="en-GB" dirty="0"/>
              <a:t>the definition of its internal </a:t>
            </a:r>
            <a:r>
              <a:rPr lang="en-GB" dirty="0" smtClean="0"/>
              <a:t>structure.</a:t>
            </a:r>
          </a:p>
          <a:p>
            <a:r>
              <a:rPr lang="en-GB" dirty="0" smtClean="0"/>
              <a:t>This </a:t>
            </a:r>
            <a:r>
              <a:rPr lang="en-GB" dirty="0"/>
              <a:t>internal structure is comprised of </a:t>
            </a:r>
            <a:r>
              <a:rPr lang="en-GB" dirty="0" smtClean="0"/>
              <a:t>parts and </a:t>
            </a:r>
            <a:r>
              <a:rPr lang="en-GB" dirty="0"/>
              <a:t>their interconnections, all within the namespace of the composite structure.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2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4" y="2736056"/>
            <a:ext cx="7654332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State </a:t>
            </a:r>
            <a:r>
              <a:rPr lang="en-GB" b="1" dirty="0" smtClean="0">
                <a:solidFill>
                  <a:srgbClr val="FF0000"/>
                </a:solidFill>
              </a:rPr>
              <a:t>Machine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state machine diagram is used to design and understand time-critical </a:t>
            </a:r>
            <a:r>
              <a:rPr lang="en-GB" dirty="0" smtClean="0"/>
              <a:t>systems</a:t>
            </a:r>
          </a:p>
          <a:p>
            <a:r>
              <a:rPr lang="en-GB" dirty="0" smtClean="0"/>
              <a:t>A </a:t>
            </a:r>
            <a:r>
              <a:rPr lang="en-GB" dirty="0"/>
              <a:t>state machine diagram expresses </a:t>
            </a:r>
            <a:r>
              <a:rPr lang="en-GB" dirty="0" err="1"/>
              <a:t>behavior</a:t>
            </a:r>
            <a:r>
              <a:rPr lang="en-GB" dirty="0"/>
              <a:t> as a progression </a:t>
            </a:r>
            <a:r>
              <a:rPr lang="en-GB" dirty="0" smtClean="0"/>
              <a:t>through a </a:t>
            </a:r>
            <a:r>
              <a:rPr lang="en-GB" dirty="0"/>
              <a:t>series of states, triggered by events, and the related actions that may </a:t>
            </a:r>
            <a:r>
              <a:rPr lang="en-GB" dirty="0" smtClean="0"/>
              <a:t>occur</a:t>
            </a:r>
          </a:p>
          <a:p>
            <a:r>
              <a:rPr lang="en-GB" dirty="0" smtClean="0"/>
              <a:t>These </a:t>
            </a:r>
            <a:r>
              <a:rPr lang="en-GB" dirty="0"/>
              <a:t>are also known as </a:t>
            </a:r>
            <a:r>
              <a:rPr lang="en-GB" dirty="0" err="1"/>
              <a:t>behavioral</a:t>
            </a:r>
            <a:r>
              <a:rPr lang="en-GB" dirty="0"/>
              <a:t> state </a:t>
            </a:r>
            <a:r>
              <a:rPr lang="en-GB" dirty="0" smtClean="0"/>
              <a:t>machines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77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896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Timing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8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Timing diagrams are a type of interaction </a:t>
            </a:r>
            <a:r>
              <a:rPr lang="en-GB" dirty="0" smtClean="0"/>
              <a:t>diagram</a:t>
            </a:r>
          </a:p>
          <a:p>
            <a:r>
              <a:rPr lang="en-GB" dirty="0" smtClean="0"/>
              <a:t>Their </a:t>
            </a:r>
            <a:r>
              <a:rPr lang="en-GB" dirty="0"/>
              <a:t>purpose is to show </a:t>
            </a:r>
            <a:r>
              <a:rPr lang="en-GB" dirty="0" smtClean="0"/>
              <a:t>how the </a:t>
            </a:r>
            <a:r>
              <a:rPr lang="en-GB" dirty="0"/>
              <a:t>states of an element or elements change over time and how events </a:t>
            </a:r>
            <a:r>
              <a:rPr lang="en-GB" dirty="0" smtClean="0"/>
              <a:t>change those states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5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UML Class Diagram visibility attributes: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Public       ___ </a:t>
            </a:r>
          </a:p>
          <a:p>
            <a:pPr marL="0" indent="0">
              <a:buNone/>
            </a:pPr>
            <a:r>
              <a:rPr lang="en-GB" dirty="0" smtClean="0"/>
              <a:t>Private      ___</a:t>
            </a:r>
          </a:p>
          <a:p>
            <a:pPr marL="0" indent="0">
              <a:buNone/>
            </a:pPr>
            <a:r>
              <a:rPr lang="en-GB" dirty="0" smtClean="0"/>
              <a:t>Protected  ___     </a:t>
            </a:r>
          </a:p>
          <a:p>
            <a:pPr marL="0" indent="0">
              <a:buNone/>
            </a:pPr>
            <a:r>
              <a:rPr lang="en-GB" dirty="0" smtClean="0"/>
              <a:t>Package   ___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509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3924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Object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5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object diagram is used to show the existence of objects and their </a:t>
            </a:r>
            <a:r>
              <a:rPr lang="en-GB" dirty="0" smtClean="0"/>
              <a:t>relationships in </a:t>
            </a:r>
            <a:r>
              <a:rPr lang="en-GB" dirty="0"/>
              <a:t>the logical design of a </a:t>
            </a:r>
            <a:r>
              <a:rPr lang="en-GB" dirty="0" smtClean="0"/>
              <a:t>system </a:t>
            </a:r>
          </a:p>
          <a:p>
            <a:r>
              <a:rPr lang="en-GB" dirty="0" smtClean="0"/>
              <a:t>Stated </a:t>
            </a:r>
            <a:r>
              <a:rPr lang="en-GB" dirty="0"/>
              <a:t>another way, an object diagram represents a snapshot in time of an otherwise transitory stream of events over a </a:t>
            </a:r>
            <a:r>
              <a:rPr lang="en-GB" dirty="0" smtClean="0"/>
              <a:t>certain configuration </a:t>
            </a:r>
            <a:r>
              <a:rPr lang="en-GB" dirty="0"/>
              <a:t>of objects.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5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787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47812"/>
            <a:ext cx="55626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Communication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communication </a:t>
            </a:r>
            <a:r>
              <a:rPr lang="en-GB" dirty="0"/>
              <a:t>diagram is a type of interaction diagram that focuses on how</a:t>
            </a:r>
            <a:br>
              <a:rPr lang="en-GB" dirty="0"/>
            </a:br>
            <a:r>
              <a:rPr lang="en-GB" dirty="0"/>
              <a:t>objects are linked and what messages they pass as they participate in a </a:t>
            </a:r>
            <a:r>
              <a:rPr lang="en-GB" dirty="0" smtClean="0"/>
              <a:t>specific interaction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5019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800600" cy="4114800"/>
          </a:xfrm>
        </p:spPr>
        <p:txBody>
          <a:bodyPr/>
          <a:lstStyle/>
          <a:p>
            <a:r>
              <a:rPr lang="en-GB" altLang="en-US" dirty="0" smtClean="0"/>
              <a:t>Clear idea of Notation in Object Orientated Analysis and Design</a:t>
            </a:r>
          </a:p>
          <a:p>
            <a:r>
              <a:rPr lang="en-GB" altLang="en-US" dirty="0" smtClean="0"/>
              <a:t>Visualising System</a:t>
            </a:r>
          </a:p>
          <a:p>
            <a:r>
              <a:rPr lang="en-GB" altLang="en-US" dirty="0" smtClean="0"/>
              <a:t>UML Diagrams (Types)</a:t>
            </a:r>
          </a:p>
          <a:p>
            <a:r>
              <a:rPr lang="en-GB" b="1" dirty="0" smtClean="0"/>
              <a:t>UML Diagrams</a:t>
            </a:r>
            <a:endParaRPr lang="en-GB" altLang="en-US" dirty="0" smtClean="0"/>
          </a:p>
          <a:p>
            <a:endParaRPr lang="en-GB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81200"/>
            <a:ext cx="2549549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b="8333"/>
          <a:stretch/>
        </p:blipFill>
        <p:spPr>
          <a:xfrm>
            <a:off x="5978549" y="4267200"/>
            <a:ext cx="253674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</a:t>
            </a:r>
            <a:r>
              <a:rPr lang="en-GB" altLang="en-US" smtClean="0"/>
              <a:t>Chapter 6</a:t>
            </a:r>
            <a:endParaRPr lang="en-GB" altLang="en-US" dirty="0" smtClean="0"/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Version Control (GitHub)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 (+) Visible to any element that can see the class</a:t>
            </a:r>
          </a:p>
          <a:p>
            <a:r>
              <a:rPr lang="en-GB" dirty="0"/>
              <a:t>Protected (#) Visible to other elements within the class and to subclasses</a:t>
            </a:r>
          </a:p>
          <a:p>
            <a:r>
              <a:rPr lang="en-GB" dirty="0"/>
              <a:t>Private (-) Visible to other elements within the class</a:t>
            </a:r>
          </a:p>
          <a:p>
            <a:r>
              <a:rPr lang="en-GB" dirty="0"/>
              <a:t>Package (~) Visible to elements within the same package</a:t>
            </a:r>
          </a:p>
        </p:txBody>
      </p:sp>
    </p:spTree>
    <p:extLst>
      <p:ext uri="{BB962C8B-B14F-4D97-AF65-F5344CB8AC3E}">
        <p14:creationId xmlns:p14="http://schemas.microsoft.com/office/powerpoint/2010/main" val="3156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5274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6874"/>
            <a:ext cx="7772400" cy="4114800"/>
          </a:xfrm>
        </p:spPr>
        <p:txBody>
          <a:bodyPr/>
          <a:lstStyle/>
          <a:p>
            <a:r>
              <a:rPr lang="en-GB" dirty="0" smtClean="0"/>
              <a:t>Draw the notations </a:t>
            </a:r>
            <a:r>
              <a:rPr lang="en-GB" dirty="0"/>
              <a:t>for the different types of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743"/>
          <a:stretch/>
        </p:blipFill>
        <p:spPr>
          <a:xfrm>
            <a:off x="2514600" y="3095625"/>
            <a:ext cx="2404897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604" b="88285"/>
          <a:stretch/>
        </p:blipFill>
        <p:spPr>
          <a:xfrm>
            <a:off x="4756691" y="3079452"/>
            <a:ext cx="2002736" cy="3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616312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a </a:t>
            </a:r>
            <a:r>
              <a:rPr lang="en-GB" dirty="0" smtClean="0"/>
              <a:t>“Activity Diagram</a:t>
            </a:r>
            <a:r>
              <a:rPr lang="en-GB" dirty="0" smtClean="0"/>
              <a:t>” a static or dynamic system </a:t>
            </a:r>
            <a:r>
              <a:rPr lang="en-GB" dirty="0" smtClean="0"/>
              <a:t>model?</a:t>
            </a:r>
            <a:endParaRPr lang="en-GB" dirty="0" smtClean="0"/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Static (or Structural)</a:t>
            </a:r>
          </a:p>
          <a:p>
            <a:pPr marL="514350" indent="-514350">
              <a:buAutoNum type="alphaLcParenR"/>
            </a:pPr>
            <a:r>
              <a:rPr lang="en-GB" dirty="0" smtClean="0"/>
              <a:t>Dynamic (</a:t>
            </a:r>
            <a:r>
              <a:rPr lang="en-GB" dirty="0" smtClean="0">
                <a:solidFill>
                  <a:schemeClr val="bg2"/>
                </a:solidFill>
              </a:rPr>
              <a:t>or </a:t>
            </a:r>
            <a:r>
              <a:rPr lang="en-GB" dirty="0" err="1">
                <a:solidFill>
                  <a:schemeClr val="bg2"/>
                </a:solidFill>
              </a:rPr>
              <a:t>B</a:t>
            </a:r>
            <a:r>
              <a:rPr lang="en-GB" dirty="0" err="1" smtClean="0">
                <a:solidFill>
                  <a:schemeClr val="bg2"/>
                </a:solidFill>
              </a:rPr>
              <a:t>ehavioral</a:t>
            </a:r>
            <a:r>
              <a:rPr lang="en-GB" b="1" dirty="0" smtClean="0">
                <a:solidFill>
                  <a:schemeClr val="bg2"/>
                </a:solidFill>
              </a:rPr>
              <a:t>)</a:t>
            </a:r>
            <a:endParaRPr lang="en-GB" dirty="0">
              <a:solidFill>
                <a:schemeClr val="bg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5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GB" dirty="0" smtClean="0"/>
              <a:t>Dynamic (or </a:t>
            </a:r>
            <a:r>
              <a:rPr lang="en-GB" dirty="0" err="1" smtClean="0"/>
              <a:t>Behavioral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2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List the various UML Diagram Types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4114800" cy="4215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26670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19400" y="33528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60040" y="398526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95600" y="459740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43400" y="396686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53560" y="3352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307840" y="2724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819400" y="52267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34640" y="583980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33240" y="56489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285740" y="56154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298440" y="4953000"/>
            <a:ext cx="8737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53560" y="4962370"/>
            <a:ext cx="6451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557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724</Words>
  <Application>Microsoft Office PowerPoint</Application>
  <PresentationFormat>On-screen Show (4:3)</PresentationFormat>
  <Paragraphs>197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Times New Roman</vt:lpstr>
      <vt:lpstr>Wingdings 3</vt:lpstr>
      <vt:lpstr>Default Design</vt:lpstr>
      <vt:lpstr>Notation Part 2</vt:lpstr>
      <vt:lpstr>Outline</vt:lpstr>
      <vt:lpstr>Revision Question</vt:lpstr>
      <vt:lpstr>Answer</vt:lpstr>
      <vt:lpstr>Revision Question</vt:lpstr>
      <vt:lpstr>Answer</vt:lpstr>
      <vt:lpstr>Question</vt:lpstr>
      <vt:lpstr>Answer</vt:lpstr>
      <vt:lpstr>Revision Question</vt:lpstr>
      <vt:lpstr>Answer</vt:lpstr>
      <vt:lpstr>Question</vt:lpstr>
      <vt:lpstr>Answer</vt:lpstr>
      <vt:lpstr>Question</vt:lpstr>
      <vt:lpstr>Answer</vt:lpstr>
      <vt:lpstr>Review</vt:lpstr>
      <vt:lpstr>Sequence Diagrams</vt:lpstr>
      <vt:lpstr>Sequence Diagram</vt:lpstr>
      <vt:lpstr>Example</vt:lpstr>
      <vt:lpstr>Interaction Overview Diagrams</vt:lpstr>
      <vt:lpstr>Interaction Overview Diagram</vt:lpstr>
      <vt:lpstr>Example</vt:lpstr>
      <vt:lpstr>Composite Structure Diagrams</vt:lpstr>
      <vt:lpstr>Composite Structure Diagram</vt:lpstr>
      <vt:lpstr>Example</vt:lpstr>
      <vt:lpstr>State Machine Diagrams</vt:lpstr>
      <vt:lpstr>State Machine Diagram</vt:lpstr>
      <vt:lpstr>Example</vt:lpstr>
      <vt:lpstr>Timing Diagrams</vt:lpstr>
      <vt:lpstr>Timing Diagrams</vt:lpstr>
      <vt:lpstr>Example</vt:lpstr>
      <vt:lpstr>Object Diagrams</vt:lpstr>
      <vt:lpstr>Object Diagram</vt:lpstr>
      <vt:lpstr>Example</vt:lpstr>
      <vt:lpstr>Communication Diagrams</vt:lpstr>
      <vt:lpstr>Communication Diagram</vt:lpstr>
      <vt:lpstr>Example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140</cp:revision>
  <dcterms:created xsi:type="dcterms:W3CDTF">1601-01-01T00:00:00Z</dcterms:created>
  <dcterms:modified xsi:type="dcterms:W3CDTF">2017-11-07T12:29:59Z</dcterms:modified>
</cp:coreProperties>
</file>