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7" r:id="rId2"/>
    <p:sldId id="274" r:id="rId3"/>
    <p:sldId id="378" r:id="rId4"/>
    <p:sldId id="379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80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272" r:id="rId29"/>
    <p:sldId id="291" r:id="rId30"/>
    <p:sldId id="26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2" autoAdjust="0"/>
    <p:restoredTop sz="94660"/>
  </p:normalViewPr>
  <p:slideViewPr>
    <p:cSldViewPr>
      <p:cViewPr varScale="1">
        <p:scale>
          <a:sx n="80" d="100"/>
          <a:sy n="80" d="100"/>
        </p:scale>
        <p:origin x="68" y="7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7027DAC-AEB5-4D7D-A0C0-09FA2CAAC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658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1DD025-AE76-4B40-BAE6-9B7E0B15F2E3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56BD5B-98C4-49D6-B0FC-E2CA6A8BA6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08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E2E3195-20F9-49EA-BDF9-8275B5177DE7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6B24B9-DF0F-49E2-89B1-3B0C4A98C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2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4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6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6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8CE9F18-779C-432B-92B4-CBE1199D1B26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9D88D6C-45F6-4CE9-8529-70AC778B1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9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4E7747A-7DFC-4D5D-AD55-CEFD5FFB5269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D7914B-392F-4C98-ADC2-56E592383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9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7BD64E6-C2F2-4B13-9FFB-D5C0DFFFE6E1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AF91C92-BE7D-42D4-B65E-EF5844DEB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4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09E7361-C384-4E1E-A7B0-746EC856440F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39550B1-D391-475E-9C2B-1F921DCAE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4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3120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7772400" cy="1143000"/>
          </a:xfrm>
        </p:spPr>
        <p:txBody>
          <a:bodyPr/>
          <a:lstStyle/>
          <a:p>
            <a:r>
              <a:rPr lang="en-GB" dirty="0" smtClean="0"/>
              <a:t>Activity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28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Chart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437"/>
            <a:ext cx="9144000" cy="38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6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58" y="2362200"/>
            <a:ext cx="7040867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438900" cy="21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Testing/Validation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Library </a:t>
            </a:r>
            <a:r>
              <a:rPr lang="en-GB" dirty="0"/>
              <a:t>Management System </a:t>
            </a:r>
            <a:r>
              <a:rPr lang="en-GB" dirty="0" smtClean="0"/>
              <a:t>would be verified and validated against the original </a:t>
            </a:r>
            <a:r>
              <a:rPr lang="en-GB" smtClean="0"/>
              <a:t>design specification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1205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1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Briefly summarize the importance of </a:t>
            </a:r>
            <a:r>
              <a:rPr lang="en-GB" dirty="0"/>
              <a:t>using </a:t>
            </a:r>
            <a:r>
              <a:rPr lang="en-GB" dirty="0" smtClean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74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Inheritance is one of the most powerful features of object oriented programming. Most important advantages of inheritance are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Reusability </a:t>
            </a:r>
            <a:endParaRPr lang="en-GB" dirty="0" smtClean="0"/>
          </a:p>
          <a:p>
            <a:r>
              <a:rPr lang="en-GB" dirty="0" smtClean="0"/>
              <a:t>Saves </a:t>
            </a:r>
            <a:r>
              <a:rPr lang="en-GB" dirty="0"/>
              <a:t>times and efforts </a:t>
            </a:r>
            <a:endParaRPr lang="en-GB" dirty="0" smtClean="0"/>
          </a:p>
          <a:p>
            <a:r>
              <a:rPr lang="en-GB" dirty="0" smtClean="0"/>
              <a:t>Closeness </a:t>
            </a:r>
            <a:r>
              <a:rPr lang="en-GB" dirty="0"/>
              <a:t>with the real world </a:t>
            </a:r>
          </a:p>
          <a:p>
            <a:r>
              <a:rPr lang="en-GB" dirty="0" smtClean="0"/>
              <a:t>Easy </a:t>
            </a:r>
            <a:r>
              <a:rPr lang="en-GB" dirty="0"/>
              <a:t>modification </a:t>
            </a:r>
            <a:endParaRPr lang="en-GB" dirty="0" smtClean="0"/>
          </a:p>
          <a:p>
            <a:r>
              <a:rPr lang="en-GB" dirty="0" smtClean="0"/>
              <a:t>Transitive </a:t>
            </a:r>
            <a:r>
              <a:rPr lang="en-GB" dirty="0"/>
              <a:t>Nature of </a:t>
            </a:r>
            <a:r>
              <a:rPr lang="en-GB" dirty="0" smtClean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7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you mean by overloading of a function? When do you use this concept? Give an example of function overloading?</a:t>
            </a:r>
          </a:p>
        </p:txBody>
      </p:sp>
    </p:spTree>
    <p:extLst>
      <p:ext uri="{BB962C8B-B14F-4D97-AF65-F5344CB8AC3E}">
        <p14:creationId xmlns:p14="http://schemas.microsoft.com/office/powerpoint/2010/main" val="54916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44600"/>
            <a:ext cx="7772400" cy="49276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Function overloading is a technique where </a:t>
            </a:r>
            <a:r>
              <a:rPr lang="en-GB" dirty="0">
                <a:solidFill>
                  <a:srgbClr val="FF0000"/>
                </a:solidFill>
              </a:rPr>
              <a:t>several function declarations </a:t>
            </a:r>
            <a:r>
              <a:rPr lang="en-GB" dirty="0"/>
              <a:t>are specified with a </a:t>
            </a:r>
            <a:r>
              <a:rPr lang="en-GB" dirty="0">
                <a:solidFill>
                  <a:srgbClr val="FF0000"/>
                </a:solidFill>
              </a:rPr>
              <a:t>same name </a:t>
            </a:r>
            <a:r>
              <a:rPr lang="en-GB" dirty="0"/>
              <a:t>that can perform similar tasks, but on different data </a:t>
            </a:r>
            <a:r>
              <a:rPr lang="en-GB" dirty="0" smtClean="0"/>
              <a:t>types (</a:t>
            </a:r>
            <a:r>
              <a:rPr lang="en-GB" dirty="0"/>
              <a:t>distinguished by their number and type of arguments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add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b);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add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b, </a:t>
            </a:r>
            <a:r>
              <a:rPr lang="en-GB" dirty="0" err="1"/>
              <a:t>int</a:t>
            </a:r>
            <a:r>
              <a:rPr lang="en-GB" dirty="0"/>
              <a:t> c);</a:t>
            </a:r>
          </a:p>
          <a:p>
            <a:pPr marL="0" indent="0">
              <a:buNone/>
            </a:pPr>
            <a:r>
              <a:rPr lang="en-GB" dirty="0"/>
              <a:t>float add (float a, float b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Hence, overloaded </a:t>
            </a:r>
            <a:r>
              <a:rPr lang="en-GB" dirty="0" smtClean="0"/>
              <a:t>functions perform </a:t>
            </a:r>
            <a:r>
              <a:rPr lang="en-GB" dirty="0"/>
              <a:t>different activities depending upon the kind of data sent to </a:t>
            </a:r>
            <a:r>
              <a:rPr lang="en-GB" dirty="0" smtClean="0"/>
              <a:t>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46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Revision Questions</a:t>
            </a:r>
          </a:p>
          <a:p>
            <a:pPr eaLnBrk="1" hangingPunct="1"/>
            <a:r>
              <a:rPr lang="en-US" altLang="en-US" dirty="0" smtClean="0"/>
              <a:t>Group Project</a:t>
            </a:r>
          </a:p>
          <a:p>
            <a:pPr lvl="1" eaLnBrk="1" hangingPunct="1"/>
            <a:r>
              <a:rPr lang="en-US" altLang="en-US" dirty="0" smtClean="0"/>
              <a:t>Review Deliverables</a:t>
            </a:r>
          </a:p>
          <a:p>
            <a:pPr eaLnBrk="1" hangingPunct="1"/>
            <a:r>
              <a:rPr lang="en-US" altLang="en-US" dirty="0" smtClean="0"/>
              <a:t>Example System Problem</a:t>
            </a:r>
          </a:p>
          <a:p>
            <a:pPr lvl="1" eaLnBrk="1" hangingPunct="1"/>
            <a:r>
              <a:rPr lang="en-US" altLang="en-US" dirty="0" smtClean="0"/>
              <a:t>Case </a:t>
            </a:r>
            <a:r>
              <a:rPr lang="en-US" altLang="en-US" smtClean="0"/>
              <a:t>Studey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the </a:t>
            </a:r>
            <a:r>
              <a:rPr lang="en-GB" dirty="0"/>
              <a:t>difference between Polymorphism and Overloading?</a:t>
            </a:r>
          </a:p>
        </p:txBody>
      </p:sp>
    </p:spTree>
    <p:extLst>
      <p:ext uri="{BB962C8B-B14F-4D97-AF65-F5344CB8AC3E}">
        <p14:creationId xmlns:p14="http://schemas.microsoft.com/office/powerpoint/2010/main" val="2310068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Polymorphism</a:t>
            </a:r>
          </a:p>
          <a:p>
            <a:pPr marL="0" indent="0">
              <a:buNone/>
            </a:pPr>
            <a:r>
              <a:rPr lang="en-GB" sz="2400" dirty="0"/>
              <a:t>Polymorphism is an important concept of OOPS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/>
              <a:t>Polymorphism means ability of one object to take many different forms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 smtClean="0"/>
              <a:t>Two main types </a:t>
            </a:r>
            <a:r>
              <a:rPr lang="en-GB" sz="2400" dirty="0"/>
              <a:t>of polymorphism:</a:t>
            </a:r>
          </a:p>
          <a:p>
            <a:pPr marL="0" indent="0">
              <a:buNone/>
            </a:pPr>
            <a:r>
              <a:rPr lang="en-GB" sz="2400" dirty="0"/>
              <a:t>Runtime </a:t>
            </a:r>
            <a:r>
              <a:rPr lang="en-GB" sz="2400" dirty="0" smtClean="0"/>
              <a:t>polymorphism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Compile </a:t>
            </a:r>
            <a:r>
              <a:rPr lang="en-GB" sz="2400" dirty="0" smtClean="0"/>
              <a:t>time polymorphism</a:t>
            </a:r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Overloading</a:t>
            </a:r>
          </a:p>
          <a:p>
            <a:pPr marL="0" indent="0">
              <a:buNone/>
            </a:pPr>
            <a:r>
              <a:rPr lang="en-GB" sz="2400" dirty="0"/>
              <a:t>Overloading is the mechanism to implement </a:t>
            </a:r>
            <a:r>
              <a:rPr lang="en-GB" sz="2400" dirty="0" smtClean="0"/>
              <a:t>polymorphism.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Overloading is the mechanism to use the same thing for different purposes.</a:t>
            </a:r>
          </a:p>
        </p:txBody>
      </p:sp>
    </p:spTree>
    <p:extLst>
      <p:ext uri="{BB962C8B-B14F-4D97-AF65-F5344CB8AC3E}">
        <p14:creationId xmlns:p14="http://schemas.microsoft.com/office/powerpoint/2010/main" val="1690002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development approach </a:t>
            </a:r>
            <a:r>
              <a:rPr lang="en-US" smtClean="0"/>
              <a:t>is the waterfall </a:t>
            </a:r>
            <a:r>
              <a:rPr lang="en-US" dirty="0" smtClean="0"/>
              <a:t>model?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a) incremental development approach</a:t>
            </a:r>
          </a:p>
          <a:p>
            <a:pPr>
              <a:buNone/>
            </a:pPr>
            <a:r>
              <a:rPr lang="en-US" dirty="0" smtClean="0"/>
              <a:t>b) iterative development approach</a:t>
            </a:r>
          </a:p>
          <a:p>
            <a:pPr>
              <a:buNone/>
            </a:pPr>
            <a:r>
              <a:rPr lang="en-US" dirty="0" smtClean="0"/>
              <a:t>c) static development approach</a:t>
            </a:r>
          </a:p>
          <a:p>
            <a:pPr>
              <a:buNone/>
            </a:pPr>
            <a:r>
              <a:rPr lang="en-US" dirty="0" smtClean="0"/>
              <a:t>d) behavioral development approach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incremental development approach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four lifecycle phases for SCRUM?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156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SCRUM</a:t>
            </a:r>
            <a:r>
              <a:rPr lang="en-US" dirty="0"/>
              <a:t> lifecycle includes </a:t>
            </a:r>
            <a:r>
              <a:rPr lang="en-US" dirty="0">
                <a:solidFill>
                  <a:srgbClr val="FF0000"/>
                </a:solidFill>
              </a:rPr>
              <a:t>four</a:t>
            </a:r>
            <a:r>
              <a:rPr lang="en-US" dirty="0"/>
              <a:t> </a:t>
            </a:r>
            <a:r>
              <a:rPr lang="en-US" dirty="0" smtClean="0"/>
              <a:t>phases: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Planning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Staging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Development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Release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12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/>
              <a:t>Write down </a:t>
            </a:r>
            <a:r>
              <a:rPr lang="en-GB" dirty="0" smtClean="0"/>
              <a:t>the differences between Agile and Plan-Driven development</a:t>
            </a:r>
          </a:p>
          <a:p>
            <a:pPr>
              <a:buNone/>
            </a:pPr>
            <a:r>
              <a:rPr lang="en-GB" dirty="0" smtClean="0"/>
              <a:t>   (5 Minutes)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749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609600"/>
            <a:ext cx="3868737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small</a:t>
            </a:r>
          </a:p>
          <a:p>
            <a:r>
              <a:rPr lang="en-US" sz="1600" dirty="0" smtClean="0"/>
              <a:t>Experienced teams with a wide range of abilities take part</a:t>
            </a:r>
          </a:p>
          <a:p>
            <a:r>
              <a:rPr lang="en-US" sz="1600" dirty="0" smtClean="0"/>
              <a:t>Teams are self-starters, independent leaders and others who are self-directing</a:t>
            </a:r>
          </a:p>
          <a:p>
            <a:r>
              <a:rPr lang="en-US" sz="1600" dirty="0" smtClean="0"/>
              <a:t>Project is an in-house project and the team co-located</a:t>
            </a:r>
          </a:p>
          <a:p>
            <a:r>
              <a:rPr lang="en-US" sz="1600" dirty="0" smtClean="0"/>
              <a:t>System is new with lots of unknowns</a:t>
            </a:r>
          </a:p>
          <a:p>
            <a:r>
              <a:rPr lang="en-US" sz="1600" dirty="0" smtClean="0"/>
              <a:t>Requirements must be discovered</a:t>
            </a:r>
          </a:p>
          <a:p>
            <a:r>
              <a:rPr lang="en-US" sz="1600" dirty="0" smtClean="0"/>
              <a:t>Requirements and environment are volatile with high change rates</a:t>
            </a:r>
          </a:p>
          <a:p>
            <a:r>
              <a:rPr lang="en-US" sz="1600" dirty="0" smtClean="0"/>
              <a:t>End-user environment is flexible</a:t>
            </a:r>
          </a:p>
          <a:p>
            <a:r>
              <a:rPr lang="en-US" sz="1600" dirty="0" smtClean="0"/>
              <a:t>Relationship with customer is close and collaborative</a:t>
            </a:r>
          </a:p>
          <a:p>
            <a:r>
              <a:rPr lang="en-US" sz="1600" dirty="0" smtClean="0"/>
              <a:t>Customer is readily available dedicated and co-located</a:t>
            </a:r>
          </a:p>
          <a:p>
            <a:r>
              <a:rPr lang="en-US" sz="1600" dirty="0" smtClean="0"/>
              <a:t>High trust environment exists within the development teams and customer</a:t>
            </a:r>
          </a:p>
          <a:p>
            <a:r>
              <a:rPr lang="en-US" sz="1600" dirty="0" smtClean="0"/>
              <a:t>Rapid value and high-responsiveness are required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09600"/>
            <a:ext cx="3887788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large</a:t>
            </a:r>
          </a:p>
          <a:p>
            <a:r>
              <a:rPr lang="en-US" sz="1600" dirty="0" smtClean="0"/>
              <a:t>Teams include varied capabilities and skill sets</a:t>
            </a:r>
          </a:p>
          <a:p>
            <a:r>
              <a:rPr lang="en-US" sz="1600" dirty="0" smtClean="0"/>
              <a:t>Teams are geographically distributed and/or outsourced</a:t>
            </a:r>
          </a:p>
          <a:p>
            <a:r>
              <a:rPr lang="en-US" sz="1600" dirty="0" smtClean="0"/>
              <a:t>Project is of strategic importance</a:t>
            </a:r>
          </a:p>
          <a:p>
            <a:r>
              <a:rPr lang="en-US" sz="1600" dirty="0" smtClean="0"/>
              <a:t>System is well understood (scope and features set)</a:t>
            </a:r>
          </a:p>
          <a:p>
            <a:r>
              <a:rPr lang="en-US" sz="1600" dirty="0" smtClean="0"/>
              <a:t>Requirements are fairly stable</a:t>
            </a:r>
          </a:p>
          <a:p>
            <a:r>
              <a:rPr lang="en-US" sz="1600" dirty="0" smtClean="0"/>
              <a:t>System is large and complex (critical safety/high reliability requirements)</a:t>
            </a:r>
          </a:p>
          <a:p>
            <a:r>
              <a:rPr lang="en-US" sz="1600" dirty="0" smtClean="0"/>
              <a:t>Project stakeholders have a weak relationship with the development team</a:t>
            </a:r>
          </a:p>
          <a:p>
            <a:r>
              <a:rPr lang="en-US" sz="1600" dirty="0" smtClean="0"/>
              <a:t>External legal concerns</a:t>
            </a:r>
          </a:p>
          <a:p>
            <a:r>
              <a:rPr lang="en-US" sz="1600" dirty="0" smtClean="0"/>
              <a:t>Focus is on a strong, quantitative process improvement</a:t>
            </a:r>
          </a:p>
          <a:p>
            <a:r>
              <a:rPr lang="en-US" sz="1600" dirty="0" smtClean="0"/>
              <a:t>Definition and management of process are important</a:t>
            </a:r>
          </a:p>
          <a:p>
            <a:r>
              <a:rPr lang="en-US" sz="1600" dirty="0" smtClean="0"/>
              <a:t>Predictability and stability of process are important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76200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Agile                                    Plan-Driven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0" y="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Answer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Case Study</a:t>
            </a:r>
          </a:p>
          <a:p>
            <a:r>
              <a:rPr lang="en-GB" altLang="en-US" dirty="0" smtClean="0"/>
              <a:t>Example Problems/Solutions</a:t>
            </a:r>
          </a:p>
          <a:p>
            <a:r>
              <a:rPr lang="en-GB" altLang="en-US" dirty="0" smtClean="0"/>
              <a:t>Review Questions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Coursework</a:t>
            </a:r>
          </a:p>
          <a:p>
            <a:r>
              <a:rPr lang="en-GB" altLang="en-US" dirty="0" smtClean="0"/>
              <a:t>Reviewing Quiz Questions</a:t>
            </a:r>
          </a:p>
          <a:p>
            <a:r>
              <a:rPr lang="en-GB" altLang="en-US" dirty="0" smtClean="0"/>
              <a:t>Reviewing Associated Chapter</a:t>
            </a:r>
          </a:p>
          <a:p>
            <a:pPr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Date</a:t>
            </a:r>
          </a:p>
          <a:p>
            <a:r>
              <a:rPr lang="en-US" dirty="0" smtClean="0"/>
              <a:t>Submission Deadline</a:t>
            </a:r>
          </a:p>
          <a:p>
            <a:endParaRPr lang="en-US" dirty="0" smtClean="0"/>
          </a:p>
          <a:p>
            <a:r>
              <a:rPr lang="en-US" dirty="0" smtClean="0"/>
              <a:t>Exam 28</a:t>
            </a:r>
            <a:r>
              <a:rPr lang="en-US" baseline="30000" dirty="0" smtClean="0"/>
              <a:t>th</a:t>
            </a:r>
            <a:r>
              <a:rPr lang="en-US" dirty="0" smtClean="0"/>
              <a:t>Dec - 4</a:t>
            </a:r>
            <a:r>
              <a:rPr lang="en-US" baseline="30000" dirty="0" smtClean="0"/>
              <a:t>th</a:t>
            </a:r>
            <a:r>
              <a:rPr lang="en-US" dirty="0" smtClean="0"/>
              <a:t>/Jan</a:t>
            </a:r>
          </a:p>
          <a:p>
            <a:pPr lvl="1"/>
            <a:r>
              <a:rPr lang="en-US" dirty="0" smtClean="0"/>
              <a:t>2 Hours</a:t>
            </a:r>
          </a:p>
          <a:p>
            <a:pPr lvl="1"/>
            <a:r>
              <a:rPr lang="en-US" dirty="0" smtClean="0"/>
              <a:t>NOT Multiple Choice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Design Library Management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82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95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Step 1</a:t>
            </a:r>
          </a:p>
          <a:p>
            <a:r>
              <a:rPr lang="en-GB" dirty="0" smtClean="0"/>
              <a:t>Provide a user interface for getting the user’s login details</a:t>
            </a:r>
          </a:p>
          <a:p>
            <a:r>
              <a:rPr lang="en-GB" dirty="0" smtClean="0"/>
              <a:t>Verify login ID and if correct, provide access to the library database</a:t>
            </a:r>
          </a:p>
          <a:p>
            <a:pPr marL="0" indent="0">
              <a:buNone/>
            </a:pPr>
            <a:r>
              <a:rPr lang="en-GB" dirty="0" smtClean="0"/>
              <a:t>Step 2</a:t>
            </a:r>
          </a:p>
          <a:p>
            <a:r>
              <a:rPr lang="en-GB" dirty="0" smtClean="0"/>
              <a:t>Provide a search mechanism to search for a particular book</a:t>
            </a:r>
          </a:p>
          <a:p>
            <a:r>
              <a:rPr lang="en-GB" dirty="0" smtClean="0"/>
              <a:t>Input the book name and author’s name</a:t>
            </a:r>
          </a:p>
          <a:p>
            <a:pPr marL="0" indent="0">
              <a:buNone/>
            </a:pPr>
            <a:r>
              <a:rPr lang="en-GB" dirty="0" smtClean="0"/>
              <a:t>Step 3</a:t>
            </a:r>
          </a:p>
          <a:p>
            <a:r>
              <a:rPr lang="en-GB" dirty="0" smtClean="0"/>
              <a:t>Get the book details from the database</a:t>
            </a:r>
          </a:p>
          <a:p>
            <a:r>
              <a:rPr lang="en-GB" dirty="0" smtClean="0"/>
              <a:t>Display the book details on screen</a:t>
            </a:r>
          </a:p>
          <a:p>
            <a:pPr marL="0" indent="0">
              <a:buNone/>
            </a:pPr>
            <a:r>
              <a:rPr lang="en-GB" dirty="0" smtClean="0"/>
              <a:t>Step 4</a:t>
            </a:r>
          </a:p>
          <a:p>
            <a:r>
              <a:rPr lang="en-GB" dirty="0" smtClean="0"/>
              <a:t>Allow the user to select the book for checking out</a:t>
            </a:r>
          </a:p>
          <a:p>
            <a:r>
              <a:rPr lang="en-GB" dirty="0" smtClean="0"/>
              <a:t>Issue the 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33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Sequence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19200"/>
            <a:ext cx="5758752" cy="54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8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71153"/>
            <a:ext cx="6858000" cy="48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GB" dirty="0" smtClean="0"/>
              <a:t>Collaboration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8" y="1418743"/>
            <a:ext cx="7239000" cy="493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0795"/>
            <a:ext cx="6934200" cy="490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168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610</Words>
  <Application>Microsoft Office PowerPoint</Application>
  <PresentationFormat>On-screen Show (4:3)</PresentationFormat>
  <Paragraphs>129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 New Roman</vt:lpstr>
      <vt:lpstr>Wingdings 3</vt:lpstr>
      <vt:lpstr>Default Design</vt:lpstr>
      <vt:lpstr>Examples</vt:lpstr>
      <vt:lpstr>Outline</vt:lpstr>
      <vt:lpstr>Milestone Dates</vt:lpstr>
      <vt:lpstr>Case Study Problem</vt:lpstr>
      <vt:lpstr>Operation</vt:lpstr>
      <vt:lpstr>Sequence Diagram</vt:lpstr>
      <vt:lpstr>Class Diagram</vt:lpstr>
      <vt:lpstr>Collaboration Diagram</vt:lpstr>
      <vt:lpstr>Use Case Diagram</vt:lpstr>
      <vt:lpstr>Activity Diagram</vt:lpstr>
      <vt:lpstr>State Chart Diagram</vt:lpstr>
      <vt:lpstr>Component Diagram</vt:lpstr>
      <vt:lpstr>Deployment Diagram</vt:lpstr>
      <vt:lpstr>Testing/Validation</vt:lpstr>
      <vt:lpstr>PowerPoint Presentation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PowerPoint Presentation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142</cp:revision>
  <dcterms:created xsi:type="dcterms:W3CDTF">1601-01-01T00:00:00Z</dcterms:created>
  <dcterms:modified xsi:type="dcterms:W3CDTF">2017-12-11T09:38:29Z</dcterms:modified>
</cp:coreProperties>
</file>