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7" r:id="rId2"/>
    <p:sldId id="27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4" r:id="rId12"/>
    <p:sldId id="295" r:id="rId13"/>
    <p:sldId id="296" r:id="rId14"/>
    <p:sldId id="297" r:id="rId15"/>
    <p:sldId id="298" r:id="rId16"/>
    <p:sldId id="299" r:id="rId17"/>
    <p:sldId id="276" r:id="rId18"/>
    <p:sldId id="277" r:id="rId19"/>
    <p:sldId id="280" r:id="rId20"/>
    <p:sldId id="281" r:id="rId21"/>
    <p:sldId id="278" r:id="rId22"/>
    <p:sldId id="282" r:id="rId23"/>
    <p:sldId id="283" r:id="rId24"/>
    <p:sldId id="284" r:id="rId25"/>
    <p:sldId id="293" r:id="rId26"/>
    <p:sldId id="272" r:id="rId27"/>
    <p:sldId id="275" r:id="rId28"/>
    <p:sldId id="279" r:id="rId29"/>
    <p:sldId id="268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52" y="7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050A3A2-86B6-4B68-A2EE-855FA159C2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3310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65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2A85473-51B1-483E-9FAB-C9CEB76C9E81}" type="datetime1">
              <a:rPr lang="en-US" altLang="en-US"/>
              <a:pPr>
                <a:defRPr/>
              </a:pPr>
              <a:t>12/11/2017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3264003-D4F9-449D-AE4C-1E2D31C662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09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E87655D-8EBC-463E-8BA7-E67869A608E8}" type="datetime1">
              <a:rPr lang="en-US" altLang="en-US"/>
              <a:pPr>
                <a:defRPr/>
              </a:pPr>
              <a:t>12/11/2017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DFBA88A-0E23-4731-94A3-525BFCE794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52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93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614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23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21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2D1B66B-D9D6-4F4B-87E2-77F7C3026EC2}" type="datetime1">
              <a:rPr lang="en-US" altLang="en-US"/>
              <a:pPr>
                <a:defRPr/>
              </a:pPr>
              <a:t>12/11/2017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67CECCA-7A35-4F24-8FE5-0D66821559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54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4EDC9BA-1586-4675-96AD-BCEC49E775B3}" type="datetime1">
              <a:rPr lang="en-US" altLang="en-US"/>
              <a:pPr>
                <a:defRPr/>
              </a:pPr>
              <a:t>12/11/2017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320EF77-D594-4BEA-B203-5F11011BCB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04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0BE1669-E8B1-489F-8B48-83E18198A1A5}" type="datetime1">
              <a:rPr lang="en-US" altLang="en-US"/>
              <a:pPr>
                <a:defRPr/>
              </a:pPr>
              <a:t>12/11/2017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6AA0017-2F92-47FA-A51A-B4DBD66A14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4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B30EF5E-0ABB-45DA-8971-077722A2350C}" type="datetime1">
              <a:rPr lang="en-US" altLang="en-US"/>
              <a:pPr>
                <a:defRPr/>
              </a:pPr>
              <a:t>12/11/2017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C9AC9C2-7437-4108-9FE9-C6A911EEBB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12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Generic Types and Collections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96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038600"/>
            <a:ext cx="27622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21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GB" dirty="0"/>
              <a:t>Does the following code compile?  What would the output be?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743200"/>
            <a:ext cx="5505450" cy="395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7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5 10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7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3429000" cy="41148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Does the following code compile?  What would the output be</a:t>
            </a:r>
            <a:r>
              <a:rPr lang="en-GB" dirty="0" smtClean="0"/>
              <a:t>?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>
                <a:solidFill>
                  <a:sysClr val="windowText" lastClr="000000"/>
                </a:solidFill>
              </a:rPr>
              <a:t>a) </a:t>
            </a:r>
            <a:r>
              <a:rPr lang="en-GB" dirty="0">
                <a:solidFill>
                  <a:sysClr val="windowText" lastClr="000000"/>
                </a:solidFill>
              </a:rPr>
              <a:t>(that is, the empty string, printed twice)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 smtClean="0">
                <a:solidFill>
                  <a:sysClr val="windowText" lastClr="000000"/>
                </a:solidFill>
              </a:rPr>
              <a:t>b) </a:t>
            </a:r>
            <a:r>
              <a:rPr lang="en-GB" dirty="0">
                <a:solidFill>
                  <a:sysClr val="windowText" lastClr="000000"/>
                </a:solidFill>
              </a:rPr>
              <a:t>*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 smtClean="0">
                <a:solidFill>
                  <a:sysClr val="windowText" lastClr="000000"/>
                </a:solidFill>
              </a:rPr>
              <a:t>c) </a:t>
            </a:r>
            <a:r>
              <a:rPr lang="en-GB" dirty="0">
                <a:solidFill>
                  <a:sysClr val="windowText" lastClr="000000"/>
                </a:solidFill>
              </a:rPr>
              <a:t>!***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 smtClean="0">
                <a:solidFill>
                  <a:sysClr val="windowText" lastClr="000000"/>
                </a:solidFill>
              </a:rPr>
              <a:t>d) </a:t>
            </a:r>
            <a:r>
              <a:rPr lang="en-GB" dirty="0">
                <a:solidFill>
                  <a:sysClr val="windowText" lastClr="000000"/>
                </a:solidFill>
              </a:rPr>
              <a:t>!****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 smtClean="0">
                <a:solidFill>
                  <a:sysClr val="windowText" lastClr="000000"/>
                </a:solidFill>
              </a:rPr>
              <a:t>e) </a:t>
            </a:r>
            <a:r>
              <a:rPr lang="en-GB" dirty="0">
                <a:solidFill>
                  <a:sysClr val="windowText" lastClr="000000"/>
                </a:solidFill>
              </a:rPr>
              <a:t>!!!***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093" y="1905000"/>
            <a:ext cx="5345907" cy="327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73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c) !***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672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4114800"/>
          </a:xfrm>
        </p:spPr>
        <p:txBody>
          <a:bodyPr/>
          <a:lstStyle/>
          <a:p>
            <a:r>
              <a:rPr lang="en-GB" dirty="0" smtClean="0"/>
              <a:t>What is the output of the following program?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4" y="2229179"/>
            <a:ext cx="5695951" cy="2419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21" y="4724400"/>
            <a:ext cx="7467600" cy="19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0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B) 123.321Hi!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777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Generic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Generics is the capability </a:t>
            </a:r>
            <a:r>
              <a:rPr lang="en-GB" dirty="0" smtClean="0"/>
              <a:t>to parameterize types</a:t>
            </a:r>
          </a:p>
          <a:p>
            <a:r>
              <a:rPr lang="en-GB" dirty="0" smtClean="0"/>
              <a:t>Flexibility to define </a:t>
            </a:r>
            <a:r>
              <a:rPr lang="en-GB" dirty="0"/>
              <a:t>a class </a:t>
            </a:r>
            <a:r>
              <a:rPr lang="en-GB" dirty="0" smtClean="0"/>
              <a:t>or a </a:t>
            </a:r>
            <a:r>
              <a:rPr lang="en-GB" dirty="0"/>
              <a:t>method with generic types that the compiler can replace with concrete types</a:t>
            </a:r>
          </a:p>
        </p:txBody>
      </p:sp>
    </p:spTree>
    <p:extLst>
      <p:ext uri="{BB962C8B-B14F-4D97-AF65-F5344CB8AC3E}">
        <p14:creationId xmlns:p14="http://schemas.microsoft.com/office/powerpoint/2010/main" val="648076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505200"/>
            <a:ext cx="7772400" cy="2590800"/>
          </a:xfrm>
        </p:spPr>
        <p:txBody>
          <a:bodyPr/>
          <a:lstStyle/>
          <a:p>
            <a:r>
              <a:rPr lang="en-GB" dirty="0"/>
              <a:t>&lt;T&gt; represents the formal generic type</a:t>
            </a:r>
          </a:p>
          <a:p>
            <a:r>
              <a:rPr lang="en-GB" dirty="0"/>
              <a:t>Replaced by an actual concrete type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1676400"/>
            <a:ext cx="9144000" cy="159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61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use Generic Types?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97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Review</a:t>
            </a:r>
          </a:p>
          <a:p>
            <a:pPr eaLnBrk="1" hangingPunct="1"/>
            <a:r>
              <a:rPr lang="en-US" altLang="en-US" dirty="0" smtClean="0"/>
              <a:t>Essential Generic Type Concepts</a:t>
            </a:r>
          </a:p>
          <a:p>
            <a:pPr eaLnBrk="1" hangingPunct="1"/>
            <a:r>
              <a:rPr lang="en-US" altLang="en-US" dirty="0" smtClean="0"/>
              <a:t>Collections with Java</a:t>
            </a:r>
          </a:p>
          <a:p>
            <a:pPr eaLnBrk="1" hangingPunct="1"/>
            <a:r>
              <a:rPr lang="en-US" altLang="en-US" dirty="0" smtClean="0"/>
              <a:t>Today’s Practical</a:t>
            </a:r>
          </a:p>
          <a:p>
            <a:pPr eaLnBrk="1" hangingPunct="1"/>
            <a:r>
              <a:rPr lang="en-US" altLang="en-US" dirty="0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use Generics?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errors at compile time</a:t>
            </a:r>
          </a:p>
          <a:p>
            <a:r>
              <a:rPr lang="en-GB" dirty="0"/>
              <a:t>Explicit type checking</a:t>
            </a:r>
          </a:p>
          <a:p>
            <a:r>
              <a:rPr lang="en-GB" dirty="0"/>
              <a:t>Robust and reliable programs</a:t>
            </a:r>
          </a:p>
        </p:txBody>
      </p:sp>
    </p:spTree>
    <p:extLst>
      <p:ext uri="{BB962C8B-B14F-4D97-AF65-F5344CB8AC3E}">
        <p14:creationId xmlns:p14="http://schemas.microsoft.com/office/powerpoint/2010/main" val="2172300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Arrays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Create array for `strings</a:t>
            </a:r>
            <a:r>
              <a:rPr lang="en-GB" dirty="0" smtClean="0"/>
              <a:t>':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Only add `strings’ to the array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667000"/>
            <a:ext cx="3628571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724400"/>
            <a:ext cx="8305800" cy="54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61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78306"/>
            <a:ext cx="6705600" cy="387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9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Generic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Specify the ‘Type’ in the class definition</a:t>
            </a:r>
          </a:p>
          <a:p>
            <a:pPr lvl="1"/>
            <a:r>
              <a:rPr lang="en-GB" dirty="0" smtClean="0"/>
              <a:t>e.g., &lt;E&gt;, &lt;T&gt;, …</a:t>
            </a:r>
          </a:p>
          <a:p>
            <a:r>
              <a:rPr lang="en-GB" dirty="0" smtClean="0"/>
              <a:t>Use the Type as needed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6051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999527"/>
            <a:ext cx="5410200" cy="41424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57600" y="1905000"/>
            <a:ext cx="457200" cy="381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919959" y="2369917"/>
            <a:ext cx="457200" cy="381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430218" y="2372811"/>
            <a:ext cx="457200" cy="381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810000" y="3505200"/>
            <a:ext cx="457200" cy="381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819400" y="4419600"/>
            <a:ext cx="457200" cy="381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2601410" y="4886447"/>
            <a:ext cx="457200" cy="381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877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cont.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smtClean="0"/>
              <a:t>Generic Type </a:t>
            </a:r>
            <a:r>
              <a:rPr lang="en-GB" dirty="0" smtClean="0"/>
              <a:t>‘Integer’</a:t>
            </a:r>
            <a:endParaRPr lang="en-GB" dirty="0"/>
          </a:p>
          <a:p>
            <a:r>
              <a:rPr lang="en-GB" dirty="0" smtClean="0"/>
              <a:t>Output 1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62200"/>
            <a:ext cx="6301773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92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Generic Types with Java</a:t>
            </a:r>
          </a:p>
          <a:p>
            <a:r>
              <a:rPr lang="en-GB" altLang="en-US" dirty="0" smtClean="0"/>
              <a:t>Advantages of Generic Types </a:t>
            </a:r>
          </a:p>
          <a:p>
            <a:pPr lvl="1"/>
            <a:r>
              <a:rPr lang="en-GB" altLang="en-US" dirty="0" smtClean="0"/>
              <a:t>Flexibility/Robustness</a:t>
            </a:r>
          </a:p>
          <a:p>
            <a:r>
              <a:rPr lang="en-GB" altLang="en-US" dirty="0" smtClean="0"/>
              <a:t>Incorporate Generic Types into your implementations</a:t>
            </a:r>
          </a:p>
          <a:p>
            <a:r>
              <a:rPr lang="en-GB" altLang="en-US" dirty="0" smtClean="0"/>
              <a:t>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Read Associated Chapters</a:t>
            </a:r>
          </a:p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Java Exercises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Exercises 21.1 to 21.2 (Generics)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    25.1 to 25.2 (Arrays/Lists)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2155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4114800"/>
          </a:xfrm>
        </p:spPr>
        <p:txBody>
          <a:bodyPr/>
          <a:lstStyle/>
          <a:p>
            <a:r>
              <a:rPr lang="en-GB" dirty="0" smtClean="0"/>
              <a:t>Does the following code compile?  What would the output be?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33600"/>
            <a:ext cx="5181600" cy="443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5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7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3800"/>
            <a:ext cx="25622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6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Does the following code compile?  What would the output be?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505200"/>
            <a:ext cx="4953000" cy="202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val:12</a:t>
            </a:r>
          </a:p>
          <a:p>
            <a:pPr marL="0" indent="0">
              <a:buNone/>
            </a:pPr>
            <a:r>
              <a:rPr lang="en-GB" dirty="0" smtClean="0"/>
              <a:t>3:val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343400"/>
            <a:ext cx="25527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9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6482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What will the following code print</a:t>
            </a:r>
            <a:r>
              <a:rPr lang="en-GB" dirty="0" smtClean="0"/>
              <a:t>?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>
              <a:buNone/>
            </a:pPr>
            <a:r>
              <a:rPr lang="en-US" dirty="0"/>
              <a:t>a) 1</a:t>
            </a:r>
          </a:p>
          <a:p>
            <a:pPr>
              <a:buNone/>
            </a:pPr>
            <a:r>
              <a:rPr lang="en-US" dirty="0"/>
              <a:t>b) 10</a:t>
            </a:r>
          </a:p>
          <a:p>
            <a:pPr>
              <a:buNone/>
            </a:pPr>
            <a:r>
              <a:rPr lang="en-US" dirty="0"/>
              <a:t>c) 16</a:t>
            </a:r>
          </a:p>
          <a:p>
            <a:pPr>
              <a:buNone/>
            </a:pPr>
            <a:r>
              <a:rPr lang="en-US" dirty="0"/>
              <a:t>d) 31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514600"/>
            <a:ext cx="4533900" cy="261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6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c) 16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8211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Does the following code compile?  What would the output be?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276600"/>
            <a:ext cx="4724400" cy="285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348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314</Words>
  <Application>Microsoft Office PowerPoint</Application>
  <PresentationFormat>On-screen Show (4:3)</PresentationFormat>
  <Paragraphs>100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Times New Roman</vt:lpstr>
      <vt:lpstr>Wingdings 3</vt:lpstr>
      <vt:lpstr>Default Design</vt:lpstr>
      <vt:lpstr>Generic Types and Collections</vt:lpstr>
      <vt:lpstr>Outline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Generic Types</vt:lpstr>
      <vt:lpstr>Example</vt:lpstr>
      <vt:lpstr>Why use Generic Types?</vt:lpstr>
      <vt:lpstr>Why use Generics?</vt:lpstr>
      <vt:lpstr>Example</vt:lpstr>
      <vt:lpstr>Example</vt:lpstr>
      <vt:lpstr>Writing Generic Class</vt:lpstr>
      <vt:lpstr>Example</vt:lpstr>
      <vt:lpstr>Example cont.</vt:lpstr>
      <vt:lpstr>Summary</vt:lpstr>
      <vt:lpstr>This Week</vt:lpstr>
      <vt:lpstr>Exercises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154</cp:revision>
  <dcterms:created xsi:type="dcterms:W3CDTF">1601-01-01T00:00:00Z</dcterms:created>
  <dcterms:modified xsi:type="dcterms:W3CDTF">2017-12-11T11:25:03Z</dcterms:modified>
</cp:coreProperties>
</file>