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7" r:id="rId2"/>
    <p:sldId id="274" r:id="rId3"/>
    <p:sldId id="378" r:id="rId4"/>
    <p:sldId id="391" r:id="rId5"/>
    <p:sldId id="392" r:id="rId6"/>
    <p:sldId id="379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80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93" r:id="rId31"/>
    <p:sldId id="394" r:id="rId32"/>
    <p:sldId id="272" r:id="rId33"/>
    <p:sldId id="291" r:id="rId34"/>
    <p:sldId id="395" r:id="rId35"/>
    <p:sldId id="396" r:id="rId36"/>
    <p:sldId id="268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B8BBBF"/>
    <a:srgbClr val="8BBABE"/>
    <a:srgbClr val="E62D33"/>
    <a:srgbClr val="394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2" autoAdjust="0"/>
    <p:restoredTop sz="94660"/>
  </p:normalViewPr>
  <p:slideViewPr>
    <p:cSldViewPr>
      <p:cViewPr varScale="1">
        <p:scale>
          <a:sx n="103" d="100"/>
          <a:sy n="103" d="100"/>
        </p:scale>
        <p:origin x="68" y="2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7027DAC-AEB5-4D7D-A0C0-09FA2CAAC5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6586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71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C1DD025-AE76-4B40-BAE6-9B7E0B15F2E3}" type="datetime1">
              <a:rPr lang="en-US" altLang="en-US"/>
              <a:pPr>
                <a:defRPr/>
              </a:pPr>
              <a:t>12/12/2017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E56BD5B-98C4-49D6-B0FC-E2CA6A8BA6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08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E2E3195-20F9-49EA-BDF9-8275B5177DE7}" type="datetime1">
              <a:rPr lang="en-US" altLang="en-US"/>
              <a:pPr>
                <a:defRPr/>
              </a:pPr>
              <a:t>12/12/2017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26B24B9-DF0F-49E2-89B1-3B0C4A98CB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28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14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56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2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63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8CE9F18-779C-432B-92B4-CBE1199D1B26}" type="datetime1">
              <a:rPr lang="en-US" altLang="en-US"/>
              <a:pPr>
                <a:defRPr/>
              </a:pPr>
              <a:t>12/12/2017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9D88D6C-45F6-4CE9-8529-70AC778B1E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93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4E7747A-7DFC-4D5D-AD55-CEFD5FFB5269}" type="datetime1">
              <a:rPr lang="en-US" altLang="en-US"/>
              <a:pPr>
                <a:defRPr/>
              </a:pPr>
              <a:t>12/12/2017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2D7914B-392F-4C98-ADC2-56E5923839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91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7BD64E6-C2F2-4B13-9FFB-D5C0DFFFE6E1}" type="datetime1">
              <a:rPr lang="en-US" altLang="en-US"/>
              <a:pPr>
                <a:defRPr/>
              </a:pPr>
              <a:t>12/12/2017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AF91C92-BE7D-42D4-B65E-EF5844DEBD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47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09E7361-C384-4E1E-A7B0-746EC856440F}" type="datetime1">
              <a:rPr lang="en-US" altLang="en-US"/>
              <a:pPr>
                <a:defRPr/>
              </a:pPr>
              <a:t>12/12/2017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6576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 altLang="en-US"/>
              <a:t>zjnu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553200"/>
            <a:ext cx="12954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39550B1-D391-475E-9C2B-1F921DCAE9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44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8BBBF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 3" panose="05040102010807070707" pitchFamily="18" charset="2"/>
        <a:buChar char="w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Examples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Object Orientated Analysis and Design</a:t>
            </a:r>
          </a:p>
        </p:txBody>
      </p:sp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3186113" y="4795838"/>
            <a:ext cx="277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 3" panose="05040102010807070707" pitchFamily="18" charset="2"/>
              <a:buChar char="w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Benjamin Kenwright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GB" dirty="0" smtClean="0"/>
              <a:t>Collaboration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68" y="1418743"/>
            <a:ext cx="7239000" cy="493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7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0795"/>
            <a:ext cx="6934200" cy="490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1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312097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7772400" cy="1143000"/>
          </a:xfrm>
        </p:spPr>
        <p:txBody>
          <a:bodyPr/>
          <a:lstStyle/>
          <a:p>
            <a:r>
              <a:rPr lang="en-GB" dirty="0" smtClean="0"/>
              <a:t>Activity 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28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Chart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1437"/>
            <a:ext cx="9144000" cy="388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63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Component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58" y="2362200"/>
            <a:ext cx="7040867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5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Deployment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90800"/>
            <a:ext cx="6438900" cy="214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28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Testing/Validation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Library </a:t>
            </a:r>
            <a:r>
              <a:rPr lang="en-GB" dirty="0"/>
              <a:t>Management System </a:t>
            </a:r>
            <a:r>
              <a:rPr lang="en-GB" dirty="0" smtClean="0"/>
              <a:t>would be verified and validated against the original </a:t>
            </a:r>
            <a:r>
              <a:rPr lang="en-GB" smtClean="0"/>
              <a:t>design specification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12055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011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Briefly summarize the importance of </a:t>
            </a:r>
            <a:r>
              <a:rPr lang="en-GB" dirty="0"/>
              <a:t>using </a:t>
            </a:r>
            <a:r>
              <a:rPr lang="en-GB" dirty="0" smtClean="0"/>
              <a:t>inheritance</a:t>
            </a:r>
          </a:p>
          <a:p>
            <a:pPr marL="0" indent="0">
              <a:buNone/>
            </a:pPr>
            <a:r>
              <a:rPr lang="en-GB" dirty="0" smtClean="0"/>
              <a:t>   (5 minutes)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419600"/>
            <a:ext cx="26670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1747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Inheritance is one of the most powerful features of object oriented programming. Most important advantages of inheritance are</a:t>
            </a:r>
            <a:r>
              <a:rPr lang="en-GB" dirty="0" smtClean="0"/>
              <a:t>:</a:t>
            </a:r>
            <a:endParaRPr lang="en-GB" dirty="0"/>
          </a:p>
          <a:p>
            <a:r>
              <a:rPr lang="en-GB" dirty="0"/>
              <a:t>Reusability </a:t>
            </a:r>
            <a:endParaRPr lang="en-GB" dirty="0" smtClean="0"/>
          </a:p>
          <a:p>
            <a:r>
              <a:rPr lang="en-GB" dirty="0" smtClean="0"/>
              <a:t>Saves </a:t>
            </a:r>
            <a:r>
              <a:rPr lang="en-GB" dirty="0"/>
              <a:t>times and efforts </a:t>
            </a:r>
            <a:endParaRPr lang="en-GB" dirty="0" smtClean="0"/>
          </a:p>
          <a:p>
            <a:r>
              <a:rPr lang="en-GB" dirty="0" smtClean="0"/>
              <a:t>Closeness </a:t>
            </a:r>
            <a:r>
              <a:rPr lang="en-GB" dirty="0"/>
              <a:t>with the real world </a:t>
            </a:r>
          </a:p>
          <a:p>
            <a:r>
              <a:rPr lang="en-GB" dirty="0" smtClean="0"/>
              <a:t>Easy </a:t>
            </a:r>
            <a:r>
              <a:rPr lang="en-GB" dirty="0"/>
              <a:t>modification </a:t>
            </a:r>
            <a:endParaRPr lang="en-GB" dirty="0" smtClean="0"/>
          </a:p>
          <a:p>
            <a:r>
              <a:rPr lang="en-GB" dirty="0" smtClean="0"/>
              <a:t>Transitive </a:t>
            </a:r>
            <a:r>
              <a:rPr lang="en-GB" dirty="0"/>
              <a:t>Nature of </a:t>
            </a:r>
            <a:r>
              <a:rPr lang="en-GB" dirty="0" smtClean="0"/>
              <a:t>inheritance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Revision Questions</a:t>
            </a:r>
          </a:p>
          <a:p>
            <a:pPr eaLnBrk="1" hangingPunct="1"/>
            <a:r>
              <a:rPr lang="en-US" altLang="en-US" dirty="0" smtClean="0"/>
              <a:t>Group Project</a:t>
            </a:r>
          </a:p>
          <a:p>
            <a:pPr lvl="1" eaLnBrk="1" hangingPunct="1"/>
            <a:r>
              <a:rPr lang="en-US" altLang="en-US" dirty="0" smtClean="0"/>
              <a:t>Review Deliverables</a:t>
            </a:r>
          </a:p>
          <a:p>
            <a:pPr eaLnBrk="1" hangingPunct="1"/>
            <a:r>
              <a:rPr lang="en-US" altLang="en-US" dirty="0" smtClean="0"/>
              <a:t>Example System Problem</a:t>
            </a:r>
          </a:p>
          <a:p>
            <a:pPr lvl="1" eaLnBrk="1" hangingPunct="1"/>
            <a:r>
              <a:rPr lang="en-US" altLang="en-US" dirty="0" smtClean="0"/>
              <a:t>Case </a:t>
            </a:r>
            <a:r>
              <a:rPr lang="en-US" altLang="en-US" smtClean="0"/>
              <a:t>Studey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 you mean by overloading of a function? When do you use this concept? Give an example of function overloading?</a:t>
            </a:r>
          </a:p>
        </p:txBody>
      </p:sp>
    </p:spTree>
    <p:extLst>
      <p:ext uri="{BB962C8B-B14F-4D97-AF65-F5344CB8AC3E}">
        <p14:creationId xmlns:p14="http://schemas.microsoft.com/office/powerpoint/2010/main" val="549163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44600"/>
            <a:ext cx="7772400" cy="49276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Function overloading is a technique where </a:t>
            </a:r>
            <a:r>
              <a:rPr lang="en-GB" dirty="0">
                <a:solidFill>
                  <a:srgbClr val="FF0000"/>
                </a:solidFill>
              </a:rPr>
              <a:t>several function declarations </a:t>
            </a:r>
            <a:r>
              <a:rPr lang="en-GB" dirty="0"/>
              <a:t>are specified with a </a:t>
            </a:r>
            <a:r>
              <a:rPr lang="en-GB" dirty="0">
                <a:solidFill>
                  <a:srgbClr val="FF0000"/>
                </a:solidFill>
              </a:rPr>
              <a:t>same name </a:t>
            </a:r>
            <a:r>
              <a:rPr lang="en-GB" dirty="0"/>
              <a:t>that can perform similar tasks, but on different data </a:t>
            </a:r>
            <a:r>
              <a:rPr lang="en-GB" dirty="0" smtClean="0"/>
              <a:t>types (</a:t>
            </a:r>
            <a:r>
              <a:rPr lang="en-GB" dirty="0"/>
              <a:t>distinguished by their number and type of arguments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Example</a:t>
            </a:r>
          </a:p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add (</a:t>
            </a:r>
            <a:r>
              <a:rPr lang="en-GB" dirty="0" err="1"/>
              <a:t>int</a:t>
            </a:r>
            <a:r>
              <a:rPr lang="en-GB" dirty="0"/>
              <a:t> a, </a:t>
            </a:r>
            <a:r>
              <a:rPr lang="en-GB" dirty="0" err="1"/>
              <a:t>int</a:t>
            </a:r>
            <a:r>
              <a:rPr lang="en-GB" dirty="0"/>
              <a:t> b);</a:t>
            </a:r>
          </a:p>
          <a:p>
            <a:pPr marL="0" indent="0">
              <a:buNone/>
            </a:pPr>
            <a:r>
              <a:rPr lang="en-GB" dirty="0" err="1"/>
              <a:t>int</a:t>
            </a:r>
            <a:r>
              <a:rPr lang="en-GB" dirty="0"/>
              <a:t> add (</a:t>
            </a:r>
            <a:r>
              <a:rPr lang="en-GB" dirty="0" err="1"/>
              <a:t>int</a:t>
            </a:r>
            <a:r>
              <a:rPr lang="en-GB" dirty="0"/>
              <a:t> a, </a:t>
            </a:r>
            <a:r>
              <a:rPr lang="en-GB" dirty="0" err="1"/>
              <a:t>int</a:t>
            </a:r>
            <a:r>
              <a:rPr lang="en-GB" dirty="0"/>
              <a:t> b, </a:t>
            </a:r>
            <a:r>
              <a:rPr lang="en-GB" dirty="0" err="1"/>
              <a:t>int</a:t>
            </a:r>
            <a:r>
              <a:rPr lang="en-GB" dirty="0"/>
              <a:t> c);</a:t>
            </a:r>
          </a:p>
          <a:p>
            <a:pPr marL="0" indent="0">
              <a:buNone/>
            </a:pPr>
            <a:r>
              <a:rPr lang="en-GB" dirty="0"/>
              <a:t>float add (float a, float b</a:t>
            </a:r>
            <a:r>
              <a:rPr lang="en-GB" dirty="0" smtClean="0"/>
              <a:t>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Hence, overloaded </a:t>
            </a:r>
            <a:r>
              <a:rPr lang="en-GB" dirty="0" smtClean="0"/>
              <a:t>functions perform </a:t>
            </a:r>
            <a:r>
              <a:rPr lang="en-GB" dirty="0"/>
              <a:t>different activities depending upon the kind of data sent to </a:t>
            </a:r>
            <a:r>
              <a:rPr lang="en-GB" dirty="0" smtClean="0"/>
              <a:t>them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461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List the </a:t>
            </a:r>
            <a:r>
              <a:rPr lang="en-GB" dirty="0"/>
              <a:t>difference between Polymorphism and Overloading?</a:t>
            </a:r>
          </a:p>
        </p:txBody>
      </p:sp>
    </p:spTree>
    <p:extLst>
      <p:ext uri="{BB962C8B-B14F-4D97-AF65-F5344CB8AC3E}">
        <p14:creationId xmlns:p14="http://schemas.microsoft.com/office/powerpoint/2010/main" val="2310068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Polymorphism</a:t>
            </a:r>
          </a:p>
          <a:p>
            <a:pPr marL="0" indent="0">
              <a:buNone/>
            </a:pPr>
            <a:r>
              <a:rPr lang="en-GB" sz="2400" dirty="0"/>
              <a:t>Polymorphism is an important concept of OOPS</a:t>
            </a:r>
            <a:r>
              <a:rPr lang="en-GB" sz="2400" dirty="0" smtClean="0"/>
              <a:t>.</a:t>
            </a:r>
          </a:p>
          <a:p>
            <a:pPr marL="0" indent="0">
              <a:buNone/>
            </a:pPr>
            <a:r>
              <a:rPr lang="en-GB" sz="2400" dirty="0"/>
              <a:t>Polymorphism means ability of one object to take many different forms</a:t>
            </a:r>
            <a:r>
              <a:rPr lang="en-GB" sz="2400" dirty="0" smtClean="0"/>
              <a:t>.</a:t>
            </a:r>
          </a:p>
          <a:p>
            <a:pPr marL="0" indent="0">
              <a:buNone/>
            </a:pPr>
            <a:r>
              <a:rPr lang="en-GB" sz="2400" dirty="0" smtClean="0"/>
              <a:t>Two main types </a:t>
            </a:r>
            <a:r>
              <a:rPr lang="en-GB" sz="2400" dirty="0"/>
              <a:t>of polymorphism:</a:t>
            </a:r>
          </a:p>
          <a:p>
            <a:pPr marL="0" indent="0">
              <a:buNone/>
            </a:pPr>
            <a:r>
              <a:rPr lang="en-GB" sz="2400" dirty="0"/>
              <a:t>Runtime </a:t>
            </a:r>
            <a:r>
              <a:rPr lang="en-GB" sz="2400" dirty="0" smtClean="0"/>
              <a:t>polymorphism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Compile </a:t>
            </a:r>
            <a:r>
              <a:rPr lang="en-GB" sz="2400" dirty="0" smtClean="0"/>
              <a:t>time polymorphism</a:t>
            </a:r>
            <a:endParaRPr lang="en-GB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Overloading</a:t>
            </a:r>
          </a:p>
          <a:p>
            <a:pPr marL="0" indent="0">
              <a:buNone/>
            </a:pPr>
            <a:r>
              <a:rPr lang="en-GB" sz="2400" dirty="0"/>
              <a:t>Overloading is the mechanism to implement </a:t>
            </a:r>
            <a:r>
              <a:rPr lang="en-GB" sz="2400" dirty="0" smtClean="0"/>
              <a:t>polymorphism.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Overloading is the mechanism to use the same thing for different purposes.</a:t>
            </a:r>
          </a:p>
        </p:txBody>
      </p:sp>
    </p:spTree>
    <p:extLst>
      <p:ext uri="{BB962C8B-B14F-4D97-AF65-F5344CB8AC3E}">
        <p14:creationId xmlns:p14="http://schemas.microsoft.com/office/powerpoint/2010/main" val="1690002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development approach </a:t>
            </a:r>
            <a:r>
              <a:rPr lang="en-US" smtClean="0"/>
              <a:t>is the waterfall </a:t>
            </a:r>
            <a:r>
              <a:rPr lang="en-US" dirty="0" smtClean="0"/>
              <a:t>model?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a) incremental development approach</a:t>
            </a:r>
          </a:p>
          <a:p>
            <a:pPr>
              <a:buNone/>
            </a:pPr>
            <a:r>
              <a:rPr lang="en-US" dirty="0" smtClean="0"/>
              <a:t>b) iterative development approach</a:t>
            </a:r>
          </a:p>
          <a:p>
            <a:pPr>
              <a:buNone/>
            </a:pPr>
            <a:r>
              <a:rPr lang="en-US" dirty="0" smtClean="0"/>
              <a:t>c) static development approach</a:t>
            </a:r>
          </a:p>
          <a:p>
            <a:pPr>
              <a:buNone/>
            </a:pPr>
            <a:r>
              <a:rPr lang="en-US" dirty="0" smtClean="0"/>
              <a:t>d) behavioral development approach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a) incremental development approach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are the four lifecycle phases for SCRUM?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140" y="4800600"/>
            <a:ext cx="229486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156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SCRUM</a:t>
            </a:r>
            <a:r>
              <a:rPr lang="en-US" dirty="0"/>
              <a:t> lifecycle includes </a:t>
            </a:r>
            <a:r>
              <a:rPr lang="en-US" dirty="0">
                <a:solidFill>
                  <a:srgbClr val="FF0000"/>
                </a:solidFill>
              </a:rPr>
              <a:t>four</a:t>
            </a:r>
            <a:r>
              <a:rPr lang="en-US" dirty="0"/>
              <a:t> </a:t>
            </a:r>
            <a:r>
              <a:rPr lang="en-US" dirty="0" smtClean="0"/>
              <a:t>phases: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Planning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Staging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Development</a:t>
            </a:r>
          </a:p>
          <a:p>
            <a:pPr marL="514350" indent="-514350">
              <a:buAutoNum type="arabicPeriod"/>
            </a:pPr>
            <a:r>
              <a:rPr lang="en-US" i="1" dirty="0" smtClean="0">
                <a:solidFill>
                  <a:schemeClr val="bg1"/>
                </a:solidFill>
              </a:rPr>
              <a:t>Release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122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 smtClean="0"/>
              <a:t>Write down </a:t>
            </a:r>
            <a:r>
              <a:rPr lang="en-GB" dirty="0" smtClean="0"/>
              <a:t>the differences between Agile and Plan-Driven development</a:t>
            </a:r>
          </a:p>
          <a:p>
            <a:pPr>
              <a:buNone/>
            </a:pPr>
            <a:r>
              <a:rPr lang="en-GB" dirty="0" smtClean="0"/>
              <a:t>   (5 Minutes)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140" y="4800600"/>
            <a:ext cx="229486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749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609600"/>
            <a:ext cx="3868737" cy="6172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Project is small</a:t>
            </a:r>
          </a:p>
          <a:p>
            <a:r>
              <a:rPr lang="en-US" sz="1600" dirty="0" smtClean="0"/>
              <a:t>Experienced teams with a wide range of abilities take part</a:t>
            </a:r>
          </a:p>
          <a:p>
            <a:r>
              <a:rPr lang="en-US" sz="1600" dirty="0" smtClean="0"/>
              <a:t>Teams are self-starters, independent leaders and others who are self-directing</a:t>
            </a:r>
          </a:p>
          <a:p>
            <a:r>
              <a:rPr lang="en-US" sz="1600" dirty="0" smtClean="0"/>
              <a:t>Project is an in-house project and the team co-located</a:t>
            </a:r>
          </a:p>
          <a:p>
            <a:r>
              <a:rPr lang="en-US" sz="1600" dirty="0" smtClean="0"/>
              <a:t>System is new with lots of unknowns</a:t>
            </a:r>
          </a:p>
          <a:p>
            <a:r>
              <a:rPr lang="en-US" sz="1600" dirty="0" smtClean="0"/>
              <a:t>Requirements must be discovered</a:t>
            </a:r>
          </a:p>
          <a:p>
            <a:r>
              <a:rPr lang="en-US" sz="1600" dirty="0" smtClean="0"/>
              <a:t>Requirements and environment are volatile with high change rates</a:t>
            </a:r>
          </a:p>
          <a:p>
            <a:r>
              <a:rPr lang="en-US" sz="1600" dirty="0" smtClean="0"/>
              <a:t>End-user environment is flexible</a:t>
            </a:r>
          </a:p>
          <a:p>
            <a:r>
              <a:rPr lang="en-US" sz="1600" dirty="0" smtClean="0"/>
              <a:t>Relationship with customer is close and collaborative</a:t>
            </a:r>
          </a:p>
          <a:p>
            <a:r>
              <a:rPr lang="en-US" sz="1600" dirty="0" smtClean="0"/>
              <a:t>Customer is readily available dedicated and co-located</a:t>
            </a:r>
          </a:p>
          <a:p>
            <a:r>
              <a:rPr lang="en-US" sz="1600" dirty="0" smtClean="0"/>
              <a:t>High trust environment exists within the development teams and customer</a:t>
            </a:r>
          </a:p>
          <a:p>
            <a:r>
              <a:rPr lang="en-US" sz="1600" dirty="0" smtClean="0"/>
              <a:t>Rapid value and high-responsiveness are required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609600"/>
            <a:ext cx="3887788" cy="61722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Project is large</a:t>
            </a:r>
          </a:p>
          <a:p>
            <a:r>
              <a:rPr lang="en-US" sz="1600" dirty="0" smtClean="0"/>
              <a:t>Teams include varied capabilities and skill sets</a:t>
            </a:r>
          </a:p>
          <a:p>
            <a:r>
              <a:rPr lang="en-US" sz="1600" dirty="0" smtClean="0"/>
              <a:t>Teams are geographically distributed and/or outsourced</a:t>
            </a:r>
          </a:p>
          <a:p>
            <a:r>
              <a:rPr lang="en-US" sz="1600" dirty="0" smtClean="0"/>
              <a:t>Project is of strategic importance</a:t>
            </a:r>
          </a:p>
          <a:p>
            <a:r>
              <a:rPr lang="en-US" sz="1600" dirty="0" smtClean="0"/>
              <a:t>System is well understood (scope and features set)</a:t>
            </a:r>
          </a:p>
          <a:p>
            <a:r>
              <a:rPr lang="en-US" sz="1600" dirty="0" smtClean="0"/>
              <a:t>Requirements are fairly stable</a:t>
            </a:r>
          </a:p>
          <a:p>
            <a:r>
              <a:rPr lang="en-US" sz="1600" dirty="0" smtClean="0"/>
              <a:t>System is large and complex (critical safety/high reliability requirements)</a:t>
            </a:r>
          </a:p>
          <a:p>
            <a:r>
              <a:rPr lang="en-US" sz="1600" dirty="0" smtClean="0"/>
              <a:t>Project stakeholders have a weak relationship with the development team</a:t>
            </a:r>
          </a:p>
          <a:p>
            <a:r>
              <a:rPr lang="en-US" sz="1600" dirty="0" smtClean="0"/>
              <a:t>External legal concerns</a:t>
            </a:r>
          </a:p>
          <a:p>
            <a:r>
              <a:rPr lang="en-US" sz="1600" dirty="0" smtClean="0"/>
              <a:t>Focus is on a strong, quantitative process improvement</a:t>
            </a:r>
          </a:p>
          <a:p>
            <a:r>
              <a:rPr lang="en-US" sz="1600" dirty="0" smtClean="0"/>
              <a:t>Definition and management of process are important</a:t>
            </a:r>
          </a:p>
          <a:p>
            <a:r>
              <a:rPr lang="en-US" sz="1600" dirty="0" smtClean="0"/>
              <a:t>Predictability and stability of process are important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76200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Agile                                    Plan-Driven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00" y="0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Answer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3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Demonstrate Date</a:t>
            </a:r>
          </a:p>
          <a:p>
            <a:r>
              <a:rPr lang="en-US" dirty="0" smtClean="0"/>
              <a:t>Submission Deadline</a:t>
            </a:r>
          </a:p>
          <a:p>
            <a:endParaRPr lang="en-US" dirty="0" smtClean="0"/>
          </a:p>
          <a:p>
            <a:r>
              <a:rPr lang="en-US" smtClean="0"/>
              <a:t>Exam 3</a:t>
            </a:r>
            <a:r>
              <a:rPr lang="en-US" baseline="30000" smtClean="0"/>
              <a:t>rd</a:t>
            </a:r>
            <a:r>
              <a:rPr lang="en-US" smtClean="0"/>
              <a:t> Jan 2017</a:t>
            </a:r>
            <a:endParaRPr lang="en-US" dirty="0" smtClean="0"/>
          </a:p>
          <a:p>
            <a:pPr lvl="1"/>
            <a:r>
              <a:rPr lang="en-US" dirty="0" smtClean="0"/>
              <a:t>2 Hours</a:t>
            </a:r>
          </a:p>
          <a:p>
            <a:pPr lvl="1"/>
            <a:r>
              <a:rPr lang="en-US" dirty="0" smtClean="0"/>
              <a:t>NOT Multiple Choice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List some of the benefits </a:t>
            </a:r>
            <a:r>
              <a:rPr lang="en-GB" dirty="0"/>
              <a:t>of Object </a:t>
            </a:r>
            <a:r>
              <a:rPr lang="en-GB" dirty="0" smtClean="0"/>
              <a:t>Model?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267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34340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It helps in faster development of </a:t>
            </a:r>
            <a:r>
              <a:rPr lang="en-GB" dirty="0" smtClean="0"/>
              <a:t>software</a:t>
            </a:r>
            <a:endParaRPr lang="en-GB" dirty="0"/>
          </a:p>
          <a:p>
            <a:r>
              <a:rPr lang="en-GB" dirty="0"/>
              <a:t>It is easy to maintain. Suppose a module develops an error, then a programmer can fix that particular module, while the other parts of the software are still up and </a:t>
            </a:r>
            <a:r>
              <a:rPr lang="en-GB" dirty="0" smtClean="0"/>
              <a:t>running</a:t>
            </a:r>
            <a:endParaRPr lang="en-GB" dirty="0"/>
          </a:p>
          <a:p>
            <a:r>
              <a:rPr lang="en-GB" dirty="0"/>
              <a:t>It supports relatively hassle-free </a:t>
            </a:r>
            <a:r>
              <a:rPr lang="en-GB" dirty="0" smtClean="0"/>
              <a:t>upgrades</a:t>
            </a:r>
            <a:endParaRPr lang="en-GB" dirty="0"/>
          </a:p>
          <a:p>
            <a:r>
              <a:rPr lang="en-GB" dirty="0"/>
              <a:t>It enables reuse of objects, designs, and </a:t>
            </a:r>
            <a:r>
              <a:rPr lang="en-GB" dirty="0" smtClean="0"/>
              <a:t>functions</a:t>
            </a:r>
            <a:endParaRPr lang="en-GB" dirty="0"/>
          </a:p>
          <a:p>
            <a:r>
              <a:rPr lang="en-GB" dirty="0"/>
              <a:t>It reduces development risks, particularly in integration of complex </a:t>
            </a:r>
            <a:r>
              <a:rPr lang="en-GB" dirty="0" smtClean="0"/>
              <a:t>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652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Summary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Case Study</a:t>
            </a:r>
          </a:p>
          <a:p>
            <a:r>
              <a:rPr lang="en-GB" altLang="en-US" dirty="0" smtClean="0"/>
              <a:t>Example Problems/Solutions</a:t>
            </a:r>
          </a:p>
          <a:p>
            <a:r>
              <a:rPr lang="en-GB" altLang="en-US" dirty="0" smtClean="0"/>
              <a:t>Final Exam (January)</a:t>
            </a:r>
          </a:p>
          <a:p>
            <a:r>
              <a:rPr lang="en-GB" altLang="en-US" dirty="0" smtClean="0"/>
              <a:t>Group Project</a:t>
            </a:r>
          </a:p>
          <a:p>
            <a:r>
              <a:rPr lang="en-GB" altLang="en-US" dirty="0" smtClean="0"/>
              <a:t>Review Questions</a:t>
            </a:r>
          </a:p>
          <a:p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This Week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Review Slides</a:t>
            </a:r>
          </a:p>
          <a:p>
            <a:r>
              <a:rPr lang="en-GB" altLang="en-US" dirty="0" smtClean="0"/>
              <a:t>Coursework</a:t>
            </a:r>
          </a:p>
          <a:p>
            <a:r>
              <a:rPr lang="en-GB" altLang="en-US" dirty="0" smtClean="0"/>
              <a:t>Reviewing Quiz Questions</a:t>
            </a:r>
          </a:p>
          <a:p>
            <a:r>
              <a:rPr lang="en-GB" altLang="en-US" dirty="0" smtClean="0"/>
              <a:t>Reviewing Associated Chapter</a:t>
            </a:r>
          </a:p>
          <a:p>
            <a:pPr>
              <a:buNone/>
            </a:pPr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Deadline for final group project submission?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135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25</a:t>
            </a:r>
            <a:r>
              <a:rPr lang="en-GB" baseline="30000" dirty="0" smtClean="0"/>
              <a:t>th</a:t>
            </a:r>
            <a:r>
              <a:rPr lang="en-GB" dirty="0" smtClean="0"/>
              <a:t> December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Also deadline for </a:t>
            </a:r>
            <a:r>
              <a:rPr lang="en-GB" smtClean="0"/>
              <a:t>online quizzes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988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Questions/Discussion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3505200"/>
          </a:xfrm>
        </p:spPr>
        <p:txBody>
          <a:bodyPr/>
          <a:lstStyle/>
          <a:p>
            <a:r>
              <a:rPr lang="en-GB" sz="16600" dirty="0" smtClean="0"/>
              <a:t>25</a:t>
            </a:r>
            <a:r>
              <a:rPr lang="en-GB" sz="16600" baseline="30000" dirty="0" smtClean="0"/>
              <a:t>th</a:t>
            </a:r>
            <a:r>
              <a:rPr lang="en-GB" sz="16600" dirty="0" smtClean="0"/>
              <a:t> </a:t>
            </a:r>
            <a:br>
              <a:rPr lang="en-GB" sz="16600" dirty="0" smtClean="0"/>
            </a:br>
            <a:r>
              <a:rPr lang="en-GB" dirty="0" smtClean="0"/>
              <a:t>December</a:t>
            </a:r>
            <a:endParaRPr lang="en-GB" sz="1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8001000" cy="12192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Last Day – Quizzes</a:t>
            </a:r>
          </a:p>
          <a:p>
            <a:pPr marL="0" indent="0">
              <a:buNone/>
            </a:pPr>
            <a:r>
              <a:rPr lang="en-GB" dirty="0" smtClean="0"/>
              <a:t>Grade Taken</a:t>
            </a:r>
          </a:p>
        </p:txBody>
      </p:sp>
    </p:spTree>
    <p:extLst>
      <p:ext uri="{BB962C8B-B14F-4D97-AF65-F5344CB8AC3E}">
        <p14:creationId xmlns:p14="http://schemas.microsoft.com/office/powerpoint/2010/main" val="187510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Report</a:t>
            </a:r>
          </a:p>
          <a:p>
            <a:r>
              <a:rPr lang="en-GB" dirty="0" smtClean="0"/>
              <a:t>Submission Date 25</a:t>
            </a:r>
            <a:r>
              <a:rPr lang="en-GB" baseline="30000" dirty="0" smtClean="0"/>
              <a:t>th</a:t>
            </a:r>
            <a:r>
              <a:rPr lang="en-GB" dirty="0" smtClean="0"/>
              <a:t> December</a:t>
            </a:r>
          </a:p>
          <a:p>
            <a:r>
              <a:rPr lang="en-GB" dirty="0" smtClean="0"/>
              <a:t>Presentation/Demonstration </a:t>
            </a:r>
          </a:p>
          <a:p>
            <a:r>
              <a:rPr lang="en-GB" dirty="0" smtClean="0"/>
              <a:t>Marking Criteria/Deliverables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Submit single .zip</a:t>
            </a:r>
          </a:p>
          <a:p>
            <a:pPr marL="0" indent="0">
              <a:buNone/>
            </a:pPr>
            <a:r>
              <a:rPr lang="en-GB" dirty="0" smtClean="0"/>
              <a:t>Student number, e.g., 20939302.zip</a:t>
            </a:r>
          </a:p>
          <a:p>
            <a:pPr marL="0" indent="0">
              <a:buNone/>
            </a:pPr>
            <a:r>
              <a:rPr lang="en-GB" dirty="0" smtClean="0"/>
              <a:t>Report and any supporting material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42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1143000"/>
          </a:xfrm>
        </p:spPr>
        <p:txBody>
          <a:bodyPr/>
          <a:lstStyle/>
          <a:p>
            <a:r>
              <a:rPr lang="en-GB" dirty="0" smtClean="0"/>
              <a:t>Case Study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Design Library Management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82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dirty="0" smtClean="0"/>
              <a:t>Operation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953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Step 1</a:t>
            </a:r>
          </a:p>
          <a:p>
            <a:r>
              <a:rPr lang="en-GB" dirty="0" smtClean="0"/>
              <a:t>Provide a user interface for getting the user’s login details</a:t>
            </a:r>
          </a:p>
          <a:p>
            <a:r>
              <a:rPr lang="en-GB" dirty="0" smtClean="0"/>
              <a:t>Verify login ID and if correct, provide access to the library database</a:t>
            </a:r>
          </a:p>
          <a:p>
            <a:pPr marL="0" indent="0">
              <a:buNone/>
            </a:pPr>
            <a:r>
              <a:rPr lang="en-GB" dirty="0" smtClean="0"/>
              <a:t>Step 2</a:t>
            </a:r>
          </a:p>
          <a:p>
            <a:r>
              <a:rPr lang="en-GB" dirty="0" smtClean="0"/>
              <a:t>Provide a search mechanism to search for a particular book</a:t>
            </a:r>
          </a:p>
          <a:p>
            <a:r>
              <a:rPr lang="en-GB" dirty="0" smtClean="0"/>
              <a:t>Input the book name and author’s name</a:t>
            </a:r>
          </a:p>
          <a:p>
            <a:pPr marL="0" indent="0">
              <a:buNone/>
            </a:pPr>
            <a:r>
              <a:rPr lang="en-GB" dirty="0" smtClean="0"/>
              <a:t>Step 3</a:t>
            </a:r>
          </a:p>
          <a:p>
            <a:r>
              <a:rPr lang="en-GB" dirty="0" smtClean="0"/>
              <a:t>Get the book details from the database</a:t>
            </a:r>
          </a:p>
          <a:p>
            <a:r>
              <a:rPr lang="en-GB" dirty="0" smtClean="0"/>
              <a:t>Display the book details on screen</a:t>
            </a:r>
          </a:p>
          <a:p>
            <a:pPr marL="0" indent="0">
              <a:buNone/>
            </a:pPr>
            <a:r>
              <a:rPr lang="en-GB" dirty="0" smtClean="0"/>
              <a:t>Step 4</a:t>
            </a:r>
          </a:p>
          <a:p>
            <a:r>
              <a:rPr lang="en-GB" dirty="0" smtClean="0"/>
              <a:t>Allow the user to select the book for checking out</a:t>
            </a:r>
          </a:p>
          <a:p>
            <a:r>
              <a:rPr lang="en-GB" dirty="0" smtClean="0"/>
              <a:t>Issue the book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33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dirty="0" smtClean="0"/>
              <a:t>Sequence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19200"/>
            <a:ext cx="5758752" cy="545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8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71153"/>
            <a:ext cx="6858000" cy="481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479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748</Words>
  <Application>Microsoft Office PowerPoint</Application>
  <PresentationFormat>On-screen Show (4:3)</PresentationFormat>
  <Paragraphs>158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Times New Roman</vt:lpstr>
      <vt:lpstr>Wingdings 3</vt:lpstr>
      <vt:lpstr>Default Design</vt:lpstr>
      <vt:lpstr>Examples</vt:lpstr>
      <vt:lpstr>Outline</vt:lpstr>
      <vt:lpstr>Milestone Dates</vt:lpstr>
      <vt:lpstr>25th  December</vt:lpstr>
      <vt:lpstr>Group Project</vt:lpstr>
      <vt:lpstr>Case Study Example</vt:lpstr>
      <vt:lpstr>Operation</vt:lpstr>
      <vt:lpstr>Sequence Diagram</vt:lpstr>
      <vt:lpstr>Class Diagram</vt:lpstr>
      <vt:lpstr>Collaboration Diagram</vt:lpstr>
      <vt:lpstr>Use Case Diagram</vt:lpstr>
      <vt:lpstr>Activity Diagram</vt:lpstr>
      <vt:lpstr>State Chart Diagram</vt:lpstr>
      <vt:lpstr>Component Diagram</vt:lpstr>
      <vt:lpstr>Deployment Diagram</vt:lpstr>
      <vt:lpstr>Testing/Validation</vt:lpstr>
      <vt:lpstr>PowerPoint Presentation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Answer</vt:lpstr>
      <vt:lpstr>Question</vt:lpstr>
      <vt:lpstr>PowerPoint Presentation</vt:lpstr>
      <vt:lpstr>Question</vt:lpstr>
      <vt:lpstr>Answer</vt:lpstr>
      <vt:lpstr>Summary</vt:lpstr>
      <vt:lpstr>This Week</vt:lpstr>
      <vt:lpstr>Question</vt:lpstr>
      <vt:lpstr>Answer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Computer</cp:lastModifiedBy>
  <cp:revision>155</cp:revision>
  <dcterms:created xsi:type="dcterms:W3CDTF">1601-01-01T00:00:00Z</dcterms:created>
  <dcterms:modified xsi:type="dcterms:W3CDTF">2017-12-12T12:37:34Z</dcterms:modified>
</cp:coreProperties>
</file>