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7" r:id="rId2"/>
    <p:sldId id="274" r:id="rId3"/>
    <p:sldId id="299" r:id="rId4"/>
    <p:sldId id="300" r:id="rId5"/>
    <p:sldId id="301" r:id="rId6"/>
    <p:sldId id="302" r:id="rId7"/>
    <p:sldId id="303" r:id="rId8"/>
    <p:sldId id="304" r:id="rId9"/>
    <p:sldId id="293" r:id="rId10"/>
    <p:sldId id="294" r:id="rId11"/>
    <p:sldId id="295" r:id="rId12"/>
    <p:sldId id="296" r:id="rId13"/>
    <p:sldId id="297" r:id="rId14"/>
    <p:sldId id="298" r:id="rId15"/>
    <p:sldId id="305" r:id="rId16"/>
    <p:sldId id="306" r:id="rId17"/>
    <p:sldId id="307" r:id="rId18"/>
    <p:sldId id="309" r:id="rId19"/>
    <p:sldId id="310" r:id="rId20"/>
    <p:sldId id="311" r:id="rId21"/>
    <p:sldId id="314" r:id="rId22"/>
    <p:sldId id="315" r:id="rId23"/>
    <p:sldId id="308" r:id="rId24"/>
    <p:sldId id="318" r:id="rId25"/>
    <p:sldId id="316" r:id="rId26"/>
    <p:sldId id="317" r:id="rId27"/>
    <p:sldId id="323" r:id="rId28"/>
    <p:sldId id="319" r:id="rId29"/>
    <p:sldId id="320" r:id="rId30"/>
    <p:sldId id="321" r:id="rId31"/>
    <p:sldId id="328" r:id="rId32"/>
    <p:sldId id="329" r:id="rId33"/>
    <p:sldId id="324" r:id="rId34"/>
    <p:sldId id="327" r:id="rId35"/>
    <p:sldId id="325" r:id="rId36"/>
    <p:sldId id="331" r:id="rId37"/>
    <p:sldId id="330" r:id="rId38"/>
    <p:sldId id="336" r:id="rId39"/>
    <p:sldId id="334" r:id="rId40"/>
    <p:sldId id="335" r:id="rId41"/>
    <p:sldId id="337" r:id="rId42"/>
    <p:sldId id="338" r:id="rId43"/>
    <p:sldId id="339" r:id="rId44"/>
    <p:sldId id="340" r:id="rId45"/>
    <p:sldId id="341" r:id="rId46"/>
    <p:sldId id="322" r:id="rId47"/>
    <p:sldId id="342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4" r:id="rId58"/>
    <p:sldId id="355" r:id="rId59"/>
    <p:sldId id="356" r:id="rId60"/>
    <p:sldId id="358" r:id="rId61"/>
    <p:sldId id="359" r:id="rId62"/>
    <p:sldId id="357" r:id="rId63"/>
    <p:sldId id="360" r:id="rId64"/>
    <p:sldId id="272" r:id="rId65"/>
    <p:sldId id="291" r:id="rId66"/>
    <p:sldId id="292" r:id="rId67"/>
    <p:sldId id="268" r:id="rId68"/>
    <p:sldId id="332" r:id="rId69"/>
    <p:sldId id="333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0" autoAdjust="0"/>
    <p:restoredTop sz="94660"/>
  </p:normalViewPr>
  <p:slideViewPr>
    <p:cSldViewPr>
      <p:cViewPr varScale="1">
        <p:scale>
          <a:sx n="75" d="100"/>
          <a:sy n="75" d="100"/>
        </p:scale>
        <p:origin x="9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6A6D4F72-8E26-40EA-AE3D-A28578EB7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184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6131DC4-EF4F-4A35-8971-73AAD5FE662A}" type="datetime1">
              <a:rPr lang="en-US" altLang="en-US"/>
              <a:pPr>
                <a:defRPr/>
              </a:pPr>
              <a:t>11/14/2017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E9F2DB-7E65-48E2-9364-DD51077EC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8CE9246-D1D9-4A3A-9998-4A85718B29EE}" type="datetime1">
              <a:rPr lang="en-US" altLang="en-US"/>
              <a:pPr>
                <a:defRPr/>
              </a:pPr>
              <a:t>11/14/2017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7F29B2-1715-438E-B000-46759A7F7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8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27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A11EC5-4532-4001-BEA9-4FFF3F36638C}" type="datetime1">
              <a:rPr lang="en-US" altLang="en-US"/>
              <a:pPr>
                <a:defRPr/>
              </a:pPr>
              <a:t>11/14/2017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30740E-284F-4553-845D-C46F0171F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52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38F37FB-7631-43BC-AEC1-9ACE095A9C45}" type="datetime1">
              <a:rPr lang="en-US" altLang="en-US"/>
              <a:pPr>
                <a:defRPr/>
              </a:pPr>
              <a:t>11/14/2017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21758F5-5110-4454-BD39-11F2BAF3F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9FF83B-DE51-4059-8ADA-772D425B367C}" type="datetime1">
              <a:rPr lang="en-US" altLang="en-US"/>
              <a:pPr>
                <a:defRPr/>
              </a:pPr>
              <a:t>11/14/2017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0BCF6A-75AC-439C-8BD5-9D0061F16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41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74FCB16-D96A-401F-8A3D-25FF4422BC7F}" type="datetime1">
              <a:rPr lang="en-US" altLang="en-US"/>
              <a:pPr>
                <a:defRPr/>
              </a:pPr>
              <a:t>11/14/2017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CD4F1F-5869-42B8-90A1-D5C9B80CE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9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aterfall_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gile_Model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61631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List the various UML Diagram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33600"/>
            <a:ext cx="4114800" cy="4215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6670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19400" y="33528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0040" y="398526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5600" y="459740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396686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3560" y="3352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07840" y="2724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19400" y="52267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34640" y="583980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33240" y="56489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285740" y="56154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298440" y="4953000"/>
            <a:ext cx="8737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3560" y="4962370"/>
            <a:ext cx="6451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5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916483" cy="50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example of a </a:t>
            </a:r>
            <a:r>
              <a:rPr lang="en-US" dirty="0" smtClean="0"/>
              <a:t>State </a:t>
            </a:r>
            <a:r>
              <a:rPr lang="en-US" dirty="0" smtClean="0"/>
              <a:t>Machine Diagram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19475"/>
            <a:ext cx="7896225" cy="343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1752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state machine diagram expresses </a:t>
            </a:r>
            <a:r>
              <a:rPr lang="en-GB" dirty="0" err="1" smtClean="0"/>
              <a:t>behavior</a:t>
            </a:r>
            <a:r>
              <a:rPr lang="en-GB" dirty="0" smtClean="0"/>
              <a:t> as a progression through a series of states, triggered by events, and the related actions that may occur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method or tool exist which promises to make software development a trivial task?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b) False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 professional software engineer know that no such </a:t>
            </a:r>
            <a:r>
              <a:rPr lang="en-US" i="1" dirty="0" smtClean="0">
                <a:solidFill>
                  <a:srgbClr val="FF0000"/>
                </a:solidFill>
              </a:rPr>
              <a:t>panacea</a:t>
            </a:r>
            <a:r>
              <a:rPr lang="en-US" dirty="0" smtClean="0"/>
              <a:t> exists.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Traits of Successful Projects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Existence of a strong architectural vision</a:t>
            </a:r>
          </a:p>
          <a:p>
            <a:r>
              <a:rPr lang="en-US" dirty="0" smtClean="0"/>
              <a:t>Application of a well-managed iterative and incremental development</a:t>
            </a:r>
            <a:br>
              <a:rPr lang="en-US" dirty="0" smtClean="0"/>
            </a:br>
            <a:r>
              <a:rPr lang="en-US" dirty="0" smtClean="0"/>
              <a:t>lifecycle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248400"/>
            <a:ext cx="721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Note there are other </a:t>
            </a:r>
            <a:r>
              <a:rPr lang="en-US" sz="1400" i="1" dirty="0" smtClean="0">
                <a:solidFill>
                  <a:schemeClr val="bg2"/>
                </a:solidFill>
              </a:rPr>
              <a:t>traits of a successful </a:t>
            </a:r>
            <a:r>
              <a:rPr lang="en-US" sz="1400" i="1" dirty="0" smtClean="0">
                <a:solidFill>
                  <a:schemeClr val="bg2"/>
                </a:solidFill>
              </a:rPr>
              <a:t>project </a:t>
            </a:r>
            <a:r>
              <a:rPr lang="en-US" sz="1400" i="1" dirty="0" smtClean="0">
                <a:solidFill>
                  <a:schemeClr val="bg2"/>
                </a:solidFill>
              </a:rPr>
              <a:t>– however, we focus on just two main principles</a:t>
            </a:r>
            <a:br>
              <a:rPr lang="en-US" sz="1400" i="1" dirty="0" smtClean="0">
                <a:solidFill>
                  <a:schemeClr val="bg2"/>
                </a:solidFill>
              </a:rPr>
            </a:br>
            <a:endParaRPr lang="en-US" sz="1400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Strong Architectural Vision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organization of a system embodied in its components, their relationships to each other, and to the environment, and the principles </a:t>
            </a:r>
            <a:r>
              <a:rPr lang="en-US" dirty="0" smtClean="0">
                <a:solidFill>
                  <a:srgbClr val="FF0000"/>
                </a:solidFill>
              </a:rPr>
              <a:t>guiding its design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evolution </a:t>
            </a:r>
          </a:p>
          <a:p>
            <a:r>
              <a:rPr lang="en-US" dirty="0" smtClean="0"/>
              <a:t>Conceptual integrity </a:t>
            </a:r>
          </a:p>
          <a:p>
            <a:r>
              <a:rPr lang="en-US" dirty="0" smtClean="0"/>
              <a:t>Clean internal structure </a:t>
            </a:r>
          </a:p>
          <a:p>
            <a:pPr lvl="1"/>
            <a:r>
              <a:rPr lang="en-US" dirty="0" smtClean="0"/>
              <a:t>Understandability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Attributes of Good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 </a:t>
            </a:r>
            <a:r>
              <a:rPr lang="en-US" dirty="0" smtClean="0"/>
              <a:t>Architectures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924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Well-defined layers of </a:t>
            </a:r>
            <a:r>
              <a:rPr lang="en-US" dirty="0" smtClean="0">
                <a:solidFill>
                  <a:srgbClr val="FF0000"/>
                </a:solidFill>
              </a:rPr>
              <a:t>abstraction</a:t>
            </a:r>
          </a:p>
          <a:p>
            <a:pPr lvl="1"/>
            <a:r>
              <a:rPr lang="en-US" dirty="0" smtClean="0"/>
              <a:t>Each layer representing a coherent abstraction</a:t>
            </a:r>
          </a:p>
          <a:p>
            <a:pPr lvl="1"/>
            <a:r>
              <a:rPr lang="en-US" dirty="0" smtClean="0"/>
              <a:t>Provides well-defined and controlled interface</a:t>
            </a:r>
          </a:p>
          <a:p>
            <a:pPr lvl="1"/>
            <a:r>
              <a:rPr lang="en-US" dirty="0" smtClean="0"/>
              <a:t>Built on well-defined and controlled facilities</a:t>
            </a:r>
            <a:br>
              <a:rPr lang="en-US" dirty="0" smtClean="0"/>
            </a:br>
            <a:r>
              <a:rPr lang="en-US" dirty="0" smtClean="0"/>
              <a:t>at lower levels of abstraction</a:t>
            </a:r>
          </a:p>
          <a:p>
            <a:r>
              <a:rPr lang="en-US" dirty="0" smtClean="0"/>
              <a:t>Clear separation of concerns between the interface and implementation of each layer</a:t>
            </a:r>
          </a:p>
          <a:p>
            <a:pPr lvl="1"/>
            <a:r>
              <a:rPr lang="en-US" dirty="0" smtClean="0"/>
              <a:t>Makes it possible to change the implementation of a layer without violating the assumptions made by its clients</a:t>
            </a:r>
          </a:p>
          <a:p>
            <a:r>
              <a:rPr lang="en-US" dirty="0" smtClean="0"/>
              <a:t>Architecture is simple</a:t>
            </a:r>
          </a:p>
          <a:p>
            <a:pPr lvl="1"/>
            <a:r>
              <a:rPr lang="en-US" dirty="0" smtClean="0"/>
              <a:t>Common behavior is achieved through common</a:t>
            </a:r>
            <a:br>
              <a:rPr lang="en-US" dirty="0" smtClean="0"/>
            </a:br>
            <a:r>
              <a:rPr lang="en-US" dirty="0" smtClean="0"/>
              <a:t>abstractions and common mechanisms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are Processes?</a:t>
            </a:r>
          </a:p>
          <a:p>
            <a:pPr eaLnBrk="1" hangingPunct="1"/>
            <a:r>
              <a:rPr lang="en-US" altLang="en-US" dirty="0" smtClean="0"/>
              <a:t>Why are they important in Object Orientated Analysis and Design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i="1" dirty="0" smtClean="0"/>
              <a:t>Iterative and Incremental Lifecycle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95803"/>
            <a:ext cx="6248400" cy="513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Incremental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Incremental Approach</a:t>
            </a:r>
            <a:r>
              <a:rPr lang="en-US" dirty="0" smtClean="0"/>
              <a:t> uses a set number of steps and development goes from start to finish in a linear path of progression.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 is done in steps from design, implementation, testing/verification, maintenance. These can be broken down further into sub-steps but most incremental models follow that same pattern. The </a:t>
            </a:r>
            <a:r>
              <a:rPr lang="en-US" b="1" dirty="0" smtClean="0">
                <a:hlinkClick r:id="rId2"/>
              </a:rPr>
              <a:t>Waterfall Model</a:t>
            </a:r>
            <a:r>
              <a:rPr lang="en-US" dirty="0" smtClean="0"/>
              <a:t> is a traditional incremental development approach.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Iterative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Iterative Approach</a:t>
            </a:r>
            <a:r>
              <a:rPr lang="en-US" dirty="0" smtClean="0"/>
              <a:t> has no set number of steps, rather development is done in cycles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development is less concerned with tracking the progress of individual features. Instead, focus is put on creating a working prototype first and adding features in development cycles where the Increment Development steps are done for every cycle. </a:t>
            </a:r>
            <a:r>
              <a:rPr lang="en-US" b="1" dirty="0" smtClean="0">
                <a:hlinkClick r:id="rId2"/>
              </a:rPr>
              <a:t>Agile Modeling</a:t>
            </a:r>
            <a:r>
              <a:rPr lang="en-US" dirty="0" smtClean="0"/>
              <a:t> is a typical iterative approach.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of </a:t>
            </a:r>
            <a:br>
              <a:rPr lang="en-US" dirty="0" smtClean="0"/>
            </a:br>
            <a:r>
              <a:rPr lang="en-US" dirty="0" smtClean="0"/>
              <a:t>Incremental </a:t>
            </a:r>
            <a:r>
              <a:rPr lang="en-US" dirty="0" err="1" smtClean="0"/>
              <a:t>vs</a:t>
            </a:r>
            <a:r>
              <a:rPr lang="en-US" dirty="0" smtClean="0"/>
              <a:t>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you were writing an essay under the Incremental Model, you'd attempt to write it perfectly from start to finish one sentence at </a:t>
            </a:r>
            <a:r>
              <a:rPr lang="en-US" b="1" dirty="0" err="1" smtClean="0"/>
              <a:t>at</a:t>
            </a:r>
            <a:r>
              <a:rPr lang="en-US" b="1" dirty="0" smtClean="0"/>
              <a:t> time. If you wrote it under the Iterative Model, you'd bang out a quick rough draft and work to improve it through a set of revision phases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is the </a:t>
            </a:r>
            <a:r>
              <a:rPr lang="en-US" dirty="0" err="1" smtClean="0"/>
              <a:t>the</a:t>
            </a:r>
            <a:r>
              <a:rPr lang="en-US" dirty="0" smtClean="0"/>
              <a:t> waterfall 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incremental development approach</a:t>
            </a:r>
          </a:p>
          <a:p>
            <a:pPr>
              <a:buNone/>
            </a:pPr>
            <a:r>
              <a:rPr lang="en-US" dirty="0" smtClean="0"/>
              <a:t>b) iterative development approach</a:t>
            </a:r>
          </a:p>
          <a:p>
            <a:pPr>
              <a:buNone/>
            </a:pPr>
            <a:r>
              <a:rPr lang="en-US" dirty="0" smtClean="0"/>
              <a:t>c) static development approach</a:t>
            </a:r>
          </a:p>
          <a:p>
            <a:pPr>
              <a:buNone/>
            </a:pPr>
            <a:r>
              <a:rPr lang="en-US" dirty="0" smtClean="0"/>
              <a:t>d) behavioral development approach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incremental development approach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Heart of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Iterative and incremental approach are at the heart of most modern software</a:t>
            </a:r>
            <a:br>
              <a:rPr lang="en-US" dirty="0" smtClean="0"/>
            </a:br>
            <a:r>
              <a:rPr lang="en-US" dirty="0" smtClean="0"/>
              <a:t>development methods, including agile methods like:</a:t>
            </a:r>
          </a:p>
          <a:p>
            <a:pPr lvl="1"/>
            <a:r>
              <a:rPr lang="en-US" dirty="0" smtClean="0"/>
              <a:t>Extreme Programming (XP) </a:t>
            </a:r>
          </a:p>
          <a:p>
            <a:pPr lvl="1"/>
            <a:r>
              <a:rPr lang="en-US" dirty="0" smtClean="0"/>
              <a:t>SCRUM</a:t>
            </a:r>
          </a:p>
          <a:p>
            <a:r>
              <a:rPr lang="en-US" dirty="0" smtClean="0"/>
              <a:t>Most importantly are extremely well suited to the object-oriented paradigm and offers a number of benefits relative to risk management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Iterative approach is common practice because it better fits the natural path of progression in software development</a:t>
            </a:r>
          </a:p>
          <a:p>
            <a:r>
              <a:rPr lang="en-US" dirty="0" smtClean="0"/>
              <a:t>Instead of investing a lot of time/effort chasing the 'perfect design' based on assumptions, the iterative approach is all about creating something that's 'good enough' to start and </a:t>
            </a:r>
            <a:r>
              <a:rPr lang="en-US" dirty="0" smtClean="0">
                <a:solidFill>
                  <a:srgbClr val="FF0000"/>
                </a:solidFill>
              </a:rPr>
              <a:t>evolving</a:t>
            </a:r>
            <a:r>
              <a:rPr lang="en-US" dirty="0" smtClean="0"/>
              <a:t> it to fit the user's needs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 object is an entity that has: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state, action, dependencies</a:t>
            </a:r>
          </a:p>
          <a:p>
            <a:pPr marL="0" indent="0">
              <a:buNone/>
              <a:defRPr/>
            </a:pPr>
            <a:r>
              <a:rPr lang="en-GB" dirty="0" smtClean="0"/>
              <a:t>b) </a:t>
            </a:r>
            <a:r>
              <a:rPr lang="en-GB" dirty="0" err="1" smtClean="0"/>
              <a:t>behavior</a:t>
            </a:r>
            <a:r>
              <a:rPr lang="en-GB" dirty="0" smtClean="0"/>
              <a:t>, state, identity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behaviour, action, state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d</a:t>
            </a:r>
            <a:r>
              <a:rPr lang="en-GB" dirty="0" smtClean="0"/>
              <a:t>) class, state, memory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you use an Iterative or Incremental approach?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</a:t>
            </a:r>
            <a:r>
              <a:rPr lang="en-US" dirty="0" err="1" smtClean="0"/>
              <a:t>vs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2057400"/>
            <a:ext cx="78627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br>
              <a:rPr lang="en-US" dirty="0" smtClean="0"/>
            </a:br>
            <a:r>
              <a:rPr lang="en-US" sz="3600" dirty="0" smtClean="0"/>
              <a:t>Tight Cycles and Small 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696200" cy="366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5257800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Waterfall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(Plan-Driven)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33400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Incremental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540573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Agile-XP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goal is to deliver a system to the customer that meets their current needs in the shortest amount of time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Lightweight and sparse, less ceremony</a:t>
            </a:r>
          </a:p>
          <a:p>
            <a:r>
              <a:rPr lang="en-US" dirty="0" smtClean="0"/>
              <a:t>Reliant on the tacit knowledge of the team members</a:t>
            </a:r>
          </a:p>
          <a:p>
            <a:r>
              <a:rPr lang="en-US" dirty="0" smtClean="0"/>
              <a:t>Tactically focused rather than strategic </a:t>
            </a:r>
          </a:p>
          <a:p>
            <a:r>
              <a:rPr lang="en-US" dirty="0" smtClean="0"/>
              <a:t>Iterative and incremental </a:t>
            </a:r>
          </a:p>
          <a:p>
            <a:r>
              <a:rPr lang="en-US" dirty="0" smtClean="0"/>
              <a:t>Heavily reliant on customer collaboration </a:t>
            </a:r>
          </a:p>
          <a:p>
            <a:r>
              <a:rPr lang="en-US" dirty="0" smtClean="0"/>
              <a:t>Self-organizing and managing </a:t>
            </a:r>
          </a:p>
          <a:p>
            <a:r>
              <a:rPr lang="en-US" dirty="0" smtClean="0"/>
              <a:t>Emergent as opposed to predetermined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heavyweight, more ceremony </a:t>
            </a:r>
          </a:p>
          <a:p>
            <a:r>
              <a:rPr lang="en-US" dirty="0" smtClean="0"/>
              <a:t>Reliant on well-documented processes</a:t>
            </a:r>
          </a:p>
          <a:p>
            <a:r>
              <a:rPr lang="en-US" dirty="0" smtClean="0"/>
              <a:t>Strategically focused rather than tactically focused </a:t>
            </a:r>
          </a:p>
          <a:p>
            <a:r>
              <a:rPr lang="en-US" dirty="0" smtClean="0"/>
              <a:t>Reliant on a customer contract </a:t>
            </a:r>
          </a:p>
          <a:p>
            <a:r>
              <a:rPr lang="en-US" dirty="0" smtClean="0"/>
              <a:t>Managed and controlled </a:t>
            </a:r>
          </a:p>
          <a:p>
            <a:r>
              <a:rPr lang="en-US" dirty="0" smtClean="0"/>
              <a:t>Defined up front and then continually improved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 (SDLC)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322" name="AutoShape 2" descr="Software Development Life Cycle Models and Methodologi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4876800" cy="472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framework </a:t>
            </a:r>
          </a:p>
          <a:p>
            <a:r>
              <a:rPr lang="en-US" dirty="0" smtClean="0"/>
              <a:t>Guide for the overall development of the system</a:t>
            </a:r>
          </a:p>
          <a:p>
            <a:pPr lvl="1"/>
            <a:r>
              <a:rPr lang="en-US" dirty="0" smtClean="0"/>
              <a:t>ultimately leading to the final product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Plethora of software development lifecycle styles available</a:t>
            </a:r>
          </a:p>
          <a:p>
            <a:pPr lvl="1"/>
            <a:r>
              <a:rPr lang="en-US" dirty="0" smtClean="0"/>
              <a:t>For example, Rational Unified Process (RUP), XP, SCRUM, Crystal, ...</a:t>
            </a:r>
          </a:p>
          <a:p>
            <a:r>
              <a:rPr lang="en-US" dirty="0" smtClean="0"/>
              <a:t>Selection of a lifecycle style directly affects the size and shape of the process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dirty="0" smtClean="0"/>
              <a:t>b) </a:t>
            </a:r>
            <a:r>
              <a:rPr lang="en-GB" dirty="0" err="1" smtClean="0"/>
              <a:t>behavior</a:t>
            </a:r>
            <a:r>
              <a:rPr lang="en-GB" dirty="0" smtClean="0"/>
              <a:t>, state, identity</a:t>
            </a:r>
          </a:p>
          <a:p>
            <a:endParaRPr lang="en-GB" alt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Process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Requirements</a:t>
            </a:r>
          </a:p>
          <a:p>
            <a:pPr>
              <a:buNone/>
            </a:pPr>
            <a:r>
              <a:rPr lang="en-US" dirty="0" smtClean="0"/>
              <a:t>2. Analysis and Design</a:t>
            </a:r>
          </a:p>
          <a:p>
            <a:pPr>
              <a:buNone/>
            </a:pPr>
            <a:r>
              <a:rPr lang="en-US" dirty="0" smtClean="0"/>
              <a:t>3. Implementation</a:t>
            </a:r>
          </a:p>
          <a:p>
            <a:pPr>
              <a:buNone/>
            </a:pPr>
            <a:r>
              <a:rPr lang="en-US" dirty="0" smtClean="0"/>
              <a:t>4. Testing</a:t>
            </a:r>
          </a:p>
          <a:p>
            <a:pPr>
              <a:buNone/>
            </a:pPr>
            <a:r>
              <a:rPr lang="en-US" dirty="0" smtClean="0"/>
              <a:t>5. Deployment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Throughout the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Project Management</a:t>
            </a:r>
          </a:p>
          <a:p>
            <a:pPr lvl="1"/>
            <a:r>
              <a:rPr lang="en-US" dirty="0" smtClean="0"/>
              <a:t>Manage the software development project, including: </a:t>
            </a:r>
          </a:p>
          <a:p>
            <a:pPr lvl="2"/>
            <a:r>
              <a:rPr lang="en-US" dirty="0" smtClean="0"/>
              <a:t>planning, staffing, and monitoring the project, as well as managing the risks</a:t>
            </a:r>
          </a:p>
          <a:p>
            <a:r>
              <a:rPr lang="en-US" dirty="0" smtClean="0"/>
              <a:t>Configuration and Change Management</a:t>
            </a:r>
          </a:p>
          <a:p>
            <a:pPr lvl="1"/>
            <a:r>
              <a:rPr lang="en-US" dirty="0" smtClean="0"/>
              <a:t>Identify and control change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Software development environment, including teams, tools, and support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8200"/>
            <a:ext cx="7772400" cy="1447800"/>
          </a:xfrm>
        </p:spPr>
        <p:txBody>
          <a:bodyPr/>
          <a:lstStyle/>
          <a:p>
            <a:r>
              <a:rPr lang="en-US" dirty="0" smtClean="0"/>
              <a:t>Relative Order</a:t>
            </a:r>
          </a:p>
          <a:p>
            <a:r>
              <a:rPr lang="en-US" dirty="0" smtClean="0"/>
              <a:t>Iterative Nature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6498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 Milestones, </a:t>
            </a:r>
            <a:br>
              <a:rPr lang="en-US" sz="4000" dirty="0" smtClean="0"/>
            </a:br>
            <a:r>
              <a:rPr lang="en-US" sz="4000" dirty="0" smtClean="0"/>
              <a:t>Phases and Iterations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496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dirty="0" smtClean="0"/>
              <a:t>Phases in Agile Methods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XP</a:t>
            </a:r>
            <a:r>
              <a:rPr lang="en-US" dirty="0" smtClean="0"/>
              <a:t> lifecycle includes </a:t>
            </a:r>
            <a:r>
              <a:rPr lang="en-US" dirty="0" smtClean="0">
                <a:solidFill>
                  <a:srgbClr val="FF0000"/>
                </a:solidFill>
              </a:rPr>
              <a:t>five</a:t>
            </a:r>
            <a:r>
              <a:rPr lang="en-US" dirty="0" smtClean="0"/>
              <a:t> phases 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Exploration</a:t>
            </a:r>
            <a:r>
              <a:rPr lang="en-US" dirty="0" smtClean="0"/>
              <a:t>: Determine feasibility, understand key “stories” for the first release, and develop exploratory 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  <a:r>
              <a:rPr lang="en-US" dirty="0" smtClean="0"/>
              <a:t>: Agree on the date and stories for the first release </a:t>
            </a:r>
          </a:p>
          <a:p>
            <a:pPr marL="514350" indent="-514350">
              <a:buAutoNum type="arabicPeriod"/>
            </a:pPr>
            <a:r>
              <a:rPr lang="en-US" i="1" dirty="0" smtClean="0"/>
              <a:t>Iterations to release</a:t>
            </a:r>
            <a:r>
              <a:rPr lang="en-US" dirty="0" smtClean="0"/>
              <a:t>: Implement and test selected stories in a series of iterations. Refine the iteration plan</a:t>
            </a:r>
          </a:p>
          <a:p>
            <a:pPr marL="514350" indent="-514350">
              <a:buAutoNum type="arabicPeriod"/>
            </a:pPr>
            <a:r>
              <a:rPr lang="en-US" i="1" dirty="0" err="1" smtClean="0">
                <a:solidFill>
                  <a:schemeClr val="bg1"/>
                </a:solidFill>
              </a:rPr>
              <a:t>Productionizing</a:t>
            </a:r>
            <a:r>
              <a:rPr lang="en-US" dirty="0" smtClean="0"/>
              <a:t>: Prepare supporting materials (documentation, training, marketing), and deploy the operational system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Maintenance</a:t>
            </a:r>
            <a:r>
              <a:rPr lang="en-US" dirty="0" smtClean="0"/>
              <a:t>: Fix and enhance the deployed system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SCRUM</a:t>
            </a:r>
            <a:r>
              <a:rPr lang="en-US" dirty="0" smtClean="0"/>
              <a:t> lifecycle includes </a:t>
            </a:r>
            <a:r>
              <a:rPr lang="en-US" dirty="0" smtClean="0">
                <a:solidFill>
                  <a:srgbClr val="FF0000"/>
                </a:solidFill>
              </a:rPr>
              <a:t>four</a:t>
            </a:r>
            <a:r>
              <a:rPr lang="en-US" dirty="0" smtClean="0"/>
              <a:t> phases.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  <a:r>
              <a:rPr lang="en-US" dirty="0" smtClean="0"/>
              <a:t>: Establish the vision, set expectations, secure funding, and develop exploratory 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  <a:r>
              <a:rPr lang="en-US" dirty="0" smtClean="0"/>
              <a:t>: Prioritize and plan for the first iteration. Develop exploratory 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  <a:r>
              <a:rPr lang="en-US" dirty="0" smtClean="0"/>
              <a:t>: Implement requirements in a series of sprints, and refine the iteration plan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r>
              <a:rPr lang="en-US" dirty="0" smtClean="0"/>
              <a:t>: Prepare supporting materials (documentation, training, marketing), and deploy the operational system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Phases in Agile Methods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Iteration is pretty much the same across most software development methods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E62D33"/>
                </a:solidFill>
              </a:rPr>
              <a:t>XP</a:t>
            </a:r>
            <a:r>
              <a:rPr lang="en-US" dirty="0" smtClean="0"/>
              <a:t> recommends that iterations be one or two weeks long, if possible</a:t>
            </a:r>
          </a:p>
          <a:p>
            <a:r>
              <a:rPr lang="en-US" dirty="0" smtClean="0">
                <a:solidFill>
                  <a:srgbClr val="E62D33"/>
                </a:solidFill>
              </a:rPr>
              <a:t>SCRUM</a:t>
            </a:r>
            <a:r>
              <a:rPr lang="en-US" dirty="0" smtClean="0"/>
              <a:t> specifies that all iterations (sprints) should be 30 days long</a:t>
            </a:r>
          </a:p>
          <a:p>
            <a:r>
              <a:rPr lang="en-US" dirty="0" smtClean="0">
                <a:solidFill>
                  <a:srgbClr val="E62D33"/>
                </a:solidFill>
              </a:rPr>
              <a:t>RUP</a:t>
            </a:r>
            <a:r>
              <a:rPr lang="en-US" dirty="0" smtClean="0"/>
              <a:t> recommends that iterations be two to six weeks long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software development process</a:t>
            </a:r>
            <a:br>
              <a:rPr lang="en-US" dirty="0" smtClean="0"/>
            </a:br>
            <a:r>
              <a:rPr lang="en-US" dirty="0" smtClean="0"/>
              <a:t>(the macro process)</a:t>
            </a:r>
          </a:p>
          <a:p>
            <a:r>
              <a:rPr lang="en-US" dirty="0" smtClean="0"/>
              <a:t>Micro Process covers the analysis and design process by looking at what activities are performed and what work products are produced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Micro Process within Macro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16484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process, the traditional phases of analysis and design are intentionally blurred and instead are performed at different levels of abstraction along a</a:t>
            </a:r>
            <a:br>
              <a:rPr lang="en-US" dirty="0" smtClean="0"/>
            </a:br>
            <a:r>
              <a:rPr lang="en-US" dirty="0" smtClean="0"/>
              <a:t>continuum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Write down the four elements that Inherent Complexity derives from?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(5 Minutes)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/>
          <a:lstStyle/>
          <a:p>
            <a:r>
              <a:rPr lang="en-US" sz="3600" dirty="0" smtClean="0"/>
              <a:t>Vary Focus of Analysis and Design</a:t>
            </a:r>
            <a:br>
              <a:rPr lang="en-US" sz="3600" dirty="0" smtClean="0"/>
            </a:br>
            <a:r>
              <a:rPr lang="en-US" sz="3600" dirty="0" smtClean="0"/>
              <a:t>Depending on Perspective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54519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3434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Identify the elements</a:t>
            </a:r>
          </a:p>
          <a:p>
            <a:r>
              <a:rPr lang="en-US" dirty="0" smtClean="0"/>
              <a:t>Define the collaborations between the elements</a:t>
            </a:r>
          </a:p>
          <a:p>
            <a:r>
              <a:rPr lang="en-US" dirty="0" smtClean="0"/>
              <a:t>Define the relationship between elements</a:t>
            </a:r>
          </a:p>
          <a:p>
            <a:r>
              <a:rPr lang="en-US" dirty="0" smtClean="0"/>
              <a:t>Define the semantics of the elements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9680" y="2514600"/>
            <a:ext cx="408432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Six Common Software Development Lifecycles (SDLC)</a:t>
            </a:r>
          </a:p>
          <a:p>
            <a:pPr lvl="1"/>
            <a:r>
              <a:rPr lang="en-US" dirty="0" smtClean="0"/>
              <a:t>Waterfall Model</a:t>
            </a:r>
          </a:p>
          <a:p>
            <a:pPr lvl="1"/>
            <a:r>
              <a:rPr lang="en-US" dirty="0" smtClean="0"/>
              <a:t>V-Shaped Model</a:t>
            </a:r>
          </a:p>
          <a:p>
            <a:pPr lvl="1"/>
            <a:r>
              <a:rPr lang="en-US" dirty="0" smtClean="0"/>
              <a:t>Evolutionary Prototyping Model</a:t>
            </a:r>
          </a:p>
          <a:p>
            <a:pPr lvl="1"/>
            <a:r>
              <a:rPr lang="en-US" dirty="0" smtClean="0"/>
              <a:t>Spiral Method (SDM)</a:t>
            </a:r>
          </a:p>
          <a:p>
            <a:pPr lvl="1"/>
            <a:r>
              <a:rPr lang="en-US" dirty="0" smtClean="0"/>
              <a:t>Iterative and Incremental Method</a:t>
            </a:r>
          </a:p>
          <a:p>
            <a:pPr lvl="1"/>
            <a:r>
              <a:rPr lang="en-US" dirty="0" smtClean="0"/>
              <a:t>Agile development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2209800"/>
            <a:ext cx="50038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038600" cy="4114800"/>
          </a:xfrm>
        </p:spPr>
        <p:txBody>
          <a:bodyPr/>
          <a:lstStyle/>
          <a:p>
            <a:r>
              <a:rPr lang="en-US" sz="2800" dirty="0" smtClean="0"/>
              <a:t>Linear sequential flow</a:t>
            </a:r>
          </a:p>
          <a:p>
            <a:r>
              <a:rPr lang="en-US" sz="2800" dirty="0" smtClean="0"/>
              <a:t>Projects which do not have changing requirements</a:t>
            </a:r>
            <a:endParaRPr lang="en-US" sz="2800" dirty="0"/>
          </a:p>
        </p:txBody>
      </p:sp>
      <p:sp>
        <p:nvSpPr>
          <p:cNvPr id="66562" name="AutoShape 2" descr="Waterfal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172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V-Shaped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81400" cy="4114800"/>
          </a:xfrm>
        </p:spPr>
        <p:txBody>
          <a:bodyPr/>
          <a:lstStyle/>
          <a:p>
            <a:r>
              <a:rPr lang="en-US" sz="2800" dirty="0" smtClean="0"/>
              <a:t>Difference between V-shaped model and waterfall model is the early test planning in the V-shaped model</a:t>
            </a:r>
            <a:endParaRPr lang="en-US" sz="2800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981200"/>
            <a:ext cx="4953000" cy="316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2581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248400" cy="4114800"/>
          </a:xfrm>
        </p:spPr>
        <p:txBody>
          <a:bodyPr/>
          <a:lstStyle/>
          <a:p>
            <a:r>
              <a:rPr lang="en-US" dirty="0" smtClean="0"/>
              <a:t>Activity of creating prototypes</a:t>
            </a:r>
          </a:p>
          <a:p>
            <a:pPr lvl="1"/>
            <a:r>
              <a:rPr lang="en-US" dirty="0" smtClean="0"/>
              <a:t>(Throwaway prototyping)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 l="1840" t="3119" r="2472" b="18908"/>
          <a:stretch>
            <a:fillRect/>
          </a:stretch>
        </p:blipFill>
        <p:spPr bwMode="auto">
          <a:xfrm>
            <a:off x="2819400" y="3657600"/>
            <a:ext cx="5276088" cy="253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50392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(SDM)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886200" cy="4114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Combines elements of both design and prototyping-in-stages</a:t>
            </a:r>
          </a:p>
          <a:p>
            <a:r>
              <a:rPr lang="en-US" sz="2800" dirty="0" smtClean="0"/>
              <a:t>Features from prototyping model and the waterfall model</a:t>
            </a:r>
          </a:p>
          <a:p>
            <a:r>
              <a:rPr lang="en-US" sz="2800" dirty="0" smtClean="0"/>
              <a:t>Favored for large, expensive, and complicated projects</a:t>
            </a:r>
            <a:endParaRPr lang="en-US" sz="2800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057400"/>
            <a:ext cx="4495800" cy="360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GB" altLang="en-US" smtClean="0"/>
              <a:t>Inherent Complexity derives from four elements: </a:t>
            </a:r>
          </a:p>
          <a:p>
            <a:pPr>
              <a:buFontTx/>
              <a:buAutoNum type="arabicPeriod"/>
            </a:pPr>
            <a:r>
              <a:rPr lang="en-GB" altLang="en-US" smtClean="0"/>
              <a:t>complexity of the problem domain</a:t>
            </a:r>
          </a:p>
          <a:p>
            <a:pPr>
              <a:buFontTx/>
              <a:buAutoNum type="arabicPeriod"/>
            </a:pPr>
            <a:r>
              <a:rPr lang="en-GB" altLang="en-US" smtClean="0"/>
              <a:t>difficulty of managing the development process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flexibility possible through software</a:t>
            </a:r>
          </a:p>
          <a:p>
            <a:pPr>
              <a:buFontTx/>
              <a:buAutoNum type="arabicPeriod"/>
            </a:pPr>
            <a:r>
              <a:rPr lang="en-GB" altLang="en-US" smtClean="0"/>
              <a:t>problems of characterizing the behavior of discrete systems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55934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Iterative and Incremental 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315200" cy="4419600"/>
          </a:xfrm>
        </p:spPr>
        <p:txBody>
          <a:bodyPr/>
          <a:lstStyle/>
          <a:p>
            <a:r>
              <a:rPr lang="en-US" dirty="0" smtClean="0"/>
              <a:t>Starts with an initial planning and ends with deployment with the cyclic interactions in between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8033964" cy="37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Agile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Based on iterative and incremental development, where requirements and solutions evolve through collaboration between cross-functional teams</a:t>
            </a:r>
            <a:endParaRPr lang="en-US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00475"/>
            <a:ext cx="65341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42448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/>
          </a:bodyPr>
          <a:lstStyle/>
          <a:p>
            <a:r>
              <a:rPr lang="en-GB" altLang="en-US" dirty="0" smtClean="0"/>
              <a:t>Clear idea of Processes in Object Orientated Analysis and Design</a:t>
            </a:r>
          </a:p>
          <a:p>
            <a:r>
              <a:rPr lang="en-US" dirty="0" smtClean="0"/>
              <a:t>Iterative and incremental development lifecycle </a:t>
            </a:r>
          </a:p>
          <a:p>
            <a:r>
              <a:rPr lang="en-US" dirty="0" smtClean="0"/>
              <a:t>Software development process framework (Software Development Lifecycle)</a:t>
            </a:r>
          </a:p>
          <a:p>
            <a:pPr lvl="1"/>
            <a:r>
              <a:rPr lang="en-US" dirty="0" smtClean="0"/>
              <a:t>waterfall, iterative, agile, plan-driven, and so on </a:t>
            </a:r>
            <a:br>
              <a:rPr lang="en-US" dirty="0" smtClean="0"/>
            </a:b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Chapter 7</a:t>
            </a:r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Crossword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47800"/>
            <a:ext cx="58237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Crossword Challenge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295400"/>
            <a:ext cx="3352800" cy="338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572000"/>
            <a:ext cx="3124200" cy="20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the most suitable process model will justify success of the project</a:t>
            </a:r>
          </a:p>
          <a:p>
            <a:pPr>
              <a:buNone/>
            </a:pPr>
            <a:r>
              <a:rPr lang="en-US" dirty="0" smtClean="0"/>
              <a:t>	(Explain your answer)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b) False</a:t>
            </a:r>
          </a:p>
          <a:p>
            <a:endParaRPr lang="en-US" dirty="0" smtClean="0"/>
          </a:p>
          <a:p>
            <a:r>
              <a:rPr lang="en-US" dirty="0" smtClean="0"/>
              <a:t>There are a lot of factors that need to be considered for a successful software project, for example, requirement analysis is the most critical phase of software life-cycle, the skills of the project team and project manager, the quality of the deliverables, the used technologies, and so forth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is the functionality of ‘Data Abstraction’?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Reduce Complexity</a:t>
            </a:r>
          </a:p>
          <a:p>
            <a:pPr>
              <a:defRPr/>
            </a:pPr>
            <a:r>
              <a:rPr lang="en-GB" dirty="0" smtClean="0"/>
              <a:t>B. Binds together code and data</a:t>
            </a:r>
          </a:p>
          <a:p>
            <a:pPr>
              <a:defRPr/>
            </a:pPr>
            <a:r>
              <a:rPr lang="en-GB" dirty="0" smtClean="0"/>
              <a:t>C. Parallelism</a:t>
            </a:r>
          </a:p>
          <a:p>
            <a:pPr>
              <a:defRPr/>
            </a:pPr>
            <a:r>
              <a:rPr lang="en-GB" dirty="0" smtClean="0"/>
              <a:t>D. None of the mentioned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A. Reduce Complexity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An essential element of Object Oriented Programming is ‘Data Abstraction’ which means hiding things. Complexity is managed through abstraction.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274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874"/>
            <a:ext cx="7772400" cy="4114800"/>
          </a:xfrm>
        </p:spPr>
        <p:txBody>
          <a:bodyPr/>
          <a:lstStyle/>
          <a:p>
            <a:r>
              <a:rPr lang="en-GB" dirty="0" smtClean="0"/>
              <a:t>Draw the notations </a:t>
            </a:r>
            <a:r>
              <a:rPr lang="en-GB" dirty="0"/>
              <a:t>for the different types of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743"/>
          <a:stretch/>
        </p:blipFill>
        <p:spPr>
          <a:xfrm>
            <a:off x="2514600" y="3095625"/>
            <a:ext cx="2404897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604" b="88285"/>
          <a:stretch/>
        </p:blipFill>
        <p:spPr>
          <a:xfrm>
            <a:off x="4756691" y="3079452"/>
            <a:ext cx="2002736" cy="3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1551</Words>
  <Application>Microsoft Office PowerPoint</Application>
  <PresentationFormat>On-screen Show (4:3)</PresentationFormat>
  <Paragraphs>256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Times New Roman</vt:lpstr>
      <vt:lpstr>Wingdings 3</vt:lpstr>
      <vt:lpstr>Default Design</vt:lpstr>
      <vt:lpstr>Processes</vt:lpstr>
      <vt:lpstr>Outline</vt:lpstr>
      <vt:lpstr>Revision Question</vt:lpstr>
      <vt:lpstr>Answer</vt:lpstr>
      <vt:lpstr>Revision Question</vt:lpstr>
      <vt:lpstr>Answer</vt:lpstr>
      <vt:lpstr>Revision Question</vt:lpstr>
      <vt:lpstr>Answer</vt:lpstr>
      <vt:lpstr>Revision Question</vt:lpstr>
      <vt:lpstr>Answer</vt:lpstr>
      <vt:lpstr>Revision Question</vt:lpstr>
      <vt:lpstr>Answer</vt:lpstr>
      <vt:lpstr>Question</vt:lpstr>
      <vt:lpstr>Answer</vt:lpstr>
      <vt:lpstr>Question</vt:lpstr>
      <vt:lpstr>Answer</vt:lpstr>
      <vt:lpstr>Traits of Successful Projects </vt:lpstr>
      <vt:lpstr>Strong Architectural Vision </vt:lpstr>
      <vt:lpstr>Attributes of Good  Software Architectures </vt:lpstr>
      <vt:lpstr>Iterative and Incremental Lifecycle </vt:lpstr>
      <vt:lpstr>Incremental Approach</vt:lpstr>
      <vt:lpstr>Incremental</vt:lpstr>
      <vt:lpstr>Iterative Approach</vt:lpstr>
      <vt:lpstr>Iterative</vt:lpstr>
      <vt:lpstr>Analogy of  Incremental vs Iterative</vt:lpstr>
      <vt:lpstr>Question</vt:lpstr>
      <vt:lpstr>Answer</vt:lpstr>
      <vt:lpstr>Heart of Software Engineering</vt:lpstr>
      <vt:lpstr>Trends</vt:lpstr>
      <vt:lpstr>Discussion</vt:lpstr>
      <vt:lpstr>Plan-Driven vs Agile</vt:lpstr>
      <vt:lpstr>Agile  Tight Cycles and Small Increment</vt:lpstr>
      <vt:lpstr>Agile Processes</vt:lpstr>
      <vt:lpstr>Agile Characteristics</vt:lpstr>
      <vt:lpstr>Plan-Driven Characteristics</vt:lpstr>
      <vt:lpstr>PowerPoint Presentation</vt:lpstr>
      <vt:lpstr>Software Development Lifecycle (SDLC)</vt:lpstr>
      <vt:lpstr>Software Development Lifecycle</vt:lpstr>
      <vt:lpstr>Selection</vt:lpstr>
      <vt:lpstr>Five Process Areas</vt:lpstr>
      <vt:lpstr>Throughout the Lifecycle </vt:lpstr>
      <vt:lpstr>Process Disciplines</vt:lpstr>
      <vt:lpstr>Process Milestones,  Phases and Iterations</vt:lpstr>
      <vt:lpstr>Phases in Agile Methods </vt:lpstr>
      <vt:lpstr>PowerPoint Presentation</vt:lpstr>
      <vt:lpstr>Duration</vt:lpstr>
      <vt:lpstr>Micro Process</vt:lpstr>
      <vt:lpstr>Micro Process within Macro Process</vt:lpstr>
      <vt:lpstr>Levels of Abstraction</vt:lpstr>
      <vt:lpstr>Vary Focus of Analysis and Design Depending on Perspective</vt:lpstr>
      <vt:lpstr>Activities</vt:lpstr>
      <vt:lpstr>Review</vt:lpstr>
      <vt:lpstr>Waterfall Model</vt:lpstr>
      <vt:lpstr>PowerPoint Presentation</vt:lpstr>
      <vt:lpstr>V-Shaped Model</vt:lpstr>
      <vt:lpstr>PowerPoint Presentation</vt:lpstr>
      <vt:lpstr>Prototyping Model</vt:lpstr>
      <vt:lpstr>PowerPoint Presentation</vt:lpstr>
      <vt:lpstr>Spiral Model (SDM)</vt:lpstr>
      <vt:lpstr>PowerPoint Presentation</vt:lpstr>
      <vt:lpstr>Iterative and Incremental Model</vt:lpstr>
      <vt:lpstr>Agile Model</vt:lpstr>
      <vt:lpstr>PowerPoint Presentation</vt:lpstr>
      <vt:lpstr>Summary</vt:lpstr>
      <vt:lpstr>This Week</vt:lpstr>
      <vt:lpstr>Crossword Challenge</vt:lpstr>
      <vt:lpstr>Questions/Discussion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179</cp:revision>
  <dcterms:created xsi:type="dcterms:W3CDTF">1601-01-01T00:00:00Z</dcterms:created>
  <dcterms:modified xsi:type="dcterms:W3CDTF">2017-11-14T12:03:51Z</dcterms:modified>
</cp:coreProperties>
</file>