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306" r:id="rId4"/>
    <p:sldId id="307" r:id="rId5"/>
    <p:sldId id="308" r:id="rId6"/>
    <p:sldId id="309" r:id="rId7"/>
    <p:sldId id="310" r:id="rId8"/>
    <p:sldId id="311" r:id="rId9"/>
    <p:sldId id="314" r:id="rId10"/>
    <p:sldId id="315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313" r:id="rId53"/>
    <p:sldId id="300" r:id="rId54"/>
    <p:sldId id="312" r:id="rId55"/>
    <p:sldId id="316" r:id="rId56"/>
    <p:sldId id="303" r:id="rId57"/>
    <p:sldId id="304" r:id="rId58"/>
    <p:sldId id="302" r:id="rId5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FF7193-7E1C-4E82-A378-8498A28F40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90967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935F38-19D1-434D-9403-9D553E99B525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573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503454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CEA200-2BFE-4B7A-8C11-BB37EAAEDCD1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665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430727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60F325-D0D9-445F-9DE9-4F8B6C562B2E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675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398817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7D892C-5F62-4EF8-9D98-912BB201ED3F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686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048802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CA911C-F1DA-4E3E-BDE2-9932D5A9D34E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696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538147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422491B-7BD2-4BF8-A941-2561A833146C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706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701168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2C0BC3D-9388-4795-88CB-80D76B6C90BE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716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541990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1BFA1F-EEDA-4389-9B6B-BFA51F5676E8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727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922889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A97FFC-573E-43AD-8854-C41D228265B4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737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593232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57E987-14EF-41A3-8966-3BF8CDB106FD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747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938892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2F4D0D-696C-401B-BBDE-0F08D12B138F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757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612964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0C40F1-FC9A-45D2-AC1B-1C3140775874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583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0721782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2C3D335-813C-4BB4-959C-AD6B9EB0815D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768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328323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57860B-BB50-42D5-8DA4-21A6574A96CF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778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1662864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DF47A0-4DD2-44C2-AFC2-9243387675DB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788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1206100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7D071F0-1EEE-49A1-8571-71889E545925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798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1780375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97AB116-2011-4AE7-9963-A1F26CFD54D6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808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909590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25C9BD0-5123-4911-96B7-B3D01868B955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819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9241921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FECC9D8-826F-4E55-A70E-D7FEE7D902B6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829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112651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DE8907D-199B-41AE-AE87-7CC40EB3759D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839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5472525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7DB0CD5-C7FB-4A06-A387-B9E6C6AF6109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849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2892400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8A0877-53C4-4A79-A934-CAC252EDE3BE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860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077942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19EDD27-1406-4111-806D-422C407D4C60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593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634586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9EB6AA4-58E3-492F-90F7-45ACBF00161C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870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4726951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E2617FA-EF96-4B9A-AF3A-B1D1C8EB1AE8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880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2025937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159D454-6BC3-4903-B694-70EEEC94FA68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890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2713069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19C6928-DEFF-4031-B397-F05B14FE2516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901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011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9158467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ADAC54-DC0E-47CF-9DDD-D036AE7F6BF1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911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3546801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B092A4-380E-4275-9CF4-107795DD32DC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9761418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403C2E6-F710-405A-BD35-2965017E17E5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931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7052687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EEA542-98AE-44DE-9D35-A0673EC5E7F0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942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2764494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DEE592-7297-4493-A657-5E9010514FE7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952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4005126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482A7CD-08E4-49BA-9EE6-4FE8D105DD5A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962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422380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369156A-F1E3-4E0A-9608-929832BCCDB1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604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1043926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497CE4-74E1-4E6D-A00C-A9378447729A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972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1773117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A4169B-6C23-4D3C-8599-2DA8BDADAAF5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983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7621534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3A2A540-460F-42EE-B327-9E7196FF8CC6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993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9167683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7DB8AF0-7678-4A1D-BE51-3BEC69B1626E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1003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1002287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6C20A1C-2B5E-413E-90E3-6032990EA636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1024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2078385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1BAA105-A136-41EE-AA06-56C752BA0C61}" type="slidenum">
              <a:rPr lang="en-US" altLang="en-US" sz="1200"/>
              <a:pPr/>
              <a:t>58</a:t>
            </a:fld>
            <a:endParaRPr lang="en-US" altLang="en-US" sz="1200"/>
          </a:p>
        </p:txBody>
      </p:sp>
      <p:sp>
        <p:nvSpPr>
          <p:cNvPr id="1044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544239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4BFF8A-1EDD-41B7-AAD3-F7C4ED2C2333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614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11537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63E01E-C01D-48A0-8C48-5C1455737DBB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624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02685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66AAFB8-EC4D-4F5A-876C-6395C6B4889E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634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101550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B6D3DF6-6E25-4F56-A28C-7848C1AAFE6A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645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532836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136D4D-ADF0-4CD0-8C71-B9F61B44F411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655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93532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9234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AB40209-BD0B-4924-BCDE-B0010F4AA1C0}" type="datetime1">
              <a:rPr lang="en-US" altLang="en-US"/>
              <a:pPr>
                <a:defRPr/>
              </a:pPr>
              <a:t>11/8/2017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BF21388-82A4-4B92-A061-2560D865A9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97456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5031E43-56F4-420B-9CB9-547DA2F57B37}" type="datetime1">
              <a:rPr lang="en-US" altLang="en-US"/>
              <a:pPr>
                <a:defRPr/>
              </a:pPr>
              <a:t>11/8/2017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9D35821D-73C6-40B3-BA2F-46AA252B2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23921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0104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51101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2898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2360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0F10579-908F-4846-A9F3-6416428A7152}" type="datetime1">
              <a:rPr lang="en-US" altLang="en-US"/>
              <a:pPr>
                <a:defRPr/>
              </a:pPr>
              <a:t>11/8/2017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B58E6CE9-1657-442F-933B-3D0FD0BEAA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973683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A66680C-9C03-47A3-9012-8938BCE57225}" type="datetime1">
              <a:rPr lang="en-US" altLang="en-US"/>
              <a:pPr>
                <a:defRPr/>
              </a:pPr>
              <a:t>11/8/2017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0C8BE3A-3C8F-4D58-A637-CE986A25DD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38835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2D023C5-22E8-4061-ACAA-C05FBB974790}" type="datetime1">
              <a:rPr lang="en-US" altLang="en-US"/>
              <a:pPr>
                <a:defRPr/>
              </a:pPr>
              <a:t>11/8/2017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91FDEB85-497B-40C4-A0A6-E98D49E16F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52449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B0E30BB-C101-4E24-B2FB-86D28EA0907E}" type="datetime1">
              <a:rPr lang="en-US" altLang="en-US"/>
              <a:pPr>
                <a:defRPr/>
              </a:pPr>
              <a:t>11/8/2017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963E9952-D4D8-4EAC-9734-A8F3578C9A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98311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en-US" sz="6000">
                <a:solidFill>
                  <a:srgbClr val="000000"/>
                </a:solidFill>
                <a:latin typeface="Arial" panose="020B0604020202020204" pitchFamily="34" charset="0"/>
              </a:rPr>
              <a:t>CSS Div Layouts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Web Authoring and Design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3124200" y="4572000"/>
            <a:ext cx="2746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</a:rPr>
              <a:t>Benjamin Kenwright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4301594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209800"/>
            <a:ext cx="4885511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Table vs Div Layouts</a:t>
            </a: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ts val="650"/>
              </a:spcBef>
              <a:buClr>
                <a:srgbClr val="FF0000"/>
              </a:buClr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table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Font typeface="Wingdings 3" panose="05040102010807070707" pitchFamily="18" charset="2"/>
              <a:buChar char=""/>
            </a:pPr>
            <a:r>
              <a:rPr lang="en-US" altLang="en-US" sz="2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Pros: supported by all browsers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Font typeface="Wingdings 3" panose="05040102010807070707" pitchFamily="18" charset="2"/>
              <a:buChar char=""/>
            </a:pPr>
            <a:r>
              <a:rPr lang="en-US" altLang="en-US" sz="2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Cons: bind style to content; hard to maintain</a:t>
            </a:r>
          </a:p>
          <a:p>
            <a:pPr>
              <a:lnSpc>
                <a:spcPct val="90000"/>
              </a:lnSpc>
              <a:spcBef>
                <a:spcPts val="650"/>
              </a:spcBef>
              <a:buClr>
                <a:srgbClr val="FF0000"/>
              </a:buClr>
              <a:buFont typeface="Arial" panose="020B0604020202020204" pitchFamily="34" charset="0"/>
              <a:buBlip>
                <a:blip r:embed="rId3"/>
              </a:buBlip>
            </a:pPr>
            <a:r>
              <a:rPr lang="en-US" altLang="en-US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div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Font typeface="Wingdings 3" panose="05040102010807070707" pitchFamily="18" charset="2"/>
              <a:buChar char=""/>
            </a:pPr>
            <a:r>
              <a:rPr lang="en-US" altLang="en-US" sz="2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Pros: easy to maintain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Font typeface="Wingdings 3" panose="05040102010807070707" pitchFamily="18" charset="2"/>
              <a:buChar char=""/>
            </a:pPr>
            <a:r>
              <a:rPr lang="en-US" altLang="en-US" sz="2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Cons: not supported by all browsers</a:t>
            </a:r>
          </a:p>
          <a:p>
            <a:pPr>
              <a:lnSpc>
                <a:spcPct val="90000"/>
              </a:lnSpc>
              <a:spcBef>
                <a:spcPts val="650"/>
              </a:spcBef>
              <a:buSzPct val="123000"/>
              <a:buFont typeface="Arial" panose="020B0604020202020204" pitchFamily="34" charset="0"/>
              <a:buBlip>
                <a:blip r:embed="rId3"/>
              </a:buBlip>
            </a:pPr>
            <a:r>
              <a:rPr lang="en-US" altLang="en-US" sz="26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Commonly recommend </a:t>
            </a:r>
            <a:r>
              <a:rPr lang="en-US" altLang="en-US" sz="2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– </a:t>
            </a:r>
            <a:r>
              <a:rPr lang="en-US" altLang="en-US" sz="2600" b="1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div</a:t>
            </a:r>
            <a:r>
              <a:rPr lang="en-US" altLang="en-US" sz="2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reasons: 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Font typeface="Wingdings 3" panose="05040102010807070707" pitchFamily="18" charset="2"/>
              <a:buChar char=""/>
            </a:pPr>
            <a:r>
              <a:rPr lang="en-US" altLang="en-US" sz="2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CSS is to </a:t>
            </a:r>
            <a:r>
              <a:rPr lang="en-US" altLang="en-US" sz="2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separate </a:t>
            </a:r>
            <a:r>
              <a:rPr lang="en-US" altLang="en-US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structure</a:t>
            </a:r>
            <a:r>
              <a:rPr lang="en-US" altLang="en-US" sz="2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from </a:t>
            </a:r>
            <a:r>
              <a:rPr lang="en-US" altLang="en-US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content</a:t>
            </a:r>
            <a:r>
              <a:rPr lang="en-US" altLang="en-US" sz="2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Font typeface="Wingdings 3" panose="05040102010807070707" pitchFamily="18" charset="2"/>
              <a:buChar char=""/>
            </a:pPr>
            <a:r>
              <a:rPr lang="en-US" altLang="en-US" sz="2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Supporting most common/popular browsers are enough. May be it’s time for some people to upgrade their browsers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What is Div Tag?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CSS Division (div) is a container element and it is used to group related items together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When ever there is a situation that you need to </a:t>
            </a:r>
            <a:r>
              <a:rPr lang="en-GB" altLang="en-US" sz="3200">
                <a:solidFill>
                  <a:srgbClr val="FF0000"/>
                </a:solidFill>
                <a:latin typeface="Arial" panose="020B0604020202020204" pitchFamily="34" charset="0"/>
              </a:rPr>
              <a:t>collect various objects </a:t>
            </a: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into a larger container for scripting or styling purposes, </a:t>
            </a:r>
            <a:r>
              <a:rPr lang="en-GB" altLang="en-US" sz="3200">
                <a:solidFill>
                  <a:srgbClr val="FF0000"/>
                </a:solidFill>
                <a:latin typeface="Arial" panose="020B0604020202020204" pitchFamily="34" charset="0"/>
              </a:rPr>
              <a:t>div</a:t>
            </a: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is the best solution 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The use of </a:t>
            </a:r>
            <a:r>
              <a:rPr lang="en-GB" altLang="en-US" sz="3200">
                <a:solidFill>
                  <a:srgbClr val="FF0000"/>
                </a:solidFill>
                <a:latin typeface="Arial" panose="020B0604020202020204" pitchFamily="34" charset="0"/>
              </a:rPr>
              <a:t>&lt;div&gt;</a:t>
            </a: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tag is straightforward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Div Syntax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75660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CSS Division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Clr>
                <a:srgbClr val="FF0000"/>
              </a:buClr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FF0000"/>
                </a:solidFill>
                <a:latin typeface="Arial" panose="020B0604020202020204" pitchFamily="34" charset="0"/>
              </a:rPr>
              <a:t>CSS divisions </a:t>
            </a: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to provide greater flexibility and mark out regions of the page. 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You can use divs by referencing the selector in the opening tag using ID and CLASS </a:t>
            </a:r>
          </a:p>
          <a:p>
            <a:pPr lvl="1">
              <a:spcBef>
                <a:spcPts val="700"/>
              </a:spcBef>
              <a:buFont typeface="Wingdings 3" panose="05040102010807070707" pitchFamily="18" charset="2"/>
              <a:buChar char=""/>
            </a:pPr>
            <a:r>
              <a:rPr lang="en-GB" altLang="en-US" sz="2800">
                <a:solidFill>
                  <a:srgbClr val="000000"/>
                </a:solidFill>
                <a:latin typeface="Arial" panose="020B0604020202020204" pitchFamily="34" charset="0"/>
              </a:rPr>
              <a:t>e,g. </a:t>
            </a:r>
            <a:r>
              <a:rPr lang="en-GB" altLang="en-US" sz="2800">
                <a:solidFill>
                  <a:srgbClr val="FF0000"/>
                </a:solidFill>
                <a:latin typeface="Arial" panose="020B0604020202020204" pitchFamily="34" charset="0"/>
              </a:rPr>
              <a:t>id="myContainer" </a:t>
            </a:r>
            <a:r>
              <a:rPr lang="en-GB" altLang="en-US" sz="2800">
                <a:solidFill>
                  <a:srgbClr val="000000"/>
                </a:solidFill>
                <a:latin typeface="Arial" panose="020B0604020202020204" pitchFamily="34" charset="0"/>
              </a:rPr>
              <a:t>or </a:t>
            </a:r>
            <a:r>
              <a:rPr lang="en-GB" altLang="en-US" sz="2800">
                <a:solidFill>
                  <a:srgbClr val="FF0000"/>
                </a:solidFill>
                <a:latin typeface="Arial" panose="020B0604020202020204" pitchFamily="34" charset="0"/>
              </a:rPr>
              <a:t>class="myContainer"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de-DE" altLang="en-US" sz="4400">
                <a:solidFill>
                  <a:srgbClr val="000000"/>
                </a:solidFill>
                <a:latin typeface="Arial" panose="020B0604020202020204" pitchFamily="34" charset="0"/>
              </a:rPr>
              <a:t>Div in an HTML document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52400" y="1066800"/>
            <a:ext cx="80772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&lt;html&gt;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&lt;head&gt;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&lt;style type="text/</a:t>
            </a:r>
            <a:r>
              <a:rPr lang="en-GB" altLang="en-US" sz="1500" dirty="0" err="1">
                <a:solidFill>
                  <a:srgbClr val="000000"/>
                </a:solidFill>
                <a:latin typeface="Arial" panose="020B0604020202020204" pitchFamily="34" charset="0"/>
              </a:rPr>
              <a:t>css</a:t>
            </a: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"&gt;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	#box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		width: 420px;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		height:120;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		border-width: 2px;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		border-</a:t>
            </a:r>
            <a:r>
              <a:rPr lang="en-GB" altLang="en-US" sz="1500" dirty="0" err="1">
                <a:solidFill>
                  <a:srgbClr val="000000"/>
                </a:solidFill>
                <a:latin typeface="Arial" panose="020B0604020202020204" pitchFamily="34" charset="0"/>
              </a:rPr>
              <a:t>style:solid</a:t>
            </a: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		border-</a:t>
            </a:r>
            <a:r>
              <a:rPr lang="en-GB" altLang="en-US" sz="1500" dirty="0" err="1">
                <a:solidFill>
                  <a:srgbClr val="000000"/>
                </a:solidFill>
                <a:latin typeface="Arial" panose="020B0604020202020204" pitchFamily="34" charset="0"/>
              </a:rPr>
              <a:t>color:red</a:t>
            </a: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		background: #CCC;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&lt;/style&gt;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&lt;/head&gt;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&lt;body&gt;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GB" altLang="en-US" sz="1500" dirty="0">
                <a:solidFill>
                  <a:srgbClr val="FF0000"/>
                </a:solidFill>
                <a:latin typeface="Arial" panose="020B0604020202020204" pitchFamily="34" charset="0"/>
              </a:rPr>
              <a:t>&lt;div id="box"&gt;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	&lt;h1&gt;Box Model&lt;/h1&gt;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	&lt;p&gt;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	The Box model determines how elements are positioned within the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	browser window. With the Box Model, a developer can control the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	dimensions, margins, padding, and borders of an HTML element.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	&lt;/p&gt;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GB" altLang="en-US" sz="1500" b="1" dirty="0">
                <a:solidFill>
                  <a:srgbClr val="FF0000"/>
                </a:solidFill>
                <a:latin typeface="Arial" panose="020B0604020202020204" pitchFamily="34" charset="0"/>
              </a:rPr>
              <a:t>&lt;/div&gt;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&lt;/body&gt;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&lt;/html&gt;</a:t>
            </a:r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048000"/>
            <a:ext cx="3608388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5105400" y="2667000"/>
            <a:ext cx="1028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</a:rPr>
              <a:t>Output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5334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Nesting Div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685800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The div element grouping a generic block of content that should be treated as a logical unit for scripting or styling purposes. A div can contain a number of other divs ( child div ) like HTML Tables. This is called Nesting Div </a:t>
            </a:r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267200"/>
            <a:ext cx="270740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617538" y="1905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Nesting Div in an HTML page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652463" y="1371600"/>
            <a:ext cx="7772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&lt;html&gt;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&lt;head&gt;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	&lt;style type="text/</a:t>
            </a:r>
            <a:r>
              <a:rPr lang="en-GB" altLang="en-US" sz="1000" dirty="0" err="1">
                <a:solidFill>
                  <a:srgbClr val="000000"/>
                </a:solidFill>
                <a:latin typeface="Arial" panose="020B0604020202020204" pitchFamily="34" charset="0"/>
              </a:rPr>
              <a:t>css</a:t>
            </a: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"&gt;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		.parent {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			width: 200px;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			height:120;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			border-width: 2px;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			border-</a:t>
            </a:r>
            <a:r>
              <a:rPr lang="en-GB" altLang="en-US" sz="1000" dirty="0" err="1">
                <a:solidFill>
                  <a:srgbClr val="000000"/>
                </a:solidFill>
                <a:latin typeface="Arial" panose="020B0604020202020204" pitchFamily="34" charset="0"/>
              </a:rPr>
              <a:t>style:solid</a:t>
            </a: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			border-</a:t>
            </a:r>
            <a:r>
              <a:rPr lang="en-GB" altLang="en-US" sz="1000" dirty="0" err="1">
                <a:solidFill>
                  <a:srgbClr val="000000"/>
                </a:solidFill>
                <a:latin typeface="Arial" panose="020B0604020202020204" pitchFamily="34" charset="0"/>
              </a:rPr>
              <a:t>color:red</a:t>
            </a: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			padding:10px;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		.child {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			overflow : hidden;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			background: #CCC;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	&lt;/style&gt;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&lt;/head&gt;</a:t>
            </a:r>
          </a:p>
          <a:p>
            <a:pPr>
              <a:lnSpc>
                <a:spcPct val="80000"/>
              </a:lnSpc>
              <a:spcBef>
                <a:spcPts val="350"/>
              </a:spcBef>
            </a:pPr>
            <a:r>
              <a:rPr lang="en-GB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&lt;body&gt;</a:t>
            </a:r>
          </a:p>
          <a:p>
            <a:pPr>
              <a:lnSpc>
                <a:spcPct val="80000"/>
              </a:lnSpc>
              <a:spcBef>
                <a:spcPts val="350"/>
              </a:spcBef>
            </a:pPr>
            <a:r>
              <a:rPr lang="en-GB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GB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&lt;div class="parent"&gt;</a:t>
            </a:r>
          </a:p>
          <a:p>
            <a:pPr>
              <a:lnSpc>
                <a:spcPct val="80000"/>
              </a:lnSpc>
              <a:spcBef>
                <a:spcPts val="350"/>
              </a:spcBef>
            </a:pPr>
            <a:r>
              <a:rPr lang="en-GB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		&lt;h1&gt; Nesting Div&lt;/h1&gt;</a:t>
            </a:r>
          </a:p>
          <a:p>
            <a:pPr>
              <a:lnSpc>
                <a:spcPct val="80000"/>
              </a:lnSpc>
              <a:spcBef>
                <a:spcPts val="350"/>
              </a:spcBef>
            </a:pPr>
            <a:r>
              <a:rPr lang="en-GB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GB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&lt;div class="child"&gt;</a:t>
            </a:r>
          </a:p>
          <a:p>
            <a:pPr>
              <a:lnSpc>
                <a:spcPct val="80000"/>
              </a:lnSpc>
              <a:spcBef>
                <a:spcPts val="350"/>
              </a:spcBef>
            </a:pPr>
            <a:r>
              <a:rPr lang="en-GB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			&lt;h2&gt;Child Div 1&lt;/h2&gt;</a:t>
            </a:r>
          </a:p>
          <a:p>
            <a:pPr>
              <a:lnSpc>
                <a:spcPct val="80000"/>
              </a:lnSpc>
              <a:spcBef>
                <a:spcPts val="350"/>
              </a:spcBef>
            </a:pPr>
            <a:r>
              <a:rPr lang="en-GB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		&lt;/div&gt;</a:t>
            </a:r>
          </a:p>
          <a:p>
            <a:pPr>
              <a:lnSpc>
                <a:spcPct val="80000"/>
              </a:lnSpc>
              <a:spcBef>
                <a:spcPts val="350"/>
              </a:spcBef>
            </a:pPr>
            <a:r>
              <a:rPr lang="en-GB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GB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&lt;div class="child"&gt;</a:t>
            </a:r>
          </a:p>
          <a:p>
            <a:pPr>
              <a:lnSpc>
                <a:spcPct val="80000"/>
              </a:lnSpc>
              <a:spcBef>
                <a:spcPts val="350"/>
              </a:spcBef>
            </a:pPr>
            <a:r>
              <a:rPr lang="en-GB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			&lt;h2&gt;Child Div 2&lt;/h2&gt;</a:t>
            </a:r>
          </a:p>
          <a:p>
            <a:pPr>
              <a:lnSpc>
                <a:spcPct val="80000"/>
              </a:lnSpc>
              <a:spcBef>
                <a:spcPts val="350"/>
              </a:spcBef>
            </a:pPr>
            <a:r>
              <a:rPr lang="en-GB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GB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&lt;/div&gt;</a:t>
            </a:r>
          </a:p>
          <a:p>
            <a:pPr>
              <a:lnSpc>
                <a:spcPct val="80000"/>
              </a:lnSpc>
              <a:spcBef>
                <a:spcPts val="350"/>
              </a:spcBef>
            </a:pPr>
            <a:r>
              <a:rPr lang="en-GB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GB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&lt;/div&gt;</a:t>
            </a:r>
          </a:p>
          <a:p>
            <a:pPr>
              <a:lnSpc>
                <a:spcPct val="80000"/>
              </a:lnSpc>
              <a:spcBef>
                <a:spcPts val="350"/>
              </a:spcBef>
            </a:pPr>
            <a:r>
              <a:rPr lang="en-GB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&lt;/body&gt;</a:t>
            </a:r>
          </a:p>
          <a:p>
            <a:pPr>
              <a:lnSpc>
                <a:spcPct val="80000"/>
              </a:lnSpc>
              <a:spcBef>
                <a:spcPts val="350"/>
              </a:spcBef>
            </a:pPr>
            <a:r>
              <a:rPr lang="en-GB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&lt;/html&gt;</a:t>
            </a: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1238" y="3886200"/>
            <a:ext cx="2586037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6107113" y="3386138"/>
            <a:ext cx="1028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</a:rPr>
              <a:t>Output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Careful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Div elements very carefully and use only when it is necessary for logical structure or styling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Excessive use of Div tags can make a page difficult to manage/debug/extend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Div Layouts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Div tag </a:t>
            </a:r>
            <a:r>
              <a:rPr lang="en-GB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allows you control over the appearance of your website</a:t>
            </a:r>
            <a:endParaRPr lang="en-GB" alt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Commonly used for website layouts</a:t>
            </a:r>
          </a:p>
          <a:p>
            <a:pPr lvl="1">
              <a:spcBef>
                <a:spcPts val="800"/>
              </a:spcBef>
            </a:pPr>
            <a:r>
              <a:rPr lang="en-GB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(instead of tables)</a:t>
            </a:r>
            <a:endParaRPr lang="en-GB" alt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Review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Why </a:t>
            </a: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use Div Layout instead of Tables?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How do we use the Div Tag?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How to create layouts using the CSS Div Tag?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Review/Discussion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0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Examples of Common </a:t>
            </a:r>
            <a:r>
              <a:rPr lang="en-US" altLang="en-US" sz="4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Layouts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Variable width content:</a:t>
            </a:r>
          </a:p>
          <a:p>
            <a:pPr lvl="1">
              <a:spcBef>
                <a:spcPts val="700"/>
              </a:spcBef>
              <a:buFont typeface="Wingdings 3" panose="05040102010807070707" pitchFamily="18" charset="2"/>
              <a:buChar char=""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 columns - left menu</a:t>
            </a:r>
          </a:p>
          <a:p>
            <a:pPr lvl="1">
              <a:spcBef>
                <a:spcPts val="700"/>
              </a:spcBef>
              <a:buFont typeface="Wingdings 3" panose="05040102010807070707" pitchFamily="18" charset="2"/>
              <a:buChar char=""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 columns - right menu</a:t>
            </a:r>
          </a:p>
          <a:p>
            <a:pPr lvl="1">
              <a:spcBef>
                <a:spcPts val="700"/>
              </a:spcBef>
              <a:buFont typeface="Wingdings 3" panose="05040102010807070707" pitchFamily="18" charset="2"/>
              <a:buChar char=""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 columns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Centered (fixed width content):</a:t>
            </a:r>
          </a:p>
          <a:p>
            <a:pPr lvl="1">
              <a:spcBef>
                <a:spcPts val="700"/>
              </a:spcBef>
              <a:buFont typeface="Wingdings 3" panose="05040102010807070707" pitchFamily="18" charset="2"/>
              <a:buChar char=""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 columns</a:t>
            </a:r>
          </a:p>
          <a:p>
            <a:pPr lvl="1">
              <a:spcBef>
                <a:spcPts val="700"/>
              </a:spcBef>
              <a:buFont typeface="Wingdings 3" panose="05040102010807070707" pitchFamily="18" charset="2"/>
              <a:buChar char=""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 columns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 columns (fluid/variable width)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Many other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Two Columns - Left Menu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6881813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Two Columns - Left Menu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685800" y="1447800"/>
            <a:ext cx="7772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#Header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margin:50px 0px 10px 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padding:17px 0px 0px 20px;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border:1px dashed #999;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background-color:#eee;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#Content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margin:0px 50px 50px 200px;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padding:10px;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border:1px dashed #999;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background-color: #eee;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#Menu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position:absolute;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top:100px;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left:20px;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width:150px;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padding:10px;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background-color:#eee;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border:1px dashed #999;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209800"/>
            <a:ext cx="3879850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Two Columns</a:t>
            </a:r>
            <a:b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Centered Fixed Width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661352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Two Columns</a:t>
            </a:r>
            <a:b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Centered Fixed Width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3810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body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margin:0px;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padding:0px;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text-align: center;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#Wrapper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width:700px;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margin-right:auto;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margin-left:auto;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border:1px dashed #999;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#Header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background: #eee;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4648200" y="1981200"/>
            <a:ext cx="3810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#Menu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float:right;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width:200px;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background: #eee;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#Content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float:left;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width:500px;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background: #666;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#Footer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clear: both;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background: #eee;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Two Columns - Right Menu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696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60463" y="1751013"/>
            <a:ext cx="6746875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719138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Two Columns - Right Menu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#Header {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margin:50px 0px 10px 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padding:17px 0px 0px 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border:1px dashed #999;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background-color:#eee;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#Content {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margin:0px 200px 50px 50px;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padding:10px;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border:1px dashed #999;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background-color: #eee;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#Menu {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position:absolute;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top:100px;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right:20px;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width:150px;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padding:10px;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background-color:#eee;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border:1px dashed #999;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667000"/>
            <a:ext cx="3311525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Three Columns </a:t>
            </a:r>
            <a:b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Flanking Menu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81200"/>
            <a:ext cx="53482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731838" y="36512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Three Columns </a:t>
            </a:r>
            <a:b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Flanking Menu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3810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.content {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position:relative;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width:auto;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min-width:120px;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margin:0px 210px 20px 170px;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border:1px solid black;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padding:10px;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z-index:3; /* This allows the content to overlap the right menu in narrow windows in good browsers. */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#navAlpha {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position:absolute;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width:128px;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top:20px;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left:20px;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border:1px dashed black;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background-color:#eee;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padding:10px;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z-index:2;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4648200" y="1981200"/>
            <a:ext cx="3810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#navBeta {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position:absolute;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width:168px;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top:20px;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right:20px;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border:1px dashed black;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background-color:#eee;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padding:10px;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z-index:1;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endParaRPr lang="en-GB" altLang="en-US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Z-Index (or Stack Level)</a:t>
            </a: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838200" y="1760538"/>
            <a:ext cx="7467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Clr>
                <a:srgbClr val="FF0000"/>
              </a:buClr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0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z-index</a:t>
            </a:r>
            <a:r>
              <a:rPr lang="en-US" altLang="en-US" sz="3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en-US" sz="3000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en-US" sz="3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auto | &lt;integer&gt; | inherit</a:t>
            </a:r>
          </a:p>
          <a:p>
            <a:pPr lvl="1">
              <a:spcBef>
                <a:spcPts val="650"/>
              </a:spcBef>
              <a:buFont typeface="Wingdings 3" panose="05040102010807070707" pitchFamily="18" charset="2"/>
              <a:buChar char=""/>
            </a:pPr>
            <a:r>
              <a:rPr lang="en-US" altLang="en-US"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Z-axis positions are particularly relevant when boxes overlap visually.</a:t>
            </a:r>
          </a:p>
          <a:p>
            <a:pPr lvl="1">
              <a:spcBef>
                <a:spcPts val="650"/>
              </a:spcBef>
              <a:buFont typeface="Wingdings 3" panose="05040102010807070707" pitchFamily="18" charset="2"/>
              <a:buChar char=""/>
            </a:pPr>
            <a:r>
              <a:rPr lang="en-US" altLang="en-US"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 addition to their horizontal and vertical positions, boxes lie along a "z-axis" and are formatted one on top of the other.</a:t>
            </a:r>
          </a:p>
          <a:p>
            <a:pPr lvl="1">
              <a:spcBef>
                <a:spcPts val="650"/>
              </a:spcBef>
              <a:buFont typeface="Wingdings 3" panose="05040102010807070707" pitchFamily="18" charset="2"/>
              <a:buChar char=""/>
            </a:pPr>
            <a:r>
              <a:rPr lang="en-US" altLang="en-US"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Boxes with higher z-index stacked on top of the boxes with lower z-index.</a:t>
            </a:r>
          </a:p>
          <a:p>
            <a:pPr lvl="1">
              <a:spcBef>
                <a:spcPts val="650"/>
              </a:spcBef>
              <a:buFont typeface="Wingdings 3" panose="05040102010807070707" pitchFamily="18" charset="2"/>
              <a:buChar char=""/>
            </a:pPr>
            <a:r>
              <a:rPr lang="en-US" altLang="en-US"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Boxes with the z-index are stacked back-to-front according to document tree order.</a:t>
            </a:r>
          </a:p>
          <a:p>
            <a:pPr>
              <a:spcBef>
                <a:spcPts val="650"/>
              </a:spcBef>
              <a:buSzPct val="123000"/>
              <a:buFont typeface="Arial" panose="020B0604020202020204" pitchFamily="34" charset="0"/>
              <a:buNone/>
            </a:pPr>
            <a:endParaRPr lang="zh-CN" altLang="en-US" sz="26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Activity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GB" altLang="en-US" dirty="0" smtClean="0"/>
              <a:t>Write down on a piece of paper the HTML to display the following table:</a:t>
            </a:r>
          </a:p>
          <a:p>
            <a:pPr marL="0" indent="0">
              <a:buFontTx/>
              <a:buNone/>
              <a:defRPr/>
            </a:pPr>
            <a:r>
              <a:rPr lang="en-GB" altLang="en-US" dirty="0"/>
              <a:t> </a:t>
            </a:r>
            <a:r>
              <a:rPr lang="en-GB" altLang="en-US" dirty="0" smtClean="0"/>
              <a:t>  (5 Minutes)</a:t>
            </a:r>
          </a:p>
        </p:txBody>
      </p:sp>
      <p:pic>
        <p:nvPicPr>
          <p:cNvPr id="1024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43434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3124200"/>
            <a:ext cx="335389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Three Columns </a:t>
            </a:r>
            <a:b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Centered Fixed Width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98663"/>
            <a:ext cx="6015038" cy="457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6096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Three Columns </a:t>
            </a:r>
            <a:b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Centered Fixed Width</a:t>
            </a: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381000" y="1676400"/>
            <a:ext cx="4114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body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text-align:center;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margin:0px;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padding:0px;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font:12px verdana, arial, helvetica, sans-serif;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#frame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width:750px;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margin-right:auto;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margin-left:auto;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margin-top:10px;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text-align:left;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border:1px dashed #999;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background-color: yellow;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#topcontent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background-color: #eee;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4648200" y="1676400"/>
            <a:ext cx="4267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#centercontent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float:left;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width:400px;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background-color: green;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#leftcontent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float:left;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width:175px;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background-color: red;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#rightcontent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float:left;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width:175px;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background-color: red;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#bottomcontent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background-color:#eee;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text-align:center;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685800" y="2492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Four Columns</a:t>
            </a:r>
            <a:b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Variable Width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6500" y="1752600"/>
            <a:ext cx="6731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Four Columns</a:t>
            </a:r>
            <a:b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Variable Width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685800" y="1828800"/>
            <a:ext cx="3810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#topcontent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background-color: yellow;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#leftcontent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position: absolute;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left:1%;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width:20%;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top:50px;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background:#fff;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#centerleft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position: absolute;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left:22%;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width:28%;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top:50px;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background:#fff;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4648200" y="1828800"/>
            <a:ext cx="3810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#centerright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position: absolute;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left:51%;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width:28%;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top:50px;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background:#fff;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#rightcontent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position: absolute;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left:80%;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width:19%;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top:50px;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background:#fff;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CSS Table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HTML table styling with CSS properties</a:t>
            </a:r>
          </a:p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CSS table properties offer better control of the presentational aspects of the Table</a:t>
            </a:r>
          </a:p>
        </p:txBody>
      </p:sp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479925"/>
            <a:ext cx="413385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39763" y="182563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Example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63675"/>
            <a:ext cx="7772400" cy="4632325"/>
          </a:xfrm>
        </p:spPr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4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CSS</a:t>
            </a:r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mtClean="0"/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mtClean="0"/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mtClean="0"/>
          </a:p>
          <a:p>
            <a:pPr marL="341313" indent="-341313">
              <a:buFont typeface="Times New Roman" panose="02020603050405020304" pitchFamily="18" charset="0"/>
              <a:buBlip>
                <a:blip r:embed="rId4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Output</a:t>
            </a:r>
          </a:p>
        </p:txBody>
      </p:sp>
      <p:pic>
        <p:nvPicPr>
          <p:cNvPr id="102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19325"/>
            <a:ext cx="45434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3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3925" y="4297363"/>
            <a:ext cx="4267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511300" y="2889250"/>
          <a:ext cx="6119813" cy="1077913"/>
        </p:xfrm>
        <a:graphic>
          <a:graphicData uri="http://schemas.openxmlformats.org/presentationml/2006/ole">
            <p:oleObj spid="_x0000_s1031" r:id="rId7" imgW="6115320" imgH="1076760" progId="opendocument.WriterDocument.1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Table width and height in CSS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Table width and height, use CSS width, height properties</a:t>
            </a:r>
          </a:p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For example, table width as 30% and height of the td set to 40px</a:t>
            </a:r>
          </a:p>
        </p:txBody>
      </p:sp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9650" y="4206875"/>
            <a:ext cx="67627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0538" y="639763"/>
            <a:ext cx="2536825" cy="301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68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89438" y="703263"/>
            <a:ext cx="2514600" cy="533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 Table column width in CSS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Specify column width in CSS, use the width property to td</a:t>
            </a:r>
          </a:p>
        </p:txBody>
      </p:sp>
      <p:pic>
        <p:nvPicPr>
          <p:cNvPr id="3789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0888" y="3721100"/>
            <a:ext cx="72961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CSS Table Row height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Set Row Height through CSS line-height property it set to each tr.</a:t>
            </a:r>
          </a:p>
        </p:txBody>
      </p:sp>
      <p:pic>
        <p:nvPicPr>
          <p:cNvPr id="389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36725" y="3292475"/>
            <a:ext cx="5041900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1981200"/>
            <a:ext cx="2286000" cy="4212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CSS Table border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Table border in CSS, use the CSS border property</a:t>
            </a:r>
          </a:p>
        </p:txBody>
      </p:sp>
      <p:pic>
        <p:nvPicPr>
          <p:cNvPr id="3994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62325"/>
            <a:ext cx="7004050" cy="230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409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19238" y="1290638"/>
            <a:ext cx="2962275" cy="30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096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79525"/>
            <a:ext cx="2351088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CSS Collapse Table borders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2400" cy="4418013"/>
          </a:xfrm>
        </p:spPr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CSS Collapse property takes two values, separate and collapse</a:t>
            </a:r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mtClean="0"/>
          </a:p>
          <a:p>
            <a:pPr marL="341313" indent="-341313">
              <a:buSzPct val="114000"/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u="sng" smtClean="0"/>
              <a:t>separate</a:t>
            </a:r>
            <a:r>
              <a:rPr lang="en-US" altLang="en-US" sz="2800" smtClean="0"/>
              <a:t> : The separate value forced all cells have their own independent borders and allow spaces between those cells.</a:t>
            </a:r>
          </a:p>
          <a:p>
            <a:pPr marL="341313" indent="-341313">
              <a:buSzPct val="114000"/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u="sng" smtClean="0"/>
              <a:t>collapse</a:t>
            </a:r>
            <a:r>
              <a:rPr lang="en-US" altLang="en-US" sz="2800" smtClean="0"/>
              <a:t> : This value collapse all spaces between table borders and cells, so you can see as a single line border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430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74838"/>
            <a:ext cx="7297738" cy="23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CSS Table Text Align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Align text horizontally and vertically in CSS. </a:t>
            </a:r>
          </a:p>
          <a:p>
            <a:pPr marL="741363" lvl="1" indent="-284163">
              <a:buFont typeface="Wingdings 3" panose="05040102010807070707" pitchFamily="18" charset="2"/>
              <a:buChar char="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Horizontal:  text-align property </a:t>
            </a:r>
          </a:p>
          <a:p>
            <a:pPr marL="741363" lvl="1" indent="-284163">
              <a:buFont typeface="Wingdings 3" panose="05040102010807070707" pitchFamily="18" charset="2"/>
              <a:buChar char="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Vertically:    vertical-align property</a:t>
            </a:r>
          </a:p>
        </p:txBody>
      </p:sp>
      <p:pic>
        <p:nvPicPr>
          <p:cNvPr id="4403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838" y="4297363"/>
            <a:ext cx="7686675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CSS Table Cell Padding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CellPadding is used to control the space between the contents of a Cell and the Cell borders</a:t>
            </a:r>
          </a:p>
        </p:txBody>
      </p:sp>
      <p:pic>
        <p:nvPicPr>
          <p:cNvPr id="4506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4163" y="3657600"/>
            <a:ext cx="52959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CSS Table Cell Spacing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31838" y="1463675"/>
            <a:ext cx="7772400" cy="4114800"/>
          </a:xfrm>
        </p:spPr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Cellspacing attribute places space around each cell in the table. To specify cell Spacing in CSS, use the CSS border-spacing property</a:t>
            </a:r>
          </a:p>
        </p:txBody>
      </p:sp>
      <p:pic>
        <p:nvPicPr>
          <p:cNvPr id="4608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36663" y="3657600"/>
            <a:ext cx="598805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471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35075"/>
            <a:ext cx="2835275" cy="21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710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32288" y="1233488"/>
            <a:ext cx="2251075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CSS Table background Image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11363" y="2147888"/>
            <a:ext cx="5451475" cy="379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CSS Shadow on a Table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01850" y="2011363"/>
            <a:ext cx="5305425" cy="430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dirty="0" smtClean="0"/>
              <a:t>What will the output be for the following HTML/CSS?</a:t>
            </a:r>
            <a:endParaRPr lang="en-US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895600"/>
            <a:ext cx="407320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CSS Rounded Corners Table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11363" y="2103438"/>
            <a:ext cx="5476875" cy="402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63550"/>
            <a:ext cx="7772400" cy="14351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Highlight CSS Table </a:t>
            </a:r>
            <a:br>
              <a:rPr lang="en-US" altLang="en-US" smtClean="0"/>
            </a:br>
            <a:r>
              <a:rPr lang="en-US" altLang="en-US" smtClean="0"/>
              <a:t>Row on Hover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512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286000"/>
            <a:ext cx="56229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685800" y="38100"/>
            <a:ext cx="7772400" cy="1143000"/>
          </a:xfrm>
        </p:spPr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51054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GB" altLang="en-US" dirty="0" smtClean="0"/>
              <a:t>Review Slides</a:t>
            </a:r>
          </a:p>
          <a:p>
            <a:pPr>
              <a:defRPr/>
            </a:pPr>
            <a:r>
              <a:rPr lang="en-GB" altLang="en-US" dirty="0" smtClean="0"/>
              <a:t>Read Associated Chapters</a:t>
            </a:r>
          </a:p>
          <a:p>
            <a:pPr>
              <a:defRPr/>
            </a:pPr>
            <a:r>
              <a:rPr lang="en-GB" altLang="en-US" dirty="0"/>
              <a:t>Online Quizzes</a:t>
            </a:r>
          </a:p>
          <a:p>
            <a:pPr lvl="1">
              <a:defRPr/>
            </a:pPr>
            <a:r>
              <a:rPr lang="en-GB" altLang="en-US" dirty="0"/>
              <a:t>Additional quizzes each </a:t>
            </a:r>
            <a:r>
              <a:rPr lang="en-GB" altLang="en-US" dirty="0" smtClean="0"/>
              <a:t>week</a:t>
            </a:r>
          </a:p>
          <a:p>
            <a:pPr>
              <a:defRPr/>
            </a:pPr>
            <a:r>
              <a:rPr lang="en-GB" altLang="en-US" dirty="0" smtClean="0"/>
              <a:t>Do this weeks Tasks</a:t>
            </a:r>
          </a:p>
          <a:p>
            <a:pPr lvl="1">
              <a:defRPr/>
            </a:pPr>
            <a:r>
              <a:rPr lang="en-GB" altLang="en-US" dirty="0" smtClean="0"/>
              <a:t>Implement Style Sheet Examples</a:t>
            </a:r>
          </a:p>
          <a:p>
            <a:pPr>
              <a:defRPr/>
            </a:pPr>
            <a:r>
              <a:rPr lang="en-GB" altLang="en-US" dirty="0"/>
              <a:t>Update </a:t>
            </a:r>
            <a:r>
              <a:rPr lang="en-GB" altLang="en-US" dirty="0" err="1"/>
              <a:t>Github</a:t>
            </a:r>
            <a:r>
              <a:rPr lang="en-GB" altLang="en-US" dirty="0"/>
              <a:t> Website</a:t>
            </a:r>
          </a:p>
          <a:p>
            <a:pPr lvl="1">
              <a:defRPr/>
            </a:pPr>
            <a:r>
              <a:rPr lang="en-GB" altLang="en-US" dirty="0"/>
              <a:t>Regularly make commits/updates</a:t>
            </a:r>
          </a:p>
          <a:p>
            <a:pPr lvl="1">
              <a:defRPr/>
            </a:pPr>
            <a:r>
              <a:rPr lang="en-GB" altLang="en-US" dirty="0"/>
              <a:t>Structure your/folders/sections</a:t>
            </a:r>
          </a:p>
          <a:p>
            <a:pPr lvl="2">
              <a:defRPr/>
            </a:pPr>
            <a:r>
              <a:rPr lang="en-GB" altLang="en-US" dirty="0"/>
              <a:t>Manage/demonstrate different features/techniques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Overview of CSS Div Layouts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Tables and CSS Styles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Hands-On/Practical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Questions/Discussion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Task:</a:t>
            </a:r>
          </a:p>
          <a:p>
            <a:pPr lvl="1"/>
            <a:r>
              <a:rPr lang="en-US" dirty="0" smtClean="0"/>
              <a:t>Adding ‘Icon’ to your </a:t>
            </a:r>
            <a:r>
              <a:rPr lang="en-US" dirty="0" err="1" smtClean="0"/>
              <a:t>webpages</a:t>
            </a: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Challenge</a:t>
            </a:r>
          </a:p>
          <a:p>
            <a:pPr lvl="1"/>
            <a:endParaRPr lang="en-US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276600"/>
            <a:ext cx="7391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486400" y="4800600"/>
            <a:ext cx="3276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Create website like this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2"/>
                </a:solidFill>
              </a:rPr>
              <a:t>Rollover Images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sz="1600" dirty="0" smtClean="0">
                <a:solidFill>
                  <a:schemeClr val="bg2"/>
                </a:solidFill>
              </a:rPr>
              <a:t>(select areas/items)</a:t>
            </a:r>
            <a:endParaRPr lang="en-US" dirty="0" smtClean="0">
              <a:solidFill>
                <a:schemeClr val="bg2"/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2"/>
                </a:solidFill>
              </a:rPr>
              <a:t>Animations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(water/clouds/rain)</a:t>
            </a:r>
          </a:p>
        </p:txBody>
      </p:sp>
      <p:pic>
        <p:nvPicPr>
          <p:cNvPr id="7578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4833127"/>
            <a:ext cx="2743200" cy="1872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5105400"/>
            <a:ext cx="1676400" cy="154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Puzzle to Solve for 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81200"/>
            <a:ext cx="394335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981200"/>
            <a:ext cx="37433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4419600"/>
            <a:ext cx="36480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57200" y="6248400"/>
            <a:ext cx="8347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E62D33"/>
                </a:solidFill>
              </a:rPr>
              <a:t>Print out/or copy out your answers and bring them with you for next lesson</a:t>
            </a:r>
            <a:endParaRPr lang="en-US" sz="2000" b="1" dirty="0">
              <a:solidFill>
                <a:srgbClr val="E62D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down the html/</a:t>
            </a:r>
            <a:r>
              <a:rPr lang="en-US" dirty="0" err="1" smtClean="0"/>
              <a:t>css</a:t>
            </a:r>
            <a:r>
              <a:rPr lang="en-US" dirty="0" smtClean="0"/>
              <a:t> to create the following output:</a:t>
            </a:r>
          </a:p>
          <a:p>
            <a:pPr>
              <a:buNone/>
            </a:pPr>
            <a:r>
              <a:rPr lang="en-US" dirty="0" smtClean="0"/>
              <a:t>   (5 minutes)</a:t>
            </a:r>
            <a:endParaRPr lang="en-US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3810000"/>
            <a:ext cx="38100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981200"/>
            <a:ext cx="25146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5299" name="Rectangle 2"/>
          <p:cNvSpPr>
            <a:spLocks noGrp="1"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553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0001"/>
          <a:stretch>
            <a:fillRect/>
          </a:stretch>
        </p:blipFill>
        <p:spPr bwMode="auto">
          <a:xfrm>
            <a:off x="1524000" y="1143000"/>
            <a:ext cx="5638800" cy="507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438400"/>
            <a:ext cx="378142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What will happen in this case?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a) make that specific paragraph green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b) error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c) blank screen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d) none of the above</a:t>
            </a: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819400"/>
            <a:ext cx="462395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Answer: d)</a:t>
            </a:r>
          </a:p>
          <a:p>
            <a:endParaRPr lang="en-GB" altLang="en-US" dirty="0" smtClean="0"/>
          </a:p>
          <a:p>
            <a:pPr>
              <a:buNone/>
            </a:pPr>
            <a:r>
              <a:rPr lang="en-GB" altLang="en-US" dirty="0" smtClean="0"/>
              <a:t>Text will be displayed without style formatting (i.e., ‘Text’) – as the ‘colon :’ is missing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Revision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Write down </a:t>
            </a:r>
            <a:r>
              <a:rPr lang="en-US" dirty="0" smtClean="0"/>
              <a:t>the HTML/CSS code to create an ‘Image’ </a:t>
            </a:r>
            <a:r>
              <a:rPr lang="en-US" altLang="en-US" dirty="0" smtClean="0"/>
              <a:t>Rollover Effect</a:t>
            </a:r>
          </a:p>
          <a:p>
            <a:pPr>
              <a:buNone/>
            </a:pPr>
            <a:r>
              <a:rPr lang="en-US" dirty="0" smtClean="0"/>
              <a:t>   (5 Minutes)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86200"/>
            <a:ext cx="192405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581400"/>
            <a:ext cx="302895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4038600" y="4267200"/>
            <a:ext cx="6858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</TotalTime>
  <Words>1023</Words>
  <Application>Microsoft Office PowerPoint</Application>
  <PresentationFormat>On-screen Show (4:3)</PresentationFormat>
  <Paragraphs>435</Paragraphs>
  <Slides>58</Slides>
  <Notes>45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Default Design</vt:lpstr>
      <vt:lpstr>OpenDocument Text</vt:lpstr>
      <vt:lpstr>Slide 1</vt:lpstr>
      <vt:lpstr>Slide 2</vt:lpstr>
      <vt:lpstr>Activity</vt:lpstr>
      <vt:lpstr>Answer</vt:lpstr>
      <vt:lpstr>Question</vt:lpstr>
      <vt:lpstr>Answer</vt:lpstr>
      <vt:lpstr>Question</vt:lpstr>
      <vt:lpstr>Answer</vt:lpstr>
      <vt:lpstr>Revision Question</vt:lpstr>
      <vt:lpstr>Answer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CSS Table</vt:lpstr>
      <vt:lpstr>Example</vt:lpstr>
      <vt:lpstr>Table width and height in CSS</vt:lpstr>
      <vt:lpstr>Slide 37</vt:lpstr>
      <vt:lpstr> Table column width in CSS</vt:lpstr>
      <vt:lpstr>CSS Table Row height</vt:lpstr>
      <vt:lpstr>CSS Table border</vt:lpstr>
      <vt:lpstr>Slide 41</vt:lpstr>
      <vt:lpstr>CSS Collapse Table borders</vt:lpstr>
      <vt:lpstr>Slide 43</vt:lpstr>
      <vt:lpstr>CSS Table Text Align</vt:lpstr>
      <vt:lpstr>CSS Table Cell Padding</vt:lpstr>
      <vt:lpstr>CSS Table Cell Spacing</vt:lpstr>
      <vt:lpstr>Slide 47</vt:lpstr>
      <vt:lpstr>CSS Table background Image</vt:lpstr>
      <vt:lpstr>CSS Shadow on a Table</vt:lpstr>
      <vt:lpstr>CSS Rounded Corners Table</vt:lpstr>
      <vt:lpstr>Highlight CSS Table  Row on Hover</vt:lpstr>
      <vt:lpstr>This Week</vt:lpstr>
      <vt:lpstr>Slide 53</vt:lpstr>
      <vt:lpstr>Questions/Discussion</vt:lpstr>
      <vt:lpstr>Puzzle to Solve for Next Week</vt:lpstr>
      <vt:lpstr>Question</vt:lpstr>
      <vt:lpstr>Answer</vt:lpstr>
      <vt:lpstr>Slide 58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authorised user</cp:lastModifiedBy>
  <cp:revision>274</cp:revision>
  <dcterms:created xsi:type="dcterms:W3CDTF">1601-01-01T00:00:00Z</dcterms:created>
  <dcterms:modified xsi:type="dcterms:W3CDTF">2017-11-08T08:48:37Z</dcterms:modified>
</cp:coreProperties>
</file>