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7" r:id="rId2"/>
    <p:sldId id="342" r:id="rId3"/>
    <p:sldId id="274" r:id="rId4"/>
    <p:sldId id="292" r:id="rId5"/>
    <p:sldId id="331" r:id="rId6"/>
    <p:sldId id="333" r:id="rId7"/>
    <p:sldId id="332" r:id="rId8"/>
    <p:sldId id="338" r:id="rId9"/>
    <p:sldId id="339" r:id="rId10"/>
    <p:sldId id="340" r:id="rId11"/>
    <p:sldId id="341" r:id="rId12"/>
    <p:sldId id="336" r:id="rId13"/>
    <p:sldId id="337" r:id="rId14"/>
    <p:sldId id="334" r:id="rId15"/>
    <p:sldId id="335" r:id="rId16"/>
    <p:sldId id="294" r:id="rId17"/>
    <p:sldId id="296" r:id="rId18"/>
    <p:sldId id="297" r:id="rId19"/>
    <p:sldId id="298" r:id="rId20"/>
    <p:sldId id="347" r:id="rId21"/>
    <p:sldId id="348" r:id="rId22"/>
    <p:sldId id="299" r:id="rId23"/>
    <p:sldId id="300" r:id="rId24"/>
    <p:sldId id="302" r:id="rId25"/>
    <p:sldId id="345" r:id="rId26"/>
    <p:sldId id="346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295" r:id="rId35"/>
    <p:sldId id="343" r:id="rId36"/>
    <p:sldId id="344" r:id="rId37"/>
    <p:sldId id="310" r:id="rId38"/>
    <p:sldId id="311" r:id="rId39"/>
    <p:sldId id="326" r:id="rId40"/>
    <p:sldId id="327" r:id="rId41"/>
    <p:sldId id="313" r:id="rId42"/>
    <p:sldId id="314" r:id="rId43"/>
    <p:sldId id="316" r:id="rId44"/>
    <p:sldId id="315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272" r:id="rId55"/>
    <p:sldId id="291" r:id="rId56"/>
    <p:sldId id="268" r:id="rId57"/>
    <p:sldId id="293" r:id="rId58"/>
    <p:sldId id="328" r:id="rId59"/>
    <p:sldId id="329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79EE4A-BAE2-4006-8937-15D98C8F5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80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F73531-F800-4E41-87C3-F6226A8B97DA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F1F53BA-54CA-4156-A6CD-DFED65B72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1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933102B-7483-4A43-8686-CBC4A047080E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3ADBF8F-94A1-4D01-BB2F-4D40EB27D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5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4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5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FA9CF0-C139-465C-B251-B8D8A4FE104B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E3B701C-D4BD-4531-BC74-EADCB7AF9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9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1A696B9-FE25-4486-98FD-F3758A26E454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8FFC0E-7BCD-4ABD-87BC-A96661F5D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3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CFCA78-EB0D-4F5B-A0A0-4E7E4B7A1CBE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4CFEE2-AC9B-45DB-9D60-545F6CF0F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0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6EC872-89C4-49E9-B8DC-A54E7C8BAE41}" type="datetime1">
              <a:rPr lang="en-US" altLang="en-US"/>
              <a:pPr>
                <a:defRPr/>
              </a:pPr>
              <a:t>11/21/2017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FFB4E2C-08E8-44A6-B6DA-940361293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8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Pragmatics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is the waterfall 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) iterative development approach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) static development approach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) behavioral development approach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/>
              <a:t>incremental development approach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4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) incremental development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four lifecycle phases for SCRUM?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5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SCRUM</a:t>
            </a:r>
            <a:r>
              <a:rPr lang="en-US" dirty="0"/>
              <a:t> lifecycle includes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 smtClean="0"/>
              <a:t>phases: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2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4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and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Strong </a:t>
            </a:r>
            <a:r>
              <a:rPr lang="en-GB" dirty="0"/>
              <a:t>project leadership </a:t>
            </a:r>
            <a:endParaRPr lang="en-GB" dirty="0" smtClean="0"/>
          </a:p>
          <a:p>
            <a:r>
              <a:rPr lang="en-GB" dirty="0" smtClean="0"/>
              <a:t>Actively </a:t>
            </a:r>
            <a:r>
              <a:rPr lang="en-GB" dirty="0"/>
              <a:t>manages and directs </a:t>
            </a:r>
            <a:r>
              <a:rPr lang="en-GB" dirty="0" smtClean="0"/>
              <a:t>a project’s activities</a:t>
            </a:r>
          </a:p>
          <a:p>
            <a:r>
              <a:rPr lang="en-GB" dirty="0" smtClean="0"/>
              <a:t>Avoid project going astray </a:t>
            </a:r>
          </a:p>
          <a:p>
            <a:pPr lvl="1"/>
            <a:r>
              <a:rPr lang="en-GB" dirty="0" smtClean="0"/>
              <a:t>lack </a:t>
            </a:r>
            <a:r>
              <a:rPr lang="en-GB" dirty="0"/>
              <a:t>of </a:t>
            </a:r>
            <a:r>
              <a:rPr lang="en-GB" dirty="0" smtClean="0"/>
              <a:t>focus</a:t>
            </a:r>
          </a:p>
          <a:p>
            <a:pPr lvl="1"/>
            <a:r>
              <a:rPr lang="en-GB" dirty="0" smtClean="0"/>
              <a:t>Ignoring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61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b="1" dirty="0"/>
              <a:t>Risk </a:t>
            </a:r>
            <a:r>
              <a:rPr lang="en-GB" b="1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Software development is responsible for non-technical risks</a:t>
            </a:r>
          </a:p>
          <a:p>
            <a:pPr lvl="1"/>
            <a:r>
              <a:rPr lang="en-GB" sz="2400" dirty="0"/>
              <a:t>supervising the timely delivery of software from </a:t>
            </a:r>
            <a:r>
              <a:rPr lang="en-GB" sz="2400" dirty="0" smtClean="0"/>
              <a:t>a third-party vendor</a:t>
            </a:r>
          </a:p>
          <a:p>
            <a:r>
              <a:rPr lang="en-GB" dirty="0" smtClean="0"/>
              <a:t>Technical </a:t>
            </a:r>
            <a:r>
              <a:rPr lang="en-GB" dirty="0"/>
              <a:t>risks are typically the responsibility of </a:t>
            </a:r>
            <a:r>
              <a:rPr lang="en-GB" dirty="0" smtClean="0"/>
              <a:t>the project architect</a:t>
            </a:r>
          </a:p>
          <a:p>
            <a:pPr lvl="1"/>
            <a:r>
              <a:rPr lang="en-GB" sz="2400" dirty="0"/>
              <a:t>selection of an inheritance structure that offers the best compromise between usability and flexibility</a:t>
            </a:r>
          </a:p>
          <a:p>
            <a:pPr lvl="1"/>
            <a:r>
              <a:rPr lang="en-GB" sz="2400" dirty="0"/>
              <a:t>choice of mechanisms that yield acceptable performance while simplifying the system’s architecture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03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Periodic </a:t>
            </a:r>
            <a:r>
              <a:rPr lang="en-GB" dirty="0"/>
              <a:t>team </a:t>
            </a:r>
            <a:r>
              <a:rPr lang="en-GB" dirty="0" smtClean="0"/>
              <a:t>meetings</a:t>
            </a:r>
          </a:p>
          <a:p>
            <a:pPr lvl="1"/>
            <a:r>
              <a:rPr lang="en-GB" dirty="0" smtClean="0"/>
              <a:t>discuss </a:t>
            </a:r>
            <a:r>
              <a:rPr lang="en-GB" dirty="0"/>
              <a:t>work </a:t>
            </a:r>
            <a:r>
              <a:rPr lang="en-GB" dirty="0" smtClean="0"/>
              <a:t>completed</a:t>
            </a:r>
          </a:p>
          <a:p>
            <a:pPr lvl="1"/>
            <a:r>
              <a:rPr lang="en-GB" dirty="0" smtClean="0"/>
              <a:t>activities </a:t>
            </a:r>
            <a:r>
              <a:rPr lang="en-GB" dirty="0"/>
              <a:t>for the coming work </a:t>
            </a:r>
            <a:r>
              <a:rPr lang="en-GB" dirty="0" smtClean="0"/>
              <a:t>period</a:t>
            </a:r>
          </a:p>
          <a:p>
            <a:r>
              <a:rPr lang="en-GB" dirty="0" smtClean="0"/>
              <a:t>Too </a:t>
            </a:r>
            <a:r>
              <a:rPr lang="en-GB" dirty="0"/>
              <a:t>many meetings </a:t>
            </a:r>
            <a:r>
              <a:rPr lang="en-GB" dirty="0" smtClean="0"/>
              <a:t>	</a:t>
            </a:r>
          </a:p>
          <a:p>
            <a:pPr lvl="1"/>
            <a:r>
              <a:rPr lang="en-GB" dirty="0" smtClean="0"/>
              <a:t>destroys </a:t>
            </a:r>
            <a:r>
              <a:rPr lang="en-GB" dirty="0"/>
              <a:t>productivity </a:t>
            </a:r>
            <a:endParaRPr lang="en-GB" dirty="0" smtClean="0"/>
          </a:p>
          <a:p>
            <a:pPr lvl="1"/>
            <a:r>
              <a:rPr lang="en-GB" dirty="0" smtClean="0"/>
              <a:t>sign </a:t>
            </a:r>
            <a:r>
              <a:rPr lang="en-GB" dirty="0"/>
              <a:t>that </a:t>
            </a:r>
            <a:r>
              <a:rPr lang="en-GB" dirty="0" smtClean="0"/>
              <a:t>the project </a:t>
            </a:r>
            <a:r>
              <a:rPr lang="en-GB" dirty="0"/>
              <a:t>has lost its </a:t>
            </a:r>
            <a:r>
              <a:rPr lang="en-GB" dirty="0" smtClean="0"/>
              <a:t>way</a:t>
            </a:r>
          </a:p>
          <a:p>
            <a:r>
              <a:rPr lang="en-GB" dirty="0" smtClean="0"/>
              <a:t>Developers require unscheduled time</a:t>
            </a:r>
          </a:p>
          <a:p>
            <a:pPr lvl="1"/>
            <a:r>
              <a:rPr lang="en-GB" dirty="0" smtClean="0"/>
              <a:t>allows them to think</a:t>
            </a:r>
            <a:r>
              <a:rPr lang="en-GB" dirty="0"/>
              <a:t>, innovate, develop</a:t>
            </a:r>
            <a:r>
              <a:rPr lang="en-GB" dirty="0" smtClean="0"/>
              <a:t>, share knowledge with other teams/individuals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35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overly optimising the schedule/plan</a:t>
            </a:r>
          </a:p>
          <a:p>
            <a:pPr lvl="1"/>
            <a:r>
              <a:rPr lang="en-GB" dirty="0" smtClean="0"/>
              <a:t>at </a:t>
            </a:r>
            <a:r>
              <a:rPr lang="en-GB" dirty="0"/>
              <a:t>the mercy of overly optimistic </a:t>
            </a:r>
            <a:r>
              <a:rPr lang="en-GB" dirty="0" smtClean="0"/>
              <a:t>planning</a:t>
            </a:r>
          </a:p>
          <a:p>
            <a:r>
              <a:rPr lang="en-GB" dirty="0" smtClean="0"/>
              <a:t>Schedules/tasks change</a:t>
            </a:r>
          </a:p>
          <a:p>
            <a:r>
              <a:rPr lang="en-GB" dirty="0" smtClean="0"/>
              <a:t>Require fine-tuning</a:t>
            </a:r>
          </a:p>
          <a:p>
            <a:r>
              <a:rPr lang="en-GB" dirty="0" smtClean="0"/>
              <a:t>Milestones within the schedule to monitor the project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65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smtClean="0"/>
              <a:t>No Lecture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3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schedules/plans are overly </a:t>
            </a:r>
            <a:r>
              <a:rPr lang="en-GB" dirty="0" smtClean="0"/>
              <a:t>optimised? (Explain)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</a:p>
          <a:p>
            <a:r>
              <a:rPr lang="en-US" dirty="0" smtClean="0"/>
              <a:t>Unknowns (approximations)</a:t>
            </a:r>
          </a:p>
          <a:p>
            <a:r>
              <a:rPr lang="en-US" dirty="0" smtClean="0"/>
              <a:t>‘Human’ factor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Timing </a:t>
            </a:r>
            <a:r>
              <a:rPr lang="en-GB" dirty="0"/>
              <a:t>of </a:t>
            </a:r>
            <a:r>
              <a:rPr lang="en-GB" dirty="0" smtClean="0"/>
              <a:t>resources </a:t>
            </a:r>
            <a:r>
              <a:rPr lang="en-GB" dirty="0"/>
              <a:t>within the development </a:t>
            </a:r>
            <a:r>
              <a:rPr lang="en-GB" dirty="0" smtClean="0"/>
              <a:t>cycle</a:t>
            </a:r>
            <a:endParaRPr lang="en-GB" dirty="0"/>
          </a:p>
          <a:p>
            <a:r>
              <a:rPr lang="en-GB" dirty="0" smtClean="0"/>
              <a:t>Different skillsets/abilities at different times during the project</a:t>
            </a:r>
          </a:p>
          <a:p>
            <a:r>
              <a:rPr lang="en-GB" dirty="0" smtClean="0"/>
              <a:t>Account for ‘change’</a:t>
            </a:r>
          </a:p>
          <a:p>
            <a:pPr lvl="1"/>
            <a:r>
              <a:rPr lang="en-GB" dirty="0" smtClean="0"/>
              <a:t>Staff leaving/changing/training</a:t>
            </a:r>
          </a:p>
        </p:txBody>
      </p:sp>
    </p:spTree>
    <p:extLst>
      <p:ext uri="{BB962C8B-B14F-4D97-AF65-F5344CB8AC3E}">
        <p14:creationId xmlns:p14="http://schemas.microsoft.com/office/powerpoint/2010/main" val="35723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058025" cy="428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Staff Resource </a:t>
            </a:r>
            <a:r>
              <a:rPr lang="en-GB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Design, Development, Testing, …</a:t>
            </a:r>
          </a:p>
          <a:p>
            <a:r>
              <a:rPr lang="en-GB" dirty="0" smtClean="0"/>
              <a:t>Lifecycle Costs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89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development is ultimately a </a:t>
            </a:r>
            <a:r>
              <a:rPr lang="en-GB" dirty="0" smtClean="0"/>
              <a:t>human endeavour</a:t>
            </a:r>
          </a:p>
          <a:p>
            <a:r>
              <a:rPr lang="en-GB" dirty="0"/>
              <a:t>Developers are not interchangeable </a:t>
            </a:r>
            <a:r>
              <a:rPr lang="en-GB" dirty="0" smtClean="0"/>
              <a:t>parts</a:t>
            </a:r>
          </a:p>
          <a:p>
            <a:r>
              <a:rPr lang="en-GB" dirty="0" smtClean="0"/>
              <a:t>Complex </a:t>
            </a:r>
            <a:r>
              <a:rPr lang="en-GB" dirty="0"/>
              <a:t>system requires the unique and varied skills of a </a:t>
            </a:r>
            <a:r>
              <a:rPr lang="en-GB" dirty="0" smtClean="0"/>
              <a:t>focused team </a:t>
            </a:r>
            <a:r>
              <a:rPr lang="en-GB" dirty="0"/>
              <a:t>of people</a:t>
            </a:r>
          </a:p>
        </p:txBody>
      </p:sp>
    </p:spTree>
    <p:extLst>
      <p:ext uri="{BB962C8B-B14F-4D97-AF65-F5344CB8AC3E}">
        <p14:creationId xmlns:p14="http://schemas.microsoft.com/office/powerpoint/2010/main" val="338097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development is ultimately a human endeavour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True</a:t>
            </a:r>
          </a:p>
          <a:p>
            <a:pPr>
              <a:buNone/>
            </a:pPr>
            <a:r>
              <a:rPr lang="en-US" dirty="0" smtClean="0"/>
              <a:t>b) False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True</a:t>
            </a:r>
          </a:p>
          <a:p>
            <a:endParaRPr lang="en-US" dirty="0" smtClean="0"/>
          </a:p>
          <a:p>
            <a:pPr>
              <a:buNone/>
            </a:pPr>
            <a:r>
              <a:rPr lang="en-GB" dirty="0" smtClean="0"/>
              <a:t>Software development is ultimately a human endeavour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Central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</a:t>
            </a:r>
            <a:r>
              <a:rPr lang="en-GB" dirty="0"/>
              <a:t>roles to be central to the technical development team </a:t>
            </a:r>
            <a:r>
              <a:rPr lang="en-GB" dirty="0" smtClean="0"/>
              <a:t>for an </a:t>
            </a:r>
            <a:r>
              <a:rPr lang="en-GB" dirty="0"/>
              <a:t>object-oriented </a:t>
            </a:r>
            <a:r>
              <a:rPr lang="en-GB" dirty="0" smtClean="0"/>
              <a:t>project</a:t>
            </a:r>
          </a:p>
          <a:p>
            <a:pPr marL="457200" lvl="1" indent="0">
              <a:buNone/>
            </a:pPr>
            <a:r>
              <a:rPr lang="en-GB" dirty="0"/>
              <a:t>1. Project architect</a:t>
            </a:r>
            <a:br>
              <a:rPr lang="en-GB" dirty="0"/>
            </a:br>
            <a:r>
              <a:rPr lang="en-GB" dirty="0"/>
              <a:t>2. Component lead</a:t>
            </a:r>
            <a:br>
              <a:rPr lang="en-GB" dirty="0"/>
            </a:br>
            <a:r>
              <a:rPr lang="en-GB" dirty="0"/>
              <a:t>3. Application engineer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37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Breakdown </a:t>
            </a:r>
            <a:r>
              <a:rPr lang="en-GB" dirty="0"/>
              <a:t>of skills addresses </a:t>
            </a:r>
            <a:r>
              <a:rPr lang="en-GB" dirty="0" smtClean="0"/>
              <a:t>the staffing </a:t>
            </a:r>
            <a:r>
              <a:rPr lang="en-GB" dirty="0"/>
              <a:t>problem faced by most </a:t>
            </a:r>
            <a:r>
              <a:rPr lang="en-GB" dirty="0" smtClean="0"/>
              <a:t>software development organizations </a:t>
            </a:r>
          </a:p>
          <a:p>
            <a:r>
              <a:rPr lang="en-GB" dirty="0" smtClean="0"/>
              <a:t>Handful </a:t>
            </a:r>
            <a:r>
              <a:rPr lang="en-GB" dirty="0"/>
              <a:t>of really </a:t>
            </a:r>
            <a:r>
              <a:rPr lang="en-GB" dirty="0" smtClean="0"/>
              <a:t>skilled experienced individuals and </a:t>
            </a:r>
            <a:r>
              <a:rPr lang="en-GB" dirty="0"/>
              <a:t>many more less-experienced </a:t>
            </a:r>
            <a:r>
              <a:rPr lang="en-GB" dirty="0" smtClean="0"/>
              <a:t>ones</a:t>
            </a:r>
          </a:p>
          <a:p>
            <a:r>
              <a:rPr lang="en-GB" dirty="0" smtClean="0"/>
              <a:t>Opportunity to learn/gain experience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503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Interfacing components</a:t>
            </a:r>
          </a:p>
          <a:p>
            <a:r>
              <a:rPr lang="en-GB" dirty="0" smtClean="0"/>
              <a:t>Keeping track of different versions</a:t>
            </a:r>
          </a:p>
          <a:p>
            <a:pPr lvl="1"/>
            <a:r>
              <a:rPr lang="en-GB" dirty="0" smtClean="0"/>
              <a:t>stable, debug, testing, …</a:t>
            </a:r>
          </a:p>
          <a:p>
            <a:pPr lvl="1"/>
            <a:r>
              <a:rPr lang="en-GB" dirty="0" smtClean="0"/>
              <a:t>features, …</a:t>
            </a:r>
          </a:p>
          <a:p>
            <a:pPr lvl="1"/>
            <a:r>
              <a:rPr lang="en-GB" dirty="0"/>
              <a:t>compatible </a:t>
            </a:r>
            <a:r>
              <a:rPr lang="en-GB" dirty="0" smtClean="0"/>
              <a:t>components</a:t>
            </a:r>
          </a:p>
          <a:p>
            <a:pPr lvl="1"/>
            <a:r>
              <a:rPr lang="en-GB" dirty="0" smtClean="0"/>
              <a:t>build 03929, 03930, ..</a:t>
            </a:r>
          </a:p>
          <a:p>
            <a:r>
              <a:rPr lang="en-GB" dirty="0" smtClean="0"/>
              <a:t>Avoid ‘halting’ work while newer versions </a:t>
            </a:r>
            <a:r>
              <a:rPr lang="en-GB" dirty="0"/>
              <a:t>of </a:t>
            </a:r>
            <a:r>
              <a:rPr lang="en-GB" dirty="0" smtClean="0"/>
              <a:t>components are developed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Pragmatics?</a:t>
            </a:r>
          </a:p>
          <a:p>
            <a:pPr eaLnBrk="1" hangingPunct="1"/>
            <a:r>
              <a:rPr lang="en-US" altLang="en-US" dirty="0" smtClean="0"/>
              <a:t>Management and Planning</a:t>
            </a:r>
          </a:p>
          <a:p>
            <a:pPr eaLnBrk="1" hangingPunct="1"/>
            <a:r>
              <a:rPr lang="en-US" altLang="en-US" dirty="0" smtClean="0"/>
              <a:t>Benefits and Risks of Object Orientated Methods</a:t>
            </a:r>
          </a:p>
          <a:p>
            <a:pPr eaLnBrk="1" hangingPunct="1"/>
            <a:r>
              <a:rPr lang="en-US" altLang="en-US" dirty="0" smtClean="0"/>
              <a:t>Testing</a:t>
            </a:r>
          </a:p>
          <a:p>
            <a:pPr eaLnBrk="1" hangingPunct="1"/>
            <a:r>
              <a:rPr lang="en-US" altLang="en-US" dirty="0" smtClean="0"/>
              <a:t>Conclusion &amp;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Integration events</a:t>
            </a:r>
          </a:p>
          <a:p>
            <a:r>
              <a:rPr lang="en-GB" dirty="0" smtClean="0"/>
              <a:t>Each marking </a:t>
            </a:r>
            <a:r>
              <a:rPr lang="en-GB" dirty="0"/>
              <a:t>the creation of another prototype or architectural </a:t>
            </a:r>
            <a:r>
              <a:rPr lang="en-GB" dirty="0" smtClean="0"/>
              <a:t>release</a:t>
            </a:r>
          </a:p>
          <a:p>
            <a:r>
              <a:rPr lang="en-GB" dirty="0" smtClean="0"/>
              <a:t>Generally </a:t>
            </a:r>
            <a:r>
              <a:rPr lang="en-GB" dirty="0"/>
              <a:t>incremental in </a:t>
            </a:r>
            <a:r>
              <a:rPr lang="en-GB" dirty="0" smtClean="0"/>
              <a:t>nature</a:t>
            </a:r>
          </a:p>
          <a:p>
            <a:pPr lvl="1"/>
            <a:r>
              <a:rPr lang="en-GB" dirty="0" smtClean="0"/>
              <a:t>(i.e., not big-bang)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8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should </a:t>
            </a:r>
            <a:r>
              <a:rPr lang="en-GB" dirty="0"/>
              <a:t>encompass at least three </a:t>
            </a:r>
            <a:r>
              <a:rPr lang="en-GB" dirty="0" smtClean="0"/>
              <a:t>dimensions:</a:t>
            </a:r>
          </a:p>
          <a:p>
            <a:pPr marL="457200" lvl="1" indent="0">
              <a:buNone/>
            </a:pPr>
            <a:r>
              <a:rPr lang="en-GB" dirty="0" smtClean="0"/>
              <a:t>1.</a:t>
            </a:r>
            <a:r>
              <a:rPr lang="en-GB" i="1" dirty="0" smtClean="0"/>
              <a:t> Unit </a:t>
            </a:r>
            <a:r>
              <a:rPr lang="en-GB" i="1" dirty="0"/>
              <a:t>testing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2. Component testing</a:t>
            </a:r>
          </a:p>
          <a:p>
            <a:pPr marL="457200" lvl="1" indent="0">
              <a:buNone/>
            </a:pPr>
            <a:r>
              <a:rPr lang="en-GB" i="1" dirty="0" smtClean="0"/>
              <a:t>3. System </a:t>
            </a:r>
            <a:r>
              <a:rPr lang="en-GB" i="1" dirty="0"/>
              <a:t>testing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208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Involves </a:t>
            </a:r>
            <a:r>
              <a:rPr lang="en-GB" dirty="0"/>
              <a:t>testing individual classes and </a:t>
            </a:r>
            <a:r>
              <a:rPr lang="en-GB" dirty="0" smtClean="0"/>
              <a:t>mechanisms and is the responsibility </a:t>
            </a:r>
            <a:r>
              <a:rPr lang="en-GB" dirty="0"/>
              <a:t>of the application engineer </a:t>
            </a:r>
            <a:r>
              <a:rPr lang="en-GB" dirty="0" smtClean="0"/>
              <a:t>who implemented </a:t>
            </a:r>
            <a:r>
              <a:rPr lang="en-GB" dirty="0"/>
              <a:t>the </a:t>
            </a:r>
            <a:r>
              <a:rPr lang="en-GB" dirty="0" smtClean="0"/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125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Component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Involves </a:t>
            </a:r>
            <a:r>
              <a:rPr lang="en-GB" dirty="0"/>
              <a:t>integration testing a complete </a:t>
            </a:r>
            <a:r>
              <a:rPr lang="en-GB" dirty="0" smtClean="0"/>
              <a:t>component and is </a:t>
            </a:r>
            <a:r>
              <a:rPr lang="en-GB" dirty="0"/>
              <a:t>the responsibility of the component lead. </a:t>
            </a:r>
            <a:endParaRPr lang="en-GB" dirty="0" smtClean="0"/>
          </a:p>
          <a:p>
            <a:r>
              <a:rPr lang="en-GB" dirty="0" smtClean="0"/>
              <a:t>Component </a:t>
            </a:r>
            <a:r>
              <a:rPr lang="en-GB" dirty="0"/>
              <a:t>tests can </a:t>
            </a:r>
            <a:r>
              <a:rPr lang="en-GB" dirty="0" smtClean="0"/>
              <a:t>be used </a:t>
            </a:r>
            <a:r>
              <a:rPr lang="en-GB" dirty="0"/>
              <a:t>as regression tests for each newly released version of the </a:t>
            </a:r>
            <a:r>
              <a:rPr lang="en-GB" dirty="0" smtClean="0"/>
              <a:t>component</a:t>
            </a:r>
            <a:endParaRPr lang="en-GB" dirty="0"/>
          </a:p>
          <a:p>
            <a:r>
              <a:rPr lang="en-GB" dirty="0"/>
              <a:t>Note that the term component is generic and can mean a single </a:t>
            </a:r>
            <a:r>
              <a:rPr lang="en-GB" dirty="0" smtClean="0"/>
              <a:t>component in </a:t>
            </a:r>
            <a:r>
              <a:rPr lang="en-GB" dirty="0"/>
              <a:t>a small project or a collection </a:t>
            </a:r>
            <a:r>
              <a:rPr lang="en-GB" dirty="0" smtClean="0"/>
              <a:t>of components</a:t>
            </a:r>
            <a:r>
              <a:rPr lang="en-GB" dirty="0"/>
              <a:t>, sometimes referred to as </a:t>
            </a:r>
            <a:r>
              <a:rPr lang="en-GB" dirty="0" smtClean="0"/>
              <a:t>a subsystem</a:t>
            </a:r>
            <a:r>
              <a:rPr lang="en-GB" dirty="0"/>
              <a:t>, in a larger project</a:t>
            </a:r>
          </a:p>
        </p:txBody>
      </p:sp>
    </p:spTree>
    <p:extLst>
      <p:ext uri="{BB962C8B-B14F-4D97-AF65-F5344CB8AC3E}">
        <p14:creationId xmlns:p14="http://schemas.microsoft.com/office/powerpoint/2010/main" val="152427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Involves </a:t>
            </a:r>
            <a:r>
              <a:rPr lang="en-GB" dirty="0"/>
              <a:t>integration testing the system as a whole and is </a:t>
            </a:r>
            <a:r>
              <a:rPr lang="en-GB" dirty="0" smtClean="0"/>
              <a:t>the responsibility </a:t>
            </a:r>
            <a:r>
              <a:rPr lang="en-GB" dirty="0"/>
              <a:t>of the quality assurance </a:t>
            </a:r>
            <a:r>
              <a:rPr lang="en-GB" dirty="0" smtClean="0"/>
              <a:t>team</a:t>
            </a:r>
          </a:p>
          <a:p>
            <a:r>
              <a:rPr lang="en-GB" dirty="0" smtClean="0"/>
              <a:t>System </a:t>
            </a:r>
            <a:r>
              <a:rPr lang="en-GB" dirty="0"/>
              <a:t>tests are also </a:t>
            </a:r>
            <a:r>
              <a:rPr lang="en-GB" dirty="0" smtClean="0"/>
              <a:t>typically used </a:t>
            </a:r>
            <a:r>
              <a:rPr lang="en-GB" dirty="0"/>
              <a:t>as regression tests by the integration team when assembling </a:t>
            </a:r>
            <a:r>
              <a:rPr lang="en-GB" dirty="0" smtClean="0"/>
              <a:t>new releases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786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Testing should encompass which three dimensions?</a:t>
            </a:r>
          </a:p>
          <a:p>
            <a:pPr>
              <a:buNone/>
            </a:pPr>
            <a:endParaRPr lang="en-GB" i="1" dirty="0" smtClean="0"/>
          </a:p>
          <a:p>
            <a:pPr>
              <a:buNone/>
            </a:pPr>
            <a:r>
              <a:rPr lang="en-GB" i="1" dirty="0" smtClean="0"/>
              <a:t>a) </a:t>
            </a:r>
            <a:r>
              <a:rPr lang="en-GB" dirty="0" smtClean="0"/>
              <a:t>Component testing, </a:t>
            </a:r>
            <a:r>
              <a:rPr lang="en-GB" i="1" dirty="0" smtClean="0"/>
              <a:t>Unit testing</a:t>
            </a:r>
            <a:r>
              <a:rPr lang="en-GB" dirty="0" smtClean="0"/>
              <a:t>, </a:t>
            </a:r>
            <a:r>
              <a:rPr lang="en-GB" i="1" dirty="0" smtClean="0"/>
              <a:t>System testing</a:t>
            </a:r>
          </a:p>
          <a:p>
            <a:pPr>
              <a:buNone/>
            </a:pPr>
            <a:r>
              <a:rPr lang="en-GB" i="1" dirty="0" smtClean="0"/>
              <a:t>b) Unit testing, System Components, Quality testing</a:t>
            </a:r>
          </a:p>
          <a:p>
            <a:pPr>
              <a:buNone/>
            </a:pPr>
            <a:r>
              <a:rPr lang="en-GB" i="1" dirty="0" smtClean="0"/>
              <a:t>c) Unit testing, System testing, Compound testing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</a:t>
            </a:r>
            <a:r>
              <a:rPr lang="en-GB" dirty="0" smtClean="0"/>
              <a:t>Component testing, </a:t>
            </a:r>
            <a:r>
              <a:rPr lang="en-GB" i="1" dirty="0" smtClean="0"/>
              <a:t>Unit testing</a:t>
            </a:r>
            <a:r>
              <a:rPr lang="en-GB" dirty="0" smtClean="0"/>
              <a:t>, </a:t>
            </a:r>
            <a:r>
              <a:rPr lang="en-GB" i="1" dirty="0" smtClean="0"/>
              <a:t>System testing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Acclaimed </a:t>
            </a:r>
            <a:r>
              <a:rPr lang="en-GB" dirty="0"/>
              <a:t>benefits of object-oriented development is </a:t>
            </a:r>
            <a:r>
              <a:rPr lang="en-GB" dirty="0" smtClean="0"/>
              <a:t>reuse</a:t>
            </a:r>
          </a:p>
          <a:p>
            <a:r>
              <a:rPr lang="en-GB" dirty="0" smtClean="0"/>
              <a:t>Depends on management</a:t>
            </a:r>
          </a:p>
          <a:p>
            <a:r>
              <a:rPr lang="en-GB" dirty="0" smtClean="0"/>
              <a:t>Realize the </a:t>
            </a:r>
            <a:r>
              <a:rPr lang="en-GB" dirty="0"/>
              <a:t>benefits of reusing </a:t>
            </a:r>
            <a:r>
              <a:rPr lang="en-GB" dirty="0" smtClean="0"/>
              <a:t>the many </a:t>
            </a:r>
            <a:r>
              <a:rPr lang="en-GB" dirty="0" err="1"/>
              <a:t>artifacts</a:t>
            </a:r>
            <a:r>
              <a:rPr lang="en-GB" dirty="0"/>
              <a:t> of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034320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Any</a:t>
            </a:r>
            <a:r>
              <a:rPr lang="en-GB" dirty="0"/>
              <a:t> </a:t>
            </a:r>
            <a:r>
              <a:rPr lang="en-GB" dirty="0" err="1"/>
              <a:t>artifact</a:t>
            </a:r>
            <a:r>
              <a:rPr lang="en-GB" dirty="0"/>
              <a:t> of software development can be </a:t>
            </a:r>
            <a:r>
              <a:rPr lang="en-GB" dirty="0" smtClean="0"/>
              <a:t>reused</a:t>
            </a:r>
          </a:p>
          <a:p>
            <a:r>
              <a:rPr lang="en-GB" dirty="0" smtClean="0"/>
              <a:t>Any stage, e.g., requirement, development and testing</a:t>
            </a:r>
          </a:p>
          <a:p>
            <a:r>
              <a:rPr lang="en-GB" dirty="0" smtClean="0"/>
              <a:t>For example, design</a:t>
            </a:r>
            <a:r>
              <a:rPr lang="en-GB" dirty="0"/>
              <a:t>, </a:t>
            </a:r>
            <a:r>
              <a:rPr lang="en-GB" dirty="0" smtClean="0"/>
              <a:t>code </a:t>
            </a:r>
            <a:r>
              <a:rPr lang="en-GB" dirty="0"/>
              <a:t>and </a:t>
            </a:r>
            <a:r>
              <a:rPr lang="en-GB" dirty="0" smtClean="0"/>
              <a:t>documentation</a:t>
            </a:r>
          </a:p>
          <a:p>
            <a:pPr lvl="1"/>
            <a:r>
              <a:rPr lang="en-GB" dirty="0"/>
              <a:t>reuse patterns of classes, objects, and designs in the form of </a:t>
            </a:r>
            <a:r>
              <a:rPr lang="en-GB" dirty="0" smtClean="0"/>
              <a:t>idioms, mechanisms</a:t>
            </a:r>
            <a:r>
              <a:rPr lang="en-GB" dirty="0"/>
              <a:t>,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3872833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 should </a:t>
            </a:r>
            <a:r>
              <a:rPr lang="en-GB" dirty="0" smtClean="0"/>
              <a:t>drive </a:t>
            </a:r>
            <a:r>
              <a:rPr lang="en-GB" dirty="0"/>
              <a:t>the development </a:t>
            </a:r>
            <a:r>
              <a:rPr lang="en-GB" dirty="0" smtClean="0"/>
              <a:t>process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99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831140"/>
            <a:ext cx="6103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"That's a great question. Come to</a:t>
            </a:r>
          </a:p>
          <a:p>
            <a:pPr algn="ctr"/>
            <a:r>
              <a:rPr lang="en-GB" sz="3200" b="1" dirty="0">
                <a:solidFill>
                  <a:schemeClr val="bg2"/>
                </a:solidFill>
              </a:rPr>
              <a:t>think of it, I'm not sure what it</a:t>
            </a:r>
          </a:p>
          <a:p>
            <a:pPr algn="ctr"/>
            <a:r>
              <a:rPr lang="en-GB" sz="3200" b="1" dirty="0">
                <a:solidFill>
                  <a:schemeClr val="bg2"/>
                </a:solidFill>
              </a:rPr>
              <a:t>is I'm trying to design."</a:t>
            </a:r>
          </a:p>
        </p:txBody>
      </p:sp>
    </p:spTree>
    <p:extLst>
      <p:ext uri="{BB962C8B-B14F-4D97-AF65-F5344CB8AC3E}">
        <p14:creationId xmlns:p14="http://schemas.microsoft.com/office/powerpoint/2010/main" val="3771947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False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Documentation should </a:t>
            </a:r>
            <a:r>
              <a:rPr lang="en-GB" dirty="0">
                <a:solidFill>
                  <a:srgbClr val="FF0000"/>
                </a:solidFill>
              </a:rPr>
              <a:t>never</a:t>
            </a:r>
            <a:r>
              <a:rPr lang="en-GB" dirty="0"/>
              <a:t> drive the development process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681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Institutionalizing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Reuse within a project or even within an entire organization doesn’t just </a:t>
            </a:r>
            <a:r>
              <a:rPr lang="en-GB" dirty="0" smtClean="0"/>
              <a:t>happen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		 </a:t>
            </a:r>
            <a:r>
              <a:rPr lang="en-GB" sz="6600" dirty="0" smtClean="0"/>
              <a:t>WHY?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884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Institutionalizing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Encouraged</a:t>
            </a:r>
          </a:p>
          <a:p>
            <a:r>
              <a:rPr lang="en-GB" dirty="0" smtClean="0"/>
              <a:t>Opportunities </a:t>
            </a:r>
            <a:r>
              <a:rPr lang="en-GB" dirty="0"/>
              <a:t>for reuse must </a:t>
            </a:r>
            <a:r>
              <a:rPr lang="en-GB" dirty="0" smtClean="0"/>
              <a:t>be actively </a:t>
            </a:r>
            <a:r>
              <a:rPr lang="en-GB" dirty="0"/>
              <a:t>sought out and </a:t>
            </a:r>
            <a:r>
              <a:rPr lang="en-GB" dirty="0" smtClean="0"/>
              <a:t>rewarded</a:t>
            </a:r>
          </a:p>
          <a:p>
            <a:r>
              <a:rPr lang="en-GB" dirty="0" smtClean="0"/>
              <a:t>Pattern </a:t>
            </a:r>
            <a:r>
              <a:rPr lang="en-GB" dirty="0"/>
              <a:t>scavenging as an </a:t>
            </a:r>
            <a:r>
              <a:rPr lang="en-GB" dirty="0">
                <a:solidFill>
                  <a:srgbClr val="FF0000"/>
                </a:solidFill>
              </a:rPr>
              <a:t>explicit</a:t>
            </a:r>
            <a:r>
              <a:rPr lang="en-GB" dirty="0"/>
              <a:t> activity in the </a:t>
            </a:r>
            <a:r>
              <a:rPr lang="en-GB" dirty="0" smtClean="0"/>
              <a:t>development process</a:t>
            </a:r>
          </a:p>
          <a:p>
            <a:r>
              <a:rPr lang="en-GB" dirty="0" smtClean="0"/>
              <a:t>Making </a:t>
            </a:r>
            <a:r>
              <a:rPr lang="en-GB" dirty="0"/>
              <a:t>specific </a:t>
            </a:r>
            <a:r>
              <a:rPr lang="en-GB" dirty="0" smtClean="0"/>
              <a:t>individuals responsible </a:t>
            </a:r>
            <a:r>
              <a:rPr lang="en-GB" dirty="0"/>
              <a:t>for leading the reuse activity</a:t>
            </a:r>
          </a:p>
        </p:txBody>
      </p:sp>
    </p:spTree>
    <p:extLst>
      <p:ext uri="{BB962C8B-B14F-4D97-AF65-F5344CB8AC3E}">
        <p14:creationId xmlns:p14="http://schemas.microsoft.com/office/powerpoint/2010/main" val="3610348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Reuse </a:t>
            </a:r>
            <a:r>
              <a:rPr lang="en-GB" dirty="0"/>
              <a:t>costs resources in the short term but pays off in the long </a:t>
            </a:r>
            <a:r>
              <a:rPr lang="en-GB" dirty="0" smtClean="0"/>
              <a:t>term</a:t>
            </a:r>
          </a:p>
          <a:p>
            <a:r>
              <a:rPr lang="en-GB" dirty="0" smtClean="0"/>
              <a:t>Organization </a:t>
            </a:r>
            <a:r>
              <a:rPr lang="en-GB" dirty="0"/>
              <a:t>that takes a </a:t>
            </a:r>
            <a:r>
              <a:rPr lang="en-GB" dirty="0" smtClean="0"/>
              <a:t>long-term view </a:t>
            </a:r>
            <a:r>
              <a:rPr lang="en-GB" dirty="0"/>
              <a:t>of software development and optimizes resources</a:t>
            </a:r>
          </a:p>
        </p:txBody>
      </p:sp>
    </p:spTree>
    <p:extLst>
      <p:ext uri="{BB962C8B-B14F-4D97-AF65-F5344CB8AC3E}">
        <p14:creationId xmlns:p14="http://schemas.microsoft.com/office/powerpoint/2010/main" val="764621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Assurance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Systematic </a:t>
            </a:r>
            <a:r>
              <a:rPr lang="en-GB" dirty="0"/>
              <a:t>activities providing </a:t>
            </a:r>
            <a:r>
              <a:rPr lang="en-GB" dirty="0" smtClean="0"/>
              <a:t>evidence of </a:t>
            </a:r>
            <a:r>
              <a:rPr lang="en-GB" dirty="0"/>
              <a:t>the fitness for use of the total software product</a:t>
            </a:r>
          </a:p>
        </p:txBody>
      </p:sp>
    </p:spTree>
    <p:extLst>
      <p:ext uri="{BB962C8B-B14F-4D97-AF65-F5344CB8AC3E}">
        <p14:creationId xmlns:p14="http://schemas.microsoft.com/office/powerpoint/2010/main" val="4271149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quality as </a:t>
            </a:r>
            <a:r>
              <a:rPr lang="en-GB" dirty="0" smtClean="0"/>
              <a:t>the </a:t>
            </a:r>
            <a:r>
              <a:rPr lang="en-GB" dirty="0"/>
              <a:t>fitness for use of </a:t>
            </a:r>
            <a:r>
              <a:rPr lang="en-GB" dirty="0" smtClean="0"/>
              <a:t>the total </a:t>
            </a:r>
            <a:r>
              <a:rPr lang="en-GB" dirty="0"/>
              <a:t>software </a:t>
            </a:r>
            <a:r>
              <a:rPr lang="en-GB" dirty="0" smtClean="0"/>
              <a:t>product</a:t>
            </a:r>
          </a:p>
          <a:p>
            <a:r>
              <a:rPr lang="en-GB" dirty="0"/>
              <a:t>Software quality </a:t>
            </a:r>
            <a:r>
              <a:rPr lang="en-GB" dirty="0">
                <a:solidFill>
                  <a:srgbClr val="FF0000"/>
                </a:solidFill>
              </a:rPr>
              <a:t>doesn’t just happen</a:t>
            </a:r>
            <a:r>
              <a:rPr lang="en-GB" dirty="0"/>
              <a:t>: It must </a:t>
            </a:r>
            <a:r>
              <a:rPr lang="en-GB" dirty="0" smtClean="0"/>
              <a:t>be engineered </a:t>
            </a:r>
            <a:r>
              <a:rPr lang="en-GB" dirty="0"/>
              <a:t>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1410255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Lord Kelvin:</a:t>
            </a:r>
          </a:p>
          <a:p>
            <a:pPr marL="0" indent="0">
              <a:buNone/>
            </a:pPr>
            <a:r>
              <a:rPr lang="en-GB" dirty="0" smtClean="0"/>
              <a:t>“When </a:t>
            </a:r>
            <a:r>
              <a:rPr lang="en-GB" dirty="0"/>
              <a:t>you can measure what you</a:t>
            </a:r>
          </a:p>
          <a:p>
            <a:pPr marL="0" indent="0">
              <a:buNone/>
            </a:pPr>
            <a:r>
              <a:rPr lang="en-GB" dirty="0"/>
              <a:t>are speaking about, and express it into numbers, you know something about </a:t>
            </a:r>
            <a:r>
              <a:rPr lang="en-GB" dirty="0" smtClean="0"/>
              <a:t>it...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846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&amp; Product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Metrics to assist us in this </a:t>
            </a:r>
            <a:r>
              <a:rPr lang="en-GB" dirty="0" err="1"/>
              <a:t>endeavor</a:t>
            </a:r>
            <a:r>
              <a:rPr lang="en-GB" dirty="0"/>
              <a:t> fall into one of two categories, process metrics or product </a:t>
            </a:r>
            <a:r>
              <a:rPr lang="en-GB" dirty="0" smtClean="0"/>
              <a:t>metrics</a:t>
            </a:r>
          </a:p>
          <a:p>
            <a:r>
              <a:rPr lang="en-GB" dirty="0">
                <a:solidFill>
                  <a:srgbClr val="FF0000"/>
                </a:solidFill>
              </a:rPr>
              <a:t>Process metrics</a:t>
            </a:r>
            <a:r>
              <a:rPr lang="en-GB" dirty="0"/>
              <a:t>, sometimes called </a:t>
            </a:r>
            <a:r>
              <a:rPr lang="en-GB" u="sng" dirty="0">
                <a:solidFill>
                  <a:srgbClr val="FF0000"/>
                </a:solidFill>
              </a:rPr>
              <a:t>project metrics</a:t>
            </a:r>
            <a:r>
              <a:rPr lang="en-GB" dirty="0"/>
              <a:t>, </a:t>
            </a:r>
            <a:r>
              <a:rPr lang="en-GB" dirty="0" smtClean="0"/>
              <a:t>assist the </a:t>
            </a:r>
            <a:r>
              <a:rPr lang="en-GB" dirty="0"/>
              <a:t>management team in assessing progress with respect to the </a:t>
            </a:r>
            <a:r>
              <a:rPr lang="en-GB" dirty="0" smtClean="0"/>
              <a:t>object-oriented development </a:t>
            </a:r>
            <a:r>
              <a:rPr lang="en-GB" dirty="0"/>
              <a:t>process being used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534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915619"/>
            <a:ext cx="5091113" cy="41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65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Development </a:t>
            </a:r>
            <a:r>
              <a:rPr lang="en-GB" dirty="0" err="1"/>
              <a:t>artifacts</a:t>
            </a:r>
            <a:r>
              <a:rPr lang="en-GB" dirty="0"/>
              <a:t> that are critical to the complete lifecycle of a software </a:t>
            </a:r>
            <a:r>
              <a:rPr lang="en-GB" dirty="0" smtClean="0"/>
              <a:t>system (other than code)</a:t>
            </a:r>
          </a:p>
          <a:p>
            <a:r>
              <a:rPr lang="en-GB" dirty="0" smtClean="0"/>
              <a:t>Example, requirements and design</a:t>
            </a:r>
            <a:r>
              <a:rPr lang="en-GB" dirty="0"/>
              <a:t>, must be documented to support the development process and the operation and maintenance of the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89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Crossword Challenge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1295400"/>
            <a:ext cx="9067800" cy="5367350"/>
            <a:chOff x="76200" y="1295400"/>
            <a:chExt cx="9067800" cy="536735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1447800"/>
              <a:ext cx="5823737" cy="500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1295400"/>
              <a:ext cx="3352800" cy="3385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4572000"/>
              <a:ext cx="3124200" cy="209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129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Trying to build a large </a:t>
            </a:r>
            <a:r>
              <a:rPr lang="en-GB" dirty="0" smtClean="0"/>
              <a:t>software system </a:t>
            </a:r>
            <a:r>
              <a:rPr lang="en-GB" dirty="0"/>
              <a:t>with a minimal tool set is equivalent to building a </a:t>
            </a:r>
            <a:r>
              <a:rPr lang="en-GB" dirty="0" smtClean="0"/>
              <a:t>multi-story </a:t>
            </a:r>
            <a:r>
              <a:rPr lang="en-GB" dirty="0"/>
              <a:t>building </a:t>
            </a:r>
            <a:r>
              <a:rPr lang="en-GB" dirty="0" smtClean="0"/>
              <a:t>with stone </a:t>
            </a:r>
            <a:r>
              <a:rPr lang="en-GB" dirty="0"/>
              <a:t>hand </a:t>
            </a:r>
            <a:r>
              <a:rPr lang="en-GB" dirty="0" smtClean="0"/>
              <a:t>tools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visual </a:t>
            </a:r>
            <a:r>
              <a:rPr lang="en-GB" dirty="0" err="1"/>
              <a:t>modeling</a:t>
            </a:r>
            <a:r>
              <a:rPr lang="en-GB" dirty="0"/>
              <a:t> tool </a:t>
            </a:r>
            <a:r>
              <a:rPr lang="en-GB" dirty="0" smtClean="0"/>
              <a:t>supporting </a:t>
            </a:r>
            <a:r>
              <a:rPr lang="en-GB" dirty="0"/>
              <a:t>the UML </a:t>
            </a:r>
            <a:r>
              <a:rPr lang="en-GB" dirty="0" smtClean="0"/>
              <a:t>notation</a:t>
            </a:r>
          </a:p>
          <a:p>
            <a:pPr lvl="1"/>
            <a:r>
              <a:rPr lang="en-GB" dirty="0" smtClean="0"/>
              <a:t>version control 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45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Object-Oriented</a:t>
            </a:r>
            <a:br>
              <a:rPr lang="en-GB" dirty="0"/>
            </a:br>
            <a:r>
              <a:rPr lang="en-GB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Appeals to the working of human cognition</a:t>
            </a:r>
          </a:p>
          <a:p>
            <a:r>
              <a:rPr lang="en-GB" dirty="0" smtClean="0"/>
              <a:t>Leads </a:t>
            </a:r>
            <a:r>
              <a:rPr lang="en-GB" dirty="0"/>
              <a:t>to systems that are more resilient to change</a:t>
            </a:r>
          </a:p>
          <a:p>
            <a:r>
              <a:rPr lang="en-GB" dirty="0" smtClean="0"/>
              <a:t>Encourages </a:t>
            </a:r>
            <a:r>
              <a:rPr lang="en-GB" dirty="0"/>
              <a:t>the reuse of software components</a:t>
            </a:r>
          </a:p>
          <a:p>
            <a:r>
              <a:rPr lang="en-GB" dirty="0" smtClean="0"/>
              <a:t>Reduces </a:t>
            </a:r>
            <a:r>
              <a:rPr lang="en-GB" dirty="0"/>
              <a:t>development risk</a:t>
            </a:r>
          </a:p>
          <a:p>
            <a:r>
              <a:rPr lang="en-GB" dirty="0" smtClean="0"/>
              <a:t>Exploits </a:t>
            </a:r>
            <a:r>
              <a:rPr lang="en-GB" dirty="0"/>
              <a:t>the expressive power of object-oriented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527939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/>
              <a:t>Risks of Object-Oriented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unique way to define architecture and data structure instances</a:t>
            </a:r>
          </a:p>
          <a:p>
            <a:r>
              <a:rPr lang="en-GB" dirty="0" smtClean="0"/>
              <a:t>Information </a:t>
            </a:r>
            <a:r>
              <a:rPr lang="en-GB" dirty="0"/>
              <a:t>hiding through abstraction and encapsulation</a:t>
            </a:r>
          </a:p>
          <a:p>
            <a:r>
              <a:rPr lang="en-GB" dirty="0" smtClean="0"/>
              <a:t>Inheritance </a:t>
            </a:r>
            <a:r>
              <a:rPr lang="en-GB" dirty="0"/>
              <a:t>to organize related elements</a:t>
            </a:r>
          </a:p>
          <a:p>
            <a:r>
              <a:rPr lang="en-GB" dirty="0" smtClean="0"/>
              <a:t>Polymorphism </a:t>
            </a:r>
            <a:r>
              <a:rPr lang="en-GB" dirty="0"/>
              <a:t>to perform operations that can automatically adapt to </a:t>
            </a:r>
            <a:r>
              <a:rPr lang="en-GB" dirty="0" smtClean="0"/>
              <a:t>the type </a:t>
            </a:r>
            <a:r>
              <a:rPr lang="en-GB" dirty="0"/>
              <a:t>of structure they operate on</a:t>
            </a:r>
          </a:p>
          <a:p>
            <a:r>
              <a:rPr lang="en-GB" dirty="0" smtClean="0"/>
              <a:t>Specialized </a:t>
            </a:r>
            <a:r>
              <a:rPr lang="en-GB" dirty="0"/>
              <a:t>analysis and design methods</a:t>
            </a:r>
          </a:p>
          <a:p>
            <a:r>
              <a:rPr lang="en-GB" dirty="0" smtClean="0"/>
              <a:t>Object-oriented </a:t>
            </a:r>
            <a:r>
              <a:rPr lang="en-GB" dirty="0"/>
              <a:t>languages</a:t>
            </a:r>
          </a:p>
          <a:p>
            <a:r>
              <a:rPr lang="en-GB" dirty="0" smtClean="0"/>
              <a:t>Environments </a:t>
            </a:r>
            <a:r>
              <a:rPr lang="en-GB" dirty="0"/>
              <a:t>that facilitate the creation of object-oriented systems</a:t>
            </a:r>
          </a:p>
          <a:p>
            <a:r>
              <a:rPr lang="en-GB" dirty="0" smtClean="0"/>
              <a:t>Design </a:t>
            </a:r>
            <a:r>
              <a:rPr lang="en-GB" dirty="0"/>
              <a:t>by contract, a powerful technique to circumvent module </a:t>
            </a:r>
            <a:r>
              <a:rPr lang="en-GB" dirty="0" smtClean="0"/>
              <a:t>boundary and </a:t>
            </a:r>
            <a:r>
              <a:rPr lang="en-GB" dirty="0"/>
              <a:t>interface problems</a:t>
            </a:r>
          </a:p>
        </p:txBody>
      </p:sp>
    </p:spTree>
    <p:extLst>
      <p:ext uri="{BB962C8B-B14F-4D97-AF65-F5344CB8AC3E}">
        <p14:creationId xmlns:p14="http://schemas.microsoft.com/office/powerpoint/2010/main" val="724208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8 Software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1. Personnel shortfalls</a:t>
            </a:r>
          </a:p>
          <a:p>
            <a:pPr marL="0" indent="0">
              <a:buNone/>
            </a:pP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2. </a:t>
            </a:r>
            <a:r>
              <a:rPr lang="en-GB" sz="2000" dirty="0">
                <a:solidFill>
                  <a:srgbClr val="FF0000"/>
                </a:solidFill>
              </a:rPr>
              <a:t>Unrealistic</a:t>
            </a:r>
            <a:r>
              <a:rPr lang="en-GB" sz="2000" dirty="0"/>
              <a:t> schedules, budgets, or </a:t>
            </a:r>
            <a:r>
              <a:rPr lang="en-GB" sz="2000" dirty="0" smtClean="0"/>
              <a:t>processes</a:t>
            </a:r>
          </a:p>
          <a:p>
            <a:pPr marL="0" indent="0">
              <a:buNone/>
            </a:pP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3. Shortfalls in commercial </a:t>
            </a:r>
            <a:r>
              <a:rPr lang="en-GB" sz="2000" dirty="0">
                <a:solidFill>
                  <a:srgbClr val="FF0000"/>
                </a:solidFill>
              </a:rPr>
              <a:t>off-the-shelf products</a:t>
            </a:r>
            <a:r>
              <a:rPr lang="en-GB" sz="2000" dirty="0"/>
              <a:t>, external components, </a:t>
            </a:r>
            <a:r>
              <a:rPr lang="en-GB" sz="2000" dirty="0" smtClean="0"/>
              <a:t>or legacy </a:t>
            </a:r>
            <a:r>
              <a:rPr lang="en-GB" sz="2000" dirty="0"/>
              <a:t>software</a:t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4</a:t>
            </a:r>
            <a:r>
              <a:rPr lang="en-GB" sz="2000" dirty="0"/>
              <a:t>. Mismatches in </a:t>
            </a:r>
            <a:r>
              <a:rPr lang="en-GB" sz="2000" dirty="0">
                <a:solidFill>
                  <a:srgbClr val="FF0000"/>
                </a:solidFill>
              </a:rPr>
              <a:t>requirements</a:t>
            </a:r>
            <a:r>
              <a:rPr lang="en-GB" sz="2000" dirty="0"/>
              <a:t> or user interface</a:t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5</a:t>
            </a:r>
            <a:r>
              <a:rPr lang="en-GB" sz="2000" dirty="0"/>
              <a:t>. Shortfalls in </a:t>
            </a:r>
            <a:r>
              <a:rPr lang="en-GB" sz="2000" dirty="0">
                <a:solidFill>
                  <a:srgbClr val="FF0000"/>
                </a:solidFill>
              </a:rPr>
              <a:t>architecture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0000"/>
                </a:solidFill>
              </a:rPr>
              <a:t>performance</a:t>
            </a:r>
            <a:r>
              <a:rPr lang="en-GB" sz="2000" dirty="0"/>
              <a:t>, </a:t>
            </a:r>
            <a:r>
              <a:rPr lang="en-GB" sz="2000" dirty="0" smtClean="0"/>
              <a:t>or </a:t>
            </a:r>
            <a:r>
              <a:rPr lang="en-GB" sz="2000" dirty="0" smtClean="0">
                <a:solidFill>
                  <a:srgbClr val="FF0000"/>
                </a:solidFill>
              </a:rPr>
              <a:t>quality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6</a:t>
            </a:r>
            <a:r>
              <a:rPr lang="en-GB" sz="2000" dirty="0"/>
              <a:t>. Continuing stream of </a:t>
            </a:r>
            <a:r>
              <a:rPr lang="en-GB" sz="2000" dirty="0">
                <a:solidFill>
                  <a:srgbClr val="FF0000"/>
                </a:solidFill>
              </a:rPr>
              <a:t>requirements changes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7</a:t>
            </a:r>
            <a:r>
              <a:rPr lang="en-GB" sz="2000" dirty="0"/>
              <a:t>. Shortfalls in externally </a:t>
            </a:r>
            <a:r>
              <a:rPr lang="en-GB" sz="2000" dirty="0">
                <a:solidFill>
                  <a:srgbClr val="FF0000"/>
                </a:solidFill>
              </a:rPr>
              <a:t>performed</a:t>
            </a:r>
            <a:r>
              <a:rPr lang="en-GB" sz="2000" dirty="0"/>
              <a:t> tasks</a:t>
            </a:r>
            <a:br>
              <a:rPr lang="en-GB" sz="2000" dirty="0"/>
            </a:b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8</a:t>
            </a:r>
            <a:r>
              <a:rPr lang="en-GB" sz="2000" dirty="0"/>
              <a:t>. Straining computer </a:t>
            </a:r>
            <a:r>
              <a:rPr lang="en-GB" sz="2000" dirty="0" smtClean="0"/>
              <a:t>science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71992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Clear idea of Pragmatics in Object Orientated Analysis and Design</a:t>
            </a:r>
          </a:p>
          <a:p>
            <a:r>
              <a:rPr lang="en-GB" altLang="en-US" dirty="0" smtClean="0"/>
              <a:t>See bigger picture </a:t>
            </a:r>
            <a:r>
              <a:rPr lang="en-GB" altLang="en-US" dirty="0"/>
              <a:t>(i.e., much more than just generating </a:t>
            </a:r>
            <a:r>
              <a:rPr lang="en-GB" altLang="en-US" dirty="0" smtClean="0"/>
              <a:t>code)</a:t>
            </a:r>
          </a:p>
          <a:p>
            <a:r>
              <a:rPr lang="en-GB" altLang="en-US" dirty="0"/>
              <a:t>Reuse must be institutionalized to be successful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 8</a:t>
            </a:r>
          </a:p>
          <a:p>
            <a:r>
              <a:rPr lang="en-GB" altLang="en-US" dirty="0" smtClean="0"/>
              <a:t>No Lecture Next Week</a:t>
            </a:r>
          </a:p>
          <a:p>
            <a:pPr lvl="1"/>
            <a:r>
              <a:rPr lang="en-GB" altLang="en-US" dirty="0" smtClean="0"/>
              <a:t>(Revision Week)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7022786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56226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2"/>
                </a:solidFill>
              </a:rPr>
              <a:t>“Would you like the technical</a:t>
            </a:r>
          </a:p>
          <a:p>
            <a:pPr algn="ctr"/>
            <a:r>
              <a:rPr lang="en-GB" sz="3200" b="1" dirty="0" smtClean="0">
                <a:solidFill>
                  <a:schemeClr val="bg2"/>
                </a:solidFill>
              </a:rPr>
              <a:t>or non-technical explanation?”</a:t>
            </a:r>
            <a:endParaRPr lang="en-GB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07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benefits to object-oriented technology </a:t>
            </a:r>
            <a:r>
              <a:rPr lang="en-GB" dirty="0" smtClean="0"/>
              <a:t>and no risks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25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3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i="1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 smtClean="0"/>
              <a:t>Which is incremental and iterative?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248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8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91003"/>
            <a:ext cx="6248400" cy="513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962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difference </a:t>
            </a:r>
            <a:r>
              <a:rPr lang="en-GB" dirty="0"/>
              <a:t>between V-shaped model and waterfall model is the early test planning in the V-shaped </a:t>
            </a:r>
            <a:r>
              <a:rPr lang="en-GB" dirty="0" smtClean="0"/>
              <a:t>model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True</a:t>
            </a:r>
          </a:p>
          <a:p>
            <a:pPr marL="514350" indent="-514350">
              <a:buAutoNum type="alphaLcParenR"/>
            </a:pPr>
            <a:r>
              <a:rPr lang="en-GB" dirty="0" smtClean="0"/>
              <a:t>False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42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True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819400"/>
            <a:ext cx="8153400" cy="3810000"/>
            <a:chOff x="609600" y="1143000"/>
            <a:chExt cx="8458200" cy="5486400"/>
          </a:xfrm>
        </p:grpSpPr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609600" y="1143000"/>
              <a:ext cx="77724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rgbClr val="000000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8BBBF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mtClean="0"/>
                <a:t>V-Shaped Model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609600" y="2514600"/>
              <a:ext cx="3581400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 3" panose="05040102010807070707" pitchFamily="18" charset="2"/>
                <a:buChar char="w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Difference between V-shaped model and waterfall model is the early test planning in the V-shaped model</a:t>
              </a:r>
              <a:endParaRPr lang="en-US" sz="2400" dirty="0"/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2514600"/>
              <a:ext cx="4953000" cy="3161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9946632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1437</Words>
  <Application>Microsoft Office PowerPoint</Application>
  <PresentationFormat>On-screen Show (4:3)</PresentationFormat>
  <Paragraphs>269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Times New Roman</vt:lpstr>
      <vt:lpstr>Wingdings 3</vt:lpstr>
      <vt:lpstr>Default Design</vt:lpstr>
      <vt:lpstr>Pragmatics</vt:lpstr>
      <vt:lpstr>Next Week</vt:lpstr>
      <vt:lpstr>Outline</vt:lpstr>
      <vt:lpstr>PowerPoint Presentation</vt:lpstr>
      <vt:lpstr>Crossword Challenge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PowerPoint Presentation</vt:lpstr>
      <vt:lpstr>Management and Planning</vt:lpstr>
      <vt:lpstr>Risk Management</vt:lpstr>
      <vt:lpstr>Task Planning</vt:lpstr>
      <vt:lpstr>Schedules</vt:lpstr>
      <vt:lpstr>Question</vt:lpstr>
      <vt:lpstr>Answer</vt:lpstr>
      <vt:lpstr>Staffing</vt:lpstr>
      <vt:lpstr>Staff Resource Allocation</vt:lpstr>
      <vt:lpstr>Development Team Roles</vt:lpstr>
      <vt:lpstr>Question</vt:lpstr>
      <vt:lpstr>Answer</vt:lpstr>
      <vt:lpstr>Central</vt:lpstr>
      <vt:lpstr>Challenges</vt:lpstr>
      <vt:lpstr>Configuration Management and Version Control</vt:lpstr>
      <vt:lpstr>Integration</vt:lpstr>
      <vt:lpstr>Testing</vt:lpstr>
      <vt:lpstr>Unit Testing</vt:lpstr>
      <vt:lpstr>Component Testing</vt:lpstr>
      <vt:lpstr>System Testing</vt:lpstr>
      <vt:lpstr>Question</vt:lpstr>
      <vt:lpstr>Answer</vt:lpstr>
      <vt:lpstr>Reuse</vt:lpstr>
      <vt:lpstr>Elements of Reuse</vt:lpstr>
      <vt:lpstr>Question</vt:lpstr>
      <vt:lpstr>Answer</vt:lpstr>
      <vt:lpstr>Institutionalizing Reuse</vt:lpstr>
      <vt:lpstr>Institutionalizing Reuse</vt:lpstr>
      <vt:lpstr>Long Term</vt:lpstr>
      <vt:lpstr>Quality Assurance and Metrics</vt:lpstr>
      <vt:lpstr>Software Quality</vt:lpstr>
      <vt:lpstr>Object-Oriented Metrics</vt:lpstr>
      <vt:lpstr>Process &amp; Product Metrics</vt:lpstr>
      <vt:lpstr>Process Metrics</vt:lpstr>
      <vt:lpstr>Documentation</vt:lpstr>
      <vt:lpstr>Tools</vt:lpstr>
      <vt:lpstr>Benefits of Object-Oriented Development</vt:lpstr>
      <vt:lpstr>Risks of Object-Oriented Development</vt:lpstr>
      <vt:lpstr>8 Software Risks</vt:lpstr>
      <vt:lpstr>Summary</vt:lpstr>
      <vt:lpstr>This Week</vt:lpstr>
      <vt:lpstr>Questions/Discussion</vt:lpstr>
      <vt:lpstr>PowerPoint Presentation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264</cp:revision>
  <dcterms:created xsi:type="dcterms:W3CDTF">1601-01-01T00:00:00Z</dcterms:created>
  <dcterms:modified xsi:type="dcterms:W3CDTF">2017-11-21T14:07:30Z</dcterms:modified>
</cp:coreProperties>
</file>