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274" r:id="rId3"/>
    <p:sldId id="276" r:id="rId4"/>
    <p:sldId id="300" r:id="rId5"/>
    <p:sldId id="301" r:id="rId6"/>
    <p:sldId id="314" r:id="rId7"/>
    <p:sldId id="315" r:id="rId8"/>
    <p:sldId id="304" r:id="rId9"/>
    <p:sldId id="305" r:id="rId10"/>
    <p:sldId id="277" r:id="rId11"/>
    <p:sldId id="278" r:id="rId12"/>
    <p:sldId id="306" r:id="rId13"/>
    <p:sldId id="307" r:id="rId14"/>
    <p:sldId id="302" r:id="rId15"/>
    <p:sldId id="280" r:id="rId16"/>
    <p:sldId id="308" r:id="rId17"/>
    <p:sldId id="281" r:id="rId18"/>
    <p:sldId id="309" r:id="rId19"/>
    <p:sldId id="310" r:id="rId20"/>
    <p:sldId id="31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313" r:id="rId29"/>
    <p:sldId id="290" r:id="rId30"/>
    <p:sldId id="291" r:id="rId31"/>
    <p:sldId id="292" r:id="rId32"/>
    <p:sldId id="31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72" r:id="rId41"/>
    <p:sldId id="275" r:id="rId42"/>
    <p:sldId id="303" r:id="rId43"/>
    <p:sldId id="26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C59C50-17B8-43C2-A45B-DC2174E2B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0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EC35E3-7724-45E4-89FF-F15DC4CEFAB0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B1417-D265-4365-881E-087AB8D29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8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54A993C-16B7-49CD-BC08-298AF3A9694F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1DACE7-56A8-40D2-9B84-59F31AA61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8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558BC2-2559-4E22-A958-D41286A42200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7413774-57A7-4A91-ABF0-316A10D13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456420-09E0-454D-B28E-92CB1777A9EB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CD162B-8639-4B36-A8C1-7112AEABA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A285BD-E4D0-4F0C-B4C0-877C7E96508A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349181-3154-4242-BBA0-19F96AF5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8DC4CE-243D-42B8-859E-7452CEE7202A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7A87A7-25C5-46CF-AFCA-19C673A5D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GUI Basics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GUI Overview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To create a Java GUI, you need to understand</a:t>
            </a:r>
          </a:p>
          <a:p>
            <a:pPr lvl="1"/>
            <a:r>
              <a:rPr lang="en-GB" altLang="en-US" smtClean="0"/>
              <a:t>Containers</a:t>
            </a:r>
          </a:p>
          <a:p>
            <a:pPr lvl="1"/>
            <a:r>
              <a:rPr lang="en-GB" altLang="en-US" smtClean="0"/>
              <a:t>Event</a:t>
            </a:r>
          </a:p>
          <a:p>
            <a:pPr lvl="1"/>
            <a:r>
              <a:rPr lang="en-GB" altLang="en-US" smtClean="0"/>
              <a:t>Event Handlers</a:t>
            </a:r>
          </a:p>
          <a:p>
            <a:pPr lvl="1"/>
            <a:r>
              <a:rPr lang="en-GB" altLang="en-US" smtClean="0"/>
              <a:t>Layout managers</a:t>
            </a:r>
          </a:p>
          <a:p>
            <a:pPr lvl="1"/>
            <a:r>
              <a:rPr lang="en-GB" altLang="en-US" smtClean="0"/>
              <a:t>Components</a:t>
            </a:r>
          </a:p>
          <a:p>
            <a:pPr lvl="1"/>
            <a:r>
              <a:rPr lang="en-GB" altLang="en-US" smtClean="0"/>
              <a:t>Special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AWT and JFC/Swing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Early Java development used graphic classes defined in</a:t>
            </a:r>
            <a:r>
              <a:rPr lang="en-GB" dirty="0"/>
              <a:t> </a:t>
            </a:r>
            <a:r>
              <a:rPr lang="en-GB" dirty="0" smtClean="0"/>
              <a:t>the Abstract Windowing Toolkit (</a:t>
            </a:r>
            <a:r>
              <a:rPr lang="en-GB" i="1" dirty="0" smtClean="0"/>
              <a:t>AWT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java.awt</a:t>
            </a:r>
            <a:r>
              <a:rPr lang="en-GB" dirty="0" smtClean="0"/>
              <a:t> packages.</a:t>
            </a:r>
          </a:p>
          <a:p>
            <a:pPr>
              <a:defRPr/>
            </a:pPr>
            <a:r>
              <a:rPr lang="en-GB" dirty="0" smtClean="0"/>
              <a:t>Java 2 introduced the JFC/Swing classes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javax.swing</a:t>
            </a:r>
            <a:r>
              <a:rPr lang="en-GB" dirty="0" smtClean="0"/>
              <a:t> packages</a:t>
            </a:r>
          </a:p>
          <a:p>
            <a:pPr>
              <a:defRPr/>
            </a:pPr>
            <a:r>
              <a:rPr lang="en-GB" dirty="0" smtClean="0"/>
              <a:t>Many AWT components have similar Swing counterparts</a:t>
            </a:r>
          </a:p>
          <a:p>
            <a:pPr lvl="1">
              <a:defRPr/>
            </a:pPr>
            <a:r>
              <a:rPr lang="en-GB" dirty="0" smtClean="0"/>
              <a:t>An example, the AWT Button class corresponds to a more versatile Swing class called </a:t>
            </a:r>
            <a:r>
              <a:rPr lang="en-GB" dirty="0" err="1" smtClean="0">
                <a:solidFill>
                  <a:srgbClr val="FF0000"/>
                </a:solidFill>
              </a:rPr>
              <a:t>JButton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Swing does not generally replace the AWT; still use AWT for events and the underlying AWT event processing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development classes ‘</a:t>
            </a:r>
            <a:r>
              <a:rPr lang="en-GB" i="1" dirty="0" smtClean="0"/>
              <a:t>AWT</a:t>
            </a:r>
            <a:r>
              <a:rPr lang="en-GB" dirty="0" smtClean="0"/>
              <a:t>’ stands for: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Amazing Work Tower</a:t>
            </a:r>
          </a:p>
          <a:p>
            <a:pPr marL="0" indent="0">
              <a:buNone/>
            </a:pPr>
            <a:r>
              <a:rPr lang="en-GB" dirty="0" smtClean="0"/>
              <a:t>b) Action Window Thread</a:t>
            </a:r>
          </a:p>
          <a:p>
            <a:pPr marL="0" indent="0">
              <a:buNone/>
            </a:pPr>
            <a:r>
              <a:rPr lang="en-GB" dirty="0" smtClean="0"/>
              <a:t>c) Abstract Worker Thread</a:t>
            </a:r>
          </a:p>
          <a:p>
            <a:pPr marL="0" indent="0">
              <a:buNone/>
            </a:pPr>
            <a:r>
              <a:rPr lang="en-GB" dirty="0"/>
              <a:t>d) Abstract Windowing Toolkit </a:t>
            </a:r>
          </a:p>
        </p:txBody>
      </p:sp>
    </p:spTree>
    <p:extLst>
      <p:ext uri="{BB962C8B-B14F-4D97-AF65-F5344CB8AC3E}">
        <p14:creationId xmlns:p14="http://schemas.microsoft.com/office/powerpoint/2010/main" val="337070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d) Abstract Windowing Toolkit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75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01025" cy="1371600"/>
          </a:xfrm>
        </p:spPr>
        <p:txBody>
          <a:bodyPr/>
          <a:lstStyle/>
          <a:p>
            <a:r>
              <a:rPr lang="en-GB" altLang="en-US" dirty="0" smtClean="0"/>
              <a:t>Standard GUI Components used to Create User Interfaces (Swing)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53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6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container is a special component that can hold other components</a:t>
            </a:r>
          </a:p>
          <a:p>
            <a:pPr>
              <a:defRPr/>
            </a:pPr>
            <a:r>
              <a:rPr lang="en-GB" dirty="0" smtClean="0"/>
              <a:t>The AWT class, as well as the Swing class, are containers</a:t>
            </a:r>
          </a:p>
          <a:p>
            <a:pPr>
              <a:defRPr/>
            </a:pPr>
            <a:r>
              <a:rPr lang="en-GB" dirty="0" smtClean="0"/>
              <a:t>Other containers include</a:t>
            </a:r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Frames</a:t>
            </a:r>
          </a:p>
          <a:p>
            <a:pPr lvl="2">
              <a:defRPr/>
            </a:pPr>
            <a:r>
              <a:rPr lang="en-GB" dirty="0" smtClean="0"/>
              <a:t>A frame is a container that is free standing and can be positioned anywhere on the screen.</a:t>
            </a:r>
          </a:p>
          <a:p>
            <a:pPr lvl="2">
              <a:defRPr/>
            </a:pPr>
            <a:r>
              <a:rPr lang="en-GB" dirty="0" smtClean="0"/>
              <a:t>Frames give the ability to do graphics and GUIs through applications</a:t>
            </a:r>
          </a:p>
          <a:p>
            <a:pPr lvl="1">
              <a:defRPr/>
            </a:pPr>
            <a:r>
              <a:rPr lang="en-GB" dirty="0" smtClean="0"/>
              <a:t>Dialog boxes</a:t>
            </a:r>
          </a:p>
          <a:p>
            <a:pPr lvl="1">
              <a:defRPr/>
            </a:pPr>
            <a:r>
              <a:rPr lang="en-GB" dirty="0" smtClean="0"/>
              <a:t>Panels</a:t>
            </a:r>
          </a:p>
          <a:p>
            <a:pPr lvl="1">
              <a:defRPr/>
            </a:pPr>
            <a:r>
              <a:rPr lang="en-GB" dirty="0" smtClean="0"/>
              <a:t>Panes</a:t>
            </a:r>
          </a:p>
          <a:p>
            <a:pPr lvl="1">
              <a:defRPr/>
            </a:pPr>
            <a:r>
              <a:rPr lang="en-GB" dirty="0" smtClean="0"/>
              <a:t>Toolbars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35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dirty="0" smtClean="0"/>
              <a:t>Creating a Simple Frame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209800"/>
            <a:ext cx="626745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0" y="4382247"/>
            <a:ext cx="3048000" cy="2323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200" y="5569323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bg2"/>
                </a:solidFill>
              </a:rPr>
              <a:t>javac</a:t>
            </a:r>
            <a:r>
              <a:rPr lang="en-GB" sz="1800" dirty="0" smtClean="0">
                <a:solidFill>
                  <a:schemeClr val="bg2"/>
                </a:solidFill>
              </a:rPr>
              <a:t> MyFrame.java</a:t>
            </a:r>
          </a:p>
          <a:p>
            <a:r>
              <a:rPr lang="en-GB" sz="1800" dirty="0" smtClean="0">
                <a:solidFill>
                  <a:schemeClr val="bg2"/>
                </a:solidFill>
              </a:rPr>
              <a:t>java </a:t>
            </a:r>
            <a:r>
              <a:rPr lang="en-GB" sz="1800" dirty="0" err="1" smtClean="0">
                <a:solidFill>
                  <a:schemeClr val="bg2"/>
                </a:solidFill>
              </a:rPr>
              <a:t>MyFrame.class</a:t>
            </a:r>
            <a:endParaRPr lang="en-GB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8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GB" altLang="en-US" dirty="0" smtClean="0"/>
              <a:t>Example Containers </a:t>
            </a:r>
            <a:br>
              <a:rPr lang="en-GB" altLang="en-US" dirty="0" smtClean="0"/>
            </a:br>
            <a:r>
              <a:rPr lang="en-GB" altLang="en-US" dirty="0" smtClean="0"/>
              <a:t>(Top Level and General)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9579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3392"/>
            <a:ext cx="7772400" cy="4114800"/>
          </a:xfrm>
        </p:spPr>
        <p:txBody>
          <a:bodyPr/>
          <a:lstStyle/>
          <a:p>
            <a:r>
              <a:rPr lang="en-GB" dirty="0" smtClean="0"/>
              <a:t>Adding Components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283"/>
            <a:ext cx="5695950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20317"/>
            <a:ext cx="2671762" cy="202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" y="556932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bg2"/>
                </a:solidFill>
              </a:rPr>
              <a:t>javac</a:t>
            </a:r>
            <a:r>
              <a:rPr lang="en-GB" sz="1800" dirty="0" smtClean="0">
                <a:solidFill>
                  <a:schemeClr val="bg2"/>
                </a:solidFill>
              </a:rPr>
              <a:t> MyFrameWithComponents.java</a:t>
            </a:r>
          </a:p>
          <a:p>
            <a:r>
              <a:rPr lang="en-GB" sz="1800" dirty="0" smtClean="0">
                <a:solidFill>
                  <a:schemeClr val="bg2"/>
                </a:solidFill>
              </a:rPr>
              <a:t>java </a:t>
            </a:r>
            <a:r>
              <a:rPr lang="en-GB" sz="1800" dirty="0" err="1" smtClean="0">
                <a:solidFill>
                  <a:schemeClr val="bg2"/>
                </a:solidFill>
              </a:rPr>
              <a:t>MyFrameWithComponents.class</a:t>
            </a:r>
            <a:endParaRPr lang="en-GB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08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5208"/>
            <a:ext cx="7772400" cy="4114800"/>
          </a:xfrm>
        </p:spPr>
        <p:txBody>
          <a:bodyPr/>
          <a:lstStyle/>
          <a:p>
            <a:r>
              <a:rPr lang="en-GB" dirty="0" smtClean="0"/>
              <a:t>What would the following output?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172200" cy="4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User Interface (GUI) Concepts</a:t>
            </a:r>
          </a:p>
          <a:p>
            <a:pPr lvl="1" eaLnBrk="1" hangingPunct="1"/>
            <a:r>
              <a:rPr lang="en-US" altLang="en-US" dirty="0" smtClean="0"/>
              <a:t>Libraries, Implementation, Mechanics, ..</a:t>
            </a:r>
          </a:p>
          <a:p>
            <a:pPr lvl="1" eaLnBrk="1" hangingPunct="1"/>
            <a:r>
              <a:rPr lang="en-GB" altLang="en-US" dirty="0" smtClean="0"/>
              <a:t>Abstract Windowing Toolkit (AWT)</a:t>
            </a:r>
          </a:p>
          <a:p>
            <a:pPr lvl="1" eaLnBrk="1" hangingPunct="1"/>
            <a:r>
              <a:rPr lang="en-GB" altLang="en-US" dirty="0" smtClean="0"/>
              <a:t>Java Foundation Classes (JFC)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GB" dirty="0" smtClean="0"/>
              <a:t>Buttons are all placed overlapping </a:t>
            </a:r>
          </a:p>
          <a:p>
            <a:pPr lvl="1"/>
            <a:r>
              <a:rPr lang="en-GB" dirty="0" smtClean="0"/>
              <a:t>(i.e., set the position for each button if you want to see all 100 buttons)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657600"/>
            <a:ext cx="37909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Example Special Containers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68338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743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Every time the user </a:t>
            </a:r>
            <a:r>
              <a:rPr lang="en-GB" dirty="0" smtClean="0">
                <a:solidFill>
                  <a:srgbClr val="FF0000"/>
                </a:solidFill>
              </a:rPr>
              <a:t>types</a:t>
            </a:r>
            <a:r>
              <a:rPr lang="en-GB" dirty="0" smtClean="0"/>
              <a:t> a character or pushes a mouse </a:t>
            </a:r>
            <a:r>
              <a:rPr lang="en-GB" dirty="0" smtClean="0">
                <a:solidFill>
                  <a:srgbClr val="FF0000"/>
                </a:solidFill>
              </a:rPr>
              <a:t>button</a:t>
            </a:r>
            <a:r>
              <a:rPr lang="en-GB" dirty="0" smtClean="0"/>
              <a:t>, an event occurs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Any object </a:t>
            </a:r>
            <a:r>
              <a:rPr lang="en-GB" dirty="0" smtClean="0"/>
              <a:t>can be notified of the event</a:t>
            </a:r>
          </a:p>
          <a:p>
            <a:pPr>
              <a:defRPr/>
            </a:pPr>
            <a:r>
              <a:rPr lang="en-GB" dirty="0" smtClean="0"/>
              <a:t>All the objects have to do implement the appropriate </a:t>
            </a:r>
            <a:r>
              <a:rPr lang="en-GB" dirty="0" smtClean="0">
                <a:solidFill>
                  <a:srgbClr val="FF0000"/>
                </a:solidFill>
              </a:rPr>
              <a:t>interface</a:t>
            </a:r>
            <a:r>
              <a:rPr lang="en-GB" dirty="0" smtClean="0"/>
              <a:t> and be registered as an event listener on the appropriate event source</a:t>
            </a:r>
            <a:endParaRPr lang="en-GB" dirty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57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7863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Events, cont.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r>
              <a:rPr lang="en-GB" altLang="en-US" dirty="0" smtClean="0"/>
              <a:t>Several events implemented in </a:t>
            </a:r>
            <a:r>
              <a:rPr lang="en-GB" altLang="en-US" dirty="0" err="1" smtClean="0"/>
              <a:t>java.awt.AWTEvent</a:t>
            </a:r>
            <a:r>
              <a:rPr lang="en-GB" altLang="en-US" dirty="0" smtClean="0"/>
              <a:t> subclasses (</a:t>
            </a:r>
            <a:r>
              <a:rPr lang="en-GB" altLang="en-US" dirty="0" err="1" smtClean="0"/>
              <a:t>java.awt.Event</a:t>
            </a:r>
            <a:r>
              <a:rPr lang="en-GB" altLang="en-US" dirty="0" smtClean="0"/>
              <a:t> is </a:t>
            </a:r>
            <a:r>
              <a:rPr lang="en-GB" altLang="en-US" dirty="0" smtClean="0">
                <a:solidFill>
                  <a:srgbClr val="FF0000"/>
                </a:solidFill>
              </a:rPr>
              <a:t>deprecated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 smtClean="0"/>
              <a:t>Defines a lot of constants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3338"/>
            <a:ext cx="8562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Events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 In the declaration for the event handler class, one line of code specifies that the class either implements a listener interface (or extends a class that implements a listener interface).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class </a:t>
            </a:r>
            <a:r>
              <a:rPr lang="en-GB" dirty="0" err="1" smtClean="0">
                <a:solidFill>
                  <a:srgbClr val="FF0000"/>
                </a:solidFill>
              </a:rPr>
              <a:t>MyClass</a:t>
            </a:r>
            <a:r>
              <a:rPr lang="en-GB" dirty="0" smtClean="0">
                <a:solidFill>
                  <a:srgbClr val="FF0000"/>
                </a:solidFill>
              </a:rPr>
              <a:t> implements </a:t>
            </a:r>
            <a:r>
              <a:rPr lang="en-GB" dirty="0" err="1" smtClean="0">
                <a:solidFill>
                  <a:srgbClr val="FF0000"/>
                </a:solidFill>
              </a:rPr>
              <a:t>ActionListener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In the event handler class the method(s) in the listener interface must be implemented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void </a:t>
            </a:r>
            <a:r>
              <a:rPr lang="en-GB" dirty="0" err="1" smtClean="0">
                <a:solidFill>
                  <a:srgbClr val="FF0000"/>
                </a:solidFill>
              </a:rPr>
              <a:t>actionPerformed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ActionEvent</a:t>
            </a:r>
            <a:r>
              <a:rPr lang="en-GB" dirty="0" smtClean="0">
                <a:solidFill>
                  <a:srgbClr val="FF0000"/>
                </a:solidFill>
              </a:rPr>
              <a:t> e) { /* code that "reacts" to the event */ }</a:t>
            </a:r>
          </a:p>
          <a:p>
            <a:pPr>
              <a:defRPr/>
            </a:pPr>
            <a:r>
              <a:rPr lang="en-GB" dirty="0" smtClean="0"/>
              <a:t>Register an instance of the event handler class as a listener on one or more components.</a:t>
            </a:r>
          </a:p>
          <a:p>
            <a:pPr lvl="1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myComponent.addActionListener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myClassInstance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655763"/>
          </a:xfrm>
        </p:spPr>
        <p:txBody>
          <a:bodyPr/>
          <a:lstStyle/>
          <a:p>
            <a:r>
              <a:rPr lang="en-GB" altLang="en-US" smtClean="0"/>
              <a:t>Often an event handler that has only a few lines of code is implemented using an anonymous inner class.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2438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SwingApplication</a:t>
            </a:r>
            <a:r>
              <a:rPr lang="en-GB" dirty="0" smtClean="0"/>
              <a:t> has two event handlers.</a:t>
            </a:r>
          </a:p>
          <a:p>
            <a:pPr lvl="1">
              <a:defRPr/>
            </a:pPr>
            <a:r>
              <a:rPr lang="en-GB" dirty="0" smtClean="0"/>
              <a:t>Window closing (window events).</a:t>
            </a:r>
          </a:p>
          <a:p>
            <a:pPr lvl="2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frame.setDefaultCloseOperation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dirty="0" err="1" smtClean="0">
                <a:solidFill>
                  <a:srgbClr val="FF0000"/>
                </a:solidFill>
              </a:rPr>
              <a:t>JFrame.EXIT_ON_CLOSE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en-GB" dirty="0" smtClean="0"/>
              <a:t>Button clicks (action events).</a:t>
            </a:r>
          </a:p>
          <a:p>
            <a:pPr lvl="1">
              <a:defRPr/>
            </a:pPr>
            <a:r>
              <a:rPr lang="en-GB" dirty="0" smtClean="0"/>
              <a:t>see previous slide.</a:t>
            </a:r>
          </a:p>
          <a:p>
            <a:pPr>
              <a:defRPr/>
            </a:pPr>
            <a:r>
              <a:rPr lang="en-GB" dirty="0"/>
              <a:t>Types of events (listeners defined in </a:t>
            </a:r>
            <a:r>
              <a:rPr lang="en-GB" dirty="0" err="1"/>
              <a:t>java.awt.event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663"/>
            <a:ext cx="7034213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err="1" smtClean="0"/>
              <a:t>WindowListener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MouseListener</a:t>
            </a:r>
            <a:endParaRPr lang="en-GB" altLang="en-US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33538"/>
            <a:ext cx="7731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-16933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19200"/>
            <a:ext cx="196215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1" y="1066800"/>
            <a:ext cx="5495925" cy="484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94" y="6035216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chemeClr val="bg2"/>
                </a:solidFill>
              </a:rPr>
              <a:t>javac</a:t>
            </a:r>
            <a:r>
              <a:rPr lang="en-GB" sz="2000" dirty="0" smtClean="0">
                <a:solidFill>
                  <a:schemeClr val="bg2"/>
                </a:solidFill>
              </a:rPr>
              <a:t> Mouse.java</a:t>
            </a:r>
          </a:p>
          <a:p>
            <a:r>
              <a:rPr lang="en-GB" sz="2000" dirty="0" smtClean="0">
                <a:solidFill>
                  <a:schemeClr val="bg2"/>
                </a:solidFill>
              </a:rPr>
              <a:t>java </a:t>
            </a:r>
            <a:r>
              <a:rPr lang="en-GB" sz="2000" dirty="0" err="1" smtClean="0">
                <a:solidFill>
                  <a:schemeClr val="bg2"/>
                </a:solidFill>
              </a:rPr>
              <a:t>Mouse.class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606" y="5666654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2"/>
                </a:solidFill>
              </a:rPr>
              <a:t>Button Pressed: </a:t>
            </a:r>
            <a:r>
              <a:rPr lang="en-GB" sz="1200" dirty="0" err="1" smtClean="0">
                <a:solidFill>
                  <a:schemeClr val="bg2"/>
                </a:solidFill>
              </a:rPr>
              <a:t>java.awt.event.MouseEvent</a:t>
            </a:r>
            <a:r>
              <a:rPr lang="en-GB" sz="1200" dirty="0" smtClean="0">
                <a:solidFill>
                  <a:schemeClr val="bg2"/>
                </a:solidFill>
              </a:rPr>
              <a:t>[MOUSE_PRESSED</a:t>
            </a:r>
            <a:r>
              <a:rPr lang="en-GB" sz="1200" dirty="0">
                <a:solidFill>
                  <a:schemeClr val="bg2"/>
                </a:solidFill>
              </a:rPr>
              <a:t>,(123,43),absolute(134,87),</a:t>
            </a:r>
            <a:r>
              <a:rPr lang="en-GB" sz="1200" dirty="0" smtClean="0">
                <a:solidFill>
                  <a:schemeClr val="bg2"/>
                </a:solidFill>
              </a:rPr>
              <a:t>button=1,modifiers=Button1,extModifiers=Button1,clickCount=1</a:t>
            </a:r>
            <a:r>
              <a:rPr lang="en-GB" sz="1200" dirty="0">
                <a:solidFill>
                  <a:schemeClr val="bg2"/>
                </a:solidFill>
              </a:rPr>
              <a:t>] on Mouse[,</a:t>
            </a:r>
            <a:r>
              <a:rPr lang="en-GB" sz="1200" dirty="0" smtClean="0">
                <a:solidFill>
                  <a:schemeClr val="bg2"/>
                </a:solidFill>
              </a:rPr>
              <a:t>0,0,178x145,layout=</a:t>
            </a:r>
            <a:r>
              <a:rPr lang="en-GB" sz="1200" dirty="0" err="1" smtClean="0">
                <a:solidFill>
                  <a:schemeClr val="bg2"/>
                </a:solidFill>
              </a:rPr>
              <a:t>java.awt.FlowLayout,alignmentX</a:t>
            </a:r>
            <a:r>
              <a:rPr lang="en-GB" sz="1200" dirty="0" smtClean="0">
                <a:solidFill>
                  <a:schemeClr val="bg2"/>
                </a:solidFill>
              </a:rPr>
              <a:t>=0.0,alignmentY=0.0,border</a:t>
            </a:r>
            <a:r>
              <a:rPr lang="en-GB" sz="1200" dirty="0">
                <a:solidFill>
                  <a:schemeClr val="bg2"/>
                </a:solidFill>
              </a:rPr>
              <a:t>=,flags=9,maximumSize=,</a:t>
            </a:r>
            <a:r>
              <a:rPr lang="en-GB" sz="1200" dirty="0" err="1" smtClean="0">
                <a:solidFill>
                  <a:schemeClr val="bg2"/>
                </a:solidFill>
              </a:rPr>
              <a:t>minimumSize</a:t>
            </a:r>
            <a:r>
              <a:rPr lang="en-GB" sz="1200" dirty="0">
                <a:solidFill>
                  <a:schemeClr val="bg2"/>
                </a:solidFill>
              </a:rPr>
              <a:t>=,</a:t>
            </a:r>
            <a:r>
              <a:rPr lang="en-GB" sz="1200" dirty="0" err="1">
                <a:solidFill>
                  <a:schemeClr val="bg2"/>
                </a:solidFill>
              </a:rPr>
              <a:t>preferredSize</a:t>
            </a:r>
            <a:r>
              <a:rPr lang="en-GB" sz="1200" dirty="0">
                <a:solidFill>
                  <a:schemeClr val="bg2"/>
                </a:solidFill>
              </a:rPr>
              <a:t>=]</a:t>
            </a:r>
          </a:p>
        </p:txBody>
      </p:sp>
    </p:spTree>
    <p:extLst>
      <p:ext uri="{BB962C8B-B14F-4D97-AF65-F5344CB8AC3E}">
        <p14:creationId xmlns:p14="http://schemas.microsoft.com/office/powerpoint/2010/main" val="248950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78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227138"/>
            <a:ext cx="8085137" cy="2362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 layout manager is an object that determines the manner in which components are displayed in a container</a:t>
            </a:r>
          </a:p>
          <a:p>
            <a:pPr>
              <a:defRPr/>
            </a:pPr>
            <a:r>
              <a:rPr lang="en-GB" dirty="0" smtClean="0"/>
              <a:t>There are </a:t>
            </a:r>
            <a:r>
              <a:rPr lang="en-GB" dirty="0" smtClean="0">
                <a:solidFill>
                  <a:srgbClr val="FF0000"/>
                </a:solidFill>
              </a:rPr>
              <a:t>several predefined layout managers </a:t>
            </a:r>
            <a:r>
              <a:rPr lang="en-GB" dirty="0" smtClean="0"/>
              <a:t>defined in the Java standard class library</a:t>
            </a:r>
            <a:endParaRPr lang="en-GB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847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Graphical User Interfaces (GUI)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Note this is a huge area </a:t>
            </a:r>
          </a:p>
          <a:p>
            <a:pPr lvl="1"/>
            <a:r>
              <a:rPr lang="en-GB" altLang="en-US" dirty="0" smtClean="0"/>
              <a:t>Many books are devoted solely to this topic</a:t>
            </a:r>
          </a:p>
          <a:p>
            <a:r>
              <a:rPr lang="en-GB" altLang="en-US" dirty="0" smtClean="0"/>
              <a:t>Today we will provide an overview on getting started with Java GUIs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Every container has a default layout manager, but we can also explicitly set the layout manager for a container</a:t>
            </a:r>
          </a:p>
          <a:p>
            <a:pPr>
              <a:defRPr/>
            </a:pPr>
            <a:r>
              <a:rPr lang="en-GB" dirty="0" smtClean="0"/>
              <a:t>Each layout manager has its own particular rules governing how the components will be arranged</a:t>
            </a:r>
          </a:p>
          <a:p>
            <a:pPr>
              <a:defRPr/>
            </a:pPr>
            <a:r>
              <a:rPr lang="en-GB" dirty="0" smtClean="0"/>
              <a:t>Some layout managers pay attention to a component's preferred size or alignment, and others do not</a:t>
            </a:r>
          </a:p>
          <a:p>
            <a:pPr>
              <a:defRPr/>
            </a:pPr>
            <a:r>
              <a:rPr lang="en-GB" dirty="0" smtClean="0"/>
              <a:t>The layout managers attempt to adjust the layout as components are added and as containers are resized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Flow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flow layout puts as many components on a row as possible, then moves to the next row</a:t>
            </a:r>
          </a:p>
          <a:p>
            <a:pPr>
              <a:defRPr/>
            </a:pPr>
            <a:r>
              <a:rPr lang="en-GB" dirty="0" smtClean="0"/>
              <a:t>Rows are created as needed to accommodate all of the components</a:t>
            </a:r>
          </a:p>
          <a:p>
            <a:pPr>
              <a:defRPr/>
            </a:pPr>
            <a:r>
              <a:rPr lang="en-GB" dirty="0" smtClean="0"/>
              <a:t>Components are displayed in the order they are added to the container</a:t>
            </a:r>
          </a:p>
          <a:p>
            <a:pPr>
              <a:defRPr/>
            </a:pPr>
            <a:r>
              <a:rPr lang="en-GB" dirty="0" smtClean="0"/>
              <a:t>The horizontal and vertical gaps between the components can be explicitly set</a:t>
            </a:r>
          </a:p>
          <a:p>
            <a:pPr>
              <a:defRPr/>
            </a:pPr>
            <a:r>
              <a:rPr lang="en-GB" dirty="0" smtClean="0"/>
              <a:t>Default for </a:t>
            </a:r>
            <a:r>
              <a:rPr lang="en-GB" dirty="0" err="1" smtClean="0">
                <a:solidFill>
                  <a:srgbClr val="FF0000"/>
                </a:solidFill>
              </a:rPr>
              <a:t>JPanel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953000"/>
            <a:ext cx="6762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33"/>
            <a:ext cx="7772400" cy="1143000"/>
          </a:xfrm>
        </p:spPr>
        <p:txBody>
          <a:bodyPr/>
          <a:lstStyle/>
          <a:p>
            <a:r>
              <a:rPr lang="en-GB" dirty="0" err="1" smtClean="0"/>
              <a:t>FlowLayout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3" y="1198033"/>
            <a:ext cx="5692445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29000"/>
            <a:ext cx="4343400" cy="15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9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Border Layout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mtClean="0"/>
              <a:t>A border layout defines five areas into which components can be added</a:t>
            </a:r>
          </a:p>
          <a:p>
            <a:r>
              <a:rPr lang="en-GB" altLang="en-US" smtClean="0"/>
              <a:t>The default for most GUIs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429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 box layout organizes components either horizontally (in one row) or vertically (in one column)</a:t>
            </a:r>
          </a:p>
          <a:p>
            <a:pPr>
              <a:defRPr/>
            </a:pPr>
            <a:r>
              <a:rPr lang="en-GB" dirty="0" smtClean="0"/>
              <a:t>Special rigid areas can be added to force a certain amount of spacing between components</a:t>
            </a:r>
          </a:p>
          <a:p>
            <a:pPr>
              <a:defRPr/>
            </a:pPr>
            <a:r>
              <a:rPr lang="en-GB" dirty="0" smtClean="0"/>
              <a:t>By combining multiple containers using box layout, many different configurations can be created</a:t>
            </a:r>
          </a:p>
          <a:p>
            <a:pPr>
              <a:defRPr/>
            </a:pPr>
            <a:r>
              <a:rPr lang="en-GB" dirty="0" smtClean="0"/>
              <a:t>Multiple containers with box layouts are often preferred to one container that uses the more complicated </a:t>
            </a:r>
            <a:r>
              <a:rPr lang="en-GB" dirty="0" err="1" smtClean="0"/>
              <a:t>gridbag</a:t>
            </a:r>
            <a:r>
              <a:rPr lang="en-GB" dirty="0" smtClean="0"/>
              <a:t> layout manager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56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Other Layout Managers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99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"Atomic"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495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The root in the component hierarchy is </a:t>
            </a:r>
            <a:r>
              <a:rPr lang="en-GB" dirty="0" err="1" smtClean="0"/>
              <a:t>JComponent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/>
              <a:t>JComponent</a:t>
            </a:r>
            <a:r>
              <a:rPr lang="en-GB" dirty="0" smtClean="0"/>
              <a:t> provides the following functionality to its descendants, e.g., </a:t>
            </a:r>
            <a:r>
              <a:rPr lang="en-GB" dirty="0" err="1" smtClean="0"/>
              <a:t>JLabel</a:t>
            </a:r>
            <a:r>
              <a:rPr lang="en-GB" dirty="0" smtClean="0"/>
              <a:t>, </a:t>
            </a:r>
            <a:r>
              <a:rPr lang="en-GB" dirty="0" err="1" smtClean="0"/>
              <a:t>JRadioButton</a:t>
            </a:r>
            <a:r>
              <a:rPr lang="en-GB" dirty="0" smtClean="0"/>
              <a:t>, and </a:t>
            </a:r>
            <a:r>
              <a:rPr lang="en-GB" dirty="0" err="1" smtClean="0"/>
              <a:t>JTextArea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Tool tips</a:t>
            </a:r>
          </a:p>
          <a:p>
            <a:pPr lvl="1">
              <a:defRPr/>
            </a:pPr>
            <a:r>
              <a:rPr lang="en-GB" dirty="0" smtClean="0"/>
              <a:t>Borders</a:t>
            </a:r>
          </a:p>
          <a:p>
            <a:pPr lvl="1">
              <a:defRPr/>
            </a:pPr>
            <a:r>
              <a:rPr lang="en-GB" dirty="0" smtClean="0"/>
              <a:t>Keyboard-generated actions</a:t>
            </a:r>
          </a:p>
          <a:p>
            <a:pPr lvl="1">
              <a:defRPr/>
            </a:pPr>
            <a:r>
              <a:rPr lang="en-GB" dirty="0" smtClean="0"/>
              <a:t>Application-wide pluggable look and feel</a:t>
            </a:r>
          </a:p>
          <a:p>
            <a:pPr lvl="1">
              <a:defRPr/>
            </a:pPr>
            <a:r>
              <a:rPr lang="en-GB" dirty="0" smtClean="0"/>
              <a:t>Various properties</a:t>
            </a:r>
          </a:p>
          <a:p>
            <a:pPr lvl="1">
              <a:defRPr/>
            </a:pPr>
            <a:r>
              <a:rPr lang="en-GB" dirty="0" smtClean="0"/>
              <a:t>Support for layout</a:t>
            </a:r>
          </a:p>
          <a:p>
            <a:pPr lvl="1">
              <a:defRPr/>
            </a:pPr>
            <a:r>
              <a:rPr lang="en-GB" dirty="0" smtClean="0"/>
              <a:t>Support for accessibility</a:t>
            </a:r>
          </a:p>
          <a:p>
            <a:pPr lvl="1">
              <a:defRPr/>
            </a:pPr>
            <a:r>
              <a:rPr lang="en-GB" dirty="0" smtClean="0"/>
              <a:t>Double buffering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Basic Components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8400"/>
            <a:ext cx="7824788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Non-Editable Displays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6363"/>
            <a:ext cx="4438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Editable Displays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2225"/>
            <a:ext cx="77819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What software packages have GUIs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What does the GUI offer?</a:t>
            </a:r>
          </a:p>
          <a:p>
            <a:r>
              <a:rPr lang="en-GB" altLang="en-US" dirty="0" smtClean="0"/>
              <a:t>What are the different types of GUI?</a:t>
            </a:r>
          </a:p>
          <a:p>
            <a:pPr marL="0" indent="0"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Basic GUI Principles</a:t>
            </a:r>
          </a:p>
          <a:p>
            <a:r>
              <a:rPr lang="en-GB" altLang="en-US" dirty="0" smtClean="0"/>
              <a:t>Abstract Windowing Toolkit (AWT)</a:t>
            </a:r>
          </a:p>
          <a:p>
            <a:r>
              <a:rPr lang="en-GB" altLang="en-US" dirty="0" smtClean="0"/>
              <a:t>Java Foundation Classes (JFC)</a:t>
            </a:r>
          </a:p>
          <a:p>
            <a:r>
              <a:rPr lang="en-GB" altLang="en-US" dirty="0" smtClean="0"/>
              <a:t>Apply Hands-On/Practical Understanding of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 smtClean="0"/>
              <a:t>Read Associated Chapters</a:t>
            </a:r>
          </a:p>
          <a:p>
            <a:pPr lvl="1"/>
            <a:r>
              <a:rPr lang="en-GB" altLang="en-US" dirty="0" smtClean="0"/>
              <a:t>Regularly reviewing the material</a:t>
            </a:r>
          </a:p>
          <a:p>
            <a:pPr lvl="1"/>
            <a:r>
              <a:rPr lang="en-GB" altLang="en-US" dirty="0" smtClean="0"/>
              <a:t>Reading around the subject</a:t>
            </a:r>
          </a:p>
          <a:p>
            <a:pPr lvl="1"/>
            <a:r>
              <a:rPr lang="en-GB" altLang="en-US" dirty="0" smtClean="0"/>
              <a:t>Experimenting (Trial &amp; Error)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Java Exercises</a:t>
            </a:r>
          </a:p>
          <a:p>
            <a:pPr lvl="1"/>
            <a:r>
              <a:rPr lang="en-GB" altLang="en-US" dirty="0" smtClean="0"/>
              <a:t>Typing Java Code Regularly</a:t>
            </a:r>
          </a:p>
          <a:p>
            <a:pPr lvl="1"/>
            <a:r>
              <a:rPr lang="en-GB" altLang="en-US" dirty="0" smtClean="0"/>
              <a:t>Intuitive/Natural</a:t>
            </a:r>
          </a:p>
          <a:p>
            <a:pPr lvl="1"/>
            <a:r>
              <a:rPr lang="en-GB" altLang="en-US" dirty="0" smtClean="0"/>
              <a:t>Avoid `Copy-Pasting’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12.1-12.5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ch12_1.java</a:t>
            </a:r>
            <a:r>
              <a:rPr lang="en-GB" dirty="0"/>
              <a:t>, </a:t>
            </a:r>
            <a:r>
              <a:rPr lang="en-GB" dirty="0" smtClean="0"/>
              <a:t>ch12_2.java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413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Questions/Discussion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 smtClean="0"/>
              <a:t>Dynamic GUIs</a:t>
            </a:r>
          </a:p>
          <a:p>
            <a:pPr lvl="1" eaLnBrk="1" hangingPunct="1"/>
            <a:r>
              <a:rPr lang="en-GB" altLang="en-US" dirty="0" smtClean="0"/>
              <a:t>Add/remove buttons on-the-fly</a:t>
            </a:r>
          </a:p>
          <a:p>
            <a:pPr lvl="1" eaLnBrk="1" hangingPunct="1"/>
            <a:r>
              <a:rPr lang="en-GB" altLang="en-US" dirty="0" smtClean="0"/>
              <a:t>Painting/artistic control</a:t>
            </a:r>
          </a:p>
          <a:p>
            <a:pPr lvl="1" eaLnBrk="1" hangingPunct="1"/>
            <a:r>
              <a:rPr lang="en-GB" altLang="en-US" dirty="0" smtClean="0"/>
              <a:t>`Customizable’ GUIs</a:t>
            </a:r>
          </a:p>
          <a:p>
            <a:pPr lvl="2" eaLnBrk="1" hangingPunct="1"/>
            <a:r>
              <a:rPr lang="en-GB" altLang="en-US" dirty="0" smtClean="0"/>
              <a:t>User can move buttons around and the positions are saved in external files/scripts</a:t>
            </a:r>
          </a:p>
          <a:p>
            <a:pPr eaLnBrk="1" hangingPunct="1"/>
            <a:r>
              <a:rPr lang="en-GB" altLang="en-US" dirty="0" smtClean="0"/>
              <a:t>Usability Testing</a:t>
            </a:r>
          </a:p>
          <a:p>
            <a:pPr lvl="1" eaLnBrk="1" hangingPunct="1"/>
            <a:r>
              <a:rPr lang="en-GB" altLang="en-US" dirty="0" smtClean="0"/>
              <a:t>Performance</a:t>
            </a:r>
          </a:p>
          <a:p>
            <a:pPr eaLnBrk="1" hangingPunct="1"/>
            <a:r>
              <a:rPr lang="en-GB" altLang="en-US" dirty="0" smtClean="0"/>
              <a:t>Languages	</a:t>
            </a:r>
          </a:p>
          <a:p>
            <a:pPr lvl="1" eaLnBrk="1" hangingPunct="1"/>
            <a:r>
              <a:rPr lang="en-GB" altLang="en-US" dirty="0" smtClean="0"/>
              <a:t>Multi-language menus</a:t>
            </a:r>
          </a:p>
          <a:p>
            <a:pPr lvl="2" eaLnBrk="1" hangingPunct="1"/>
            <a:r>
              <a:rPr lang="en-GB" altLang="en-US" dirty="0" smtClean="0"/>
              <a:t>Menu text is loaded from external files depending upon the country/language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Visual</a:t>
            </a:r>
            <a:r>
              <a:rPr lang="en-GB" dirty="0" smtClean="0"/>
              <a:t> feedback/input</a:t>
            </a:r>
          </a:p>
          <a:p>
            <a:pPr>
              <a:defRPr/>
            </a:pPr>
            <a:r>
              <a:rPr lang="en-GB" dirty="0"/>
              <a:t>A</a:t>
            </a:r>
            <a:r>
              <a:rPr lang="en-GB" dirty="0" smtClean="0"/>
              <a:t>llows higher productivity</a:t>
            </a:r>
          </a:p>
          <a:p>
            <a:pPr>
              <a:defRPr/>
            </a:pPr>
            <a:r>
              <a:rPr lang="en-GB" dirty="0" smtClean="0"/>
              <a:t>Faster </a:t>
            </a:r>
            <a:r>
              <a:rPr lang="en-GB" b="1" dirty="0" smtClean="0">
                <a:solidFill>
                  <a:srgbClr val="FF0000"/>
                </a:solidFill>
              </a:rPr>
              <a:t>learning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curve/usability</a:t>
            </a:r>
          </a:p>
          <a:p>
            <a:pPr lvl="1">
              <a:defRPr/>
            </a:pPr>
            <a:r>
              <a:rPr lang="en-GB" dirty="0" smtClean="0"/>
              <a:t>Intuitive to the user</a:t>
            </a:r>
          </a:p>
          <a:p>
            <a:pPr>
              <a:defRPr/>
            </a:pPr>
            <a:r>
              <a:rPr lang="en-GB" dirty="0" smtClean="0"/>
              <a:t>Display/show more </a:t>
            </a:r>
            <a:r>
              <a:rPr lang="en-GB" b="1" dirty="0" smtClean="0">
                <a:solidFill>
                  <a:srgbClr val="FF0000"/>
                </a:solidFill>
              </a:rPr>
              <a:t>information/details</a:t>
            </a:r>
          </a:p>
          <a:p>
            <a:pPr lvl="1">
              <a:defRPr/>
            </a:pPr>
            <a:r>
              <a:rPr lang="en-GB" dirty="0" smtClean="0"/>
              <a:t>Picture is worth a thousand words</a:t>
            </a:r>
          </a:p>
          <a:p>
            <a:pPr lvl="1">
              <a:defRPr/>
            </a:pPr>
            <a:r>
              <a:rPr lang="en-GB" dirty="0" smtClean="0"/>
              <a:t>Allows colour/animations</a:t>
            </a:r>
          </a:p>
          <a:p>
            <a:pPr lvl="1">
              <a:defRPr/>
            </a:pPr>
            <a:r>
              <a:rPr lang="en-GB" dirty="0" smtClean="0"/>
              <a:t>Provides more opportunities (e.g., video/games)</a:t>
            </a:r>
          </a:p>
          <a:p>
            <a:pPr>
              <a:defRPr/>
            </a:pPr>
            <a:r>
              <a:rPr lang="en-GB" dirty="0" smtClean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‘User Friendly’ GUI?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makes a GUI friendly?</a:t>
            </a:r>
          </a:p>
          <a:p>
            <a:r>
              <a:rPr lang="en-GB" dirty="0" smtClean="0"/>
              <a:t>What makes a GUI unfriendly?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What is a ‘User Friendly’ GUI?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181600" cy="4572000"/>
          </a:xfrm>
        </p:spPr>
        <p:txBody>
          <a:bodyPr/>
          <a:lstStyle/>
          <a:p>
            <a:r>
              <a:rPr lang="en-GB" dirty="0" smtClean="0"/>
              <a:t>Intuitive</a:t>
            </a:r>
          </a:p>
          <a:p>
            <a:r>
              <a:rPr lang="en-GB" dirty="0" smtClean="0"/>
              <a:t>Efficient</a:t>
            </a:r>
          </a:p>
          <a:p>
            <a:r>
              <a:rPr lang="en-GB" dirty="0" smtClean="0"/>
              <a:t>Pleasant, easy-to-navigate</a:t>
            </a:r>
          </a:p>
          <a:p>
            <a:r>
              <a:rPr lang="en-GB" dirty="0" smtClean="0"/>
              <a:t>Adheres to standards</a:t>
            </a:r>
          </a:p>
          <a:p>
            <a:r>
              <a:rPr lang="en-GB" dirty="0" smtClean="0"/>
              <a:t>Presents information in a clear form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72" y="1315092"/>
            <a:ext cx="3276600" cy="2448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29" y="4038600"/>
            <a:ext cx="3290343" cy="22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GUI stand for?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pPr marL="0" indent="0">
              <a:buNone/>
            </a:pPr>
            <a:r>
              <a:rPr lang="en-GB" dirty="0" smtClean="0"/>
              <a:t>b) </a:t>
            </a:r>
            <a:r>
              <a:rPr lang="en-GB" dirty="0" err="1"/>
              <a:t>Gimme</a:t>
            </a:r>
            <a:r>
              <a:rPr lang="en-GB" dirty="0"/>
              <a:t> Ur Internet</a:t>
            </a:r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/>
              <a:t>Grand User Interface</a:t>
            </a:r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/>
              <a:t>Graphical Useful </a:t>
            </a:r>
            <a:r>
              <a:rPr lang="en-GB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3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955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1216</Words>
  <Application>Microsoft Office PowerPoint</Application>
  <PresentationFormat>On-screen Show (4:3)</PresentationFormat>
  <Paragraphs>204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Wingdings 3</vt:lpstr>
      <vt:lpstr>Default Design</vt:lpstr>
      <vt:lpstr>GUI Basics</vt:lpstr>
      <vt:lpstr>Outline</vt:lpstr>
      <vt:lpstr>Graphical User Interfaces (GUI)</vt:lpstr>
      <vt:lpstr>Why is the Graphical User Interface (GUI) Important?</vt:lpstr>
      <vt:lpstr>Why is the Graphical User Interface (GUI) Important?</vt:lpstr>
      <vt:lpstr>What is a ‘User Friendly’ GUI?</vt:lpstr>
      <vt:lpstr>What is a ‘User Friendly’ GUI?</vt:lpstr>
      <vt:lpstr>Question</vt:lpstr>
      <vt:lpstr>Answer</vt:lpstr>
      <vt:lpstr>GUI Overview</vt:lpstr>
      <vt:lpstr>AWT and JFC/Swing</vt:lpstr>
      <vt:lpstr>Question</vt:lpstr>
      <vt:lpstr>Answer</vt:lpstr>
      <vt:lpstr>Standard GUI Components used to Create User Interfaces (Swing)</vt:lpstr>
      <vt:lpstr>Containers</vt:lpstr>
      <vt:lpstr>Example</vt:lpstr>
      <vt:lpstr>Example Containers  (Top Level and General)</vt:lpstr>
      <vt:lpstr>Example</vt:lpstr>
      <vt:lpstr>Question</vt:lpstr>
      <vt:lpstr>Answer</vt:lpstr>
      <vt:lpstr>Example Special Containers</vt:lpstr>
      <vt:lpstr>Events</vt:lpstr>
      <vt:lpstr>Events, cont.</vt:lpstr>
      <vt:lpstr>Events Handlers</vt:lpstr>
      <vt:lpstr>Events Handlers, cont.</vt:lpstr>
      <vt:lpstr>Events Handlers, cont.</vt:lpstr>
      <vt:lpstr>WindowListener and MouseListener</vt:lpstr>
      <vt:lpstr>Example</vt:lpstr>
      <vt:lpstr>Layout Managers</vt:lpstr>
      <vt:lpstr>Layout Managers, cont.</vt:lpstr>
      <vt:lpstr>Flow Layout</vt:lpstr>
      <vt:lpstr>FlowLayout Example</vt:lpstr>
      <vt:lpstr>Border Layout</vt:lpstr>
      <vt:lpstr>Box Layout</vt:lpstr>
      <vt:lpstr>Other Layout Managers</vt:lpstr>
      <vt:lpstr>"Atomic" Components</vt:lpstr>
      <vt:lpstr>Basic Components</vt:lpstr>
      <vt:lpstr>Non-Editable Displays</vt:lpstr>
      <vt:lpstr>Editable Displays</vt:lpstr>
      <vt:lpstr>Summary</vt:lpstr>
      <vt:lpstr>This Week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186</cp:revision>
  <dcterms:created xsi:type="dcterms:W3CDTF">1601-01-01T00:00:00Z</dcterms:created>
  <dcterms:modified xsi:type="dcterms:W3CDTF">2017-11-06T15:32:07Z</dcterms:modified>
</cp:coreProperties>
</file>