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75" r:id="rId5"/>
    <p:sldId id="276" r:id="rId6"/>
    <p:sldId id="277" r:id="rId7"/>
    <p:sldId id="263" r:id="rId8"/>
    <p:sldId id="27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  <p:sldId id="259" r:id="rId22"/>
    <p:sldId id="26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8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DD67517-E137-4A2A-97AF-D9BA5111EE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512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9B2E12-56EB-4C7F-B48B-9DD8E00B24C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845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BDDE03-463D-478B-A8C4-0744B22395C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587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DCD7FF-4B01-4371-ABEA-FA224CC83005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336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537B26-A37E-4979-A569-A9AAF930A75B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843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42CD3E-C0A1-41BB-92E4-764AD83F84F6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922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0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62A3F20-0985-43AA-94EA-00F90F6237A9}" type="datetime1">
              <a:rPr lang="en-US" altLang="en-US"/>
              <a:pPr>
                <a:defRPr/>
              </a:pPr>
              <a:t>12/24/2017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3EF173BE-37D5-431B-99B4-EAEAED2EE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54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3C3B8AC-9855-4050-89D5-6989A05E78AA}" type="datetime1">
              <a:rPr lang="en-US" altLang="en-US"/>
              <a:pPr>
                <a:defRPr/>
              </a:pPr>
              <a:t>12/24/2017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02D619D4-15D9-4975-9A3D-16EC53FDB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2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2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76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80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4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2C76B69-3A23-4703-B7EE-750ED7E6DF4E}" type="datetime1">
              <a:rPr lang="en-US" altLang="en-US"/>
              <a:pPr>
                <a:defRPr/>
              </a:pPr>
              <a:t>12/24/2017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52307443-590D-4B99-8C9E-37A44833E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9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65F2B77-FA5A-40BA-B1F0-4E513B002F37}" type="datetime1">
              <a:rPr lang="en-US" altLang="en-US"/>
              <a:pPr>
                <a:defRPr/>
              </a:pPr>
              <a:t>12/24/2017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269D8AE7-03FF-4B13-9434-13AB72D71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22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B684353-B2A0-4414-83D1-A059A3CD9C59}" type="datetime1">
              <a:rPr lang="en-US" altLang="en-US"/>
              <a:pPr>
                <a:defRPr/>
              </a:pPr>
              <a:t>12/24/2017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0078E619-1E54-457E-AA23-2DD3C38898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F92152E-14E8-45EF-B514-20191093736C}" type="datetime1">
              <a:rPr lang="en-US" altLang="en-US"/>
              <a:pPr>
                <a:defRPr/>
              </a:pPr>
              <a:t>12/24/2017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0476604-AACD-48D8-82C8-7768254C5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02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6000"/>
              <a:t>Objects and DOM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GB" altLang="en-US" sz="2400"/>
              <a:t>Web Authoring and Design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751013"/>
            <a:ext cx="76009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Example</a:t>
            </a:r>
            <a:br>
              <a:rPr lang="en-GB" altLang="en-US" dirty="0" smtClean="0"/>
            </a:br>
            <a:r>
              <a:rPr lang="en-GB" altLang="en-US" dirty="0" smtClean="0"/>
              <a:t>Document </a:t>
            </a:r>
            <a:r>
              <a:rPr lang="en-GB" altLang="en-US" dirty="0" smtClean="0"/>
              <a:t>Object Model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2" name="Picture 2" descr="Javascript Document Object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68475"/>
            <a:ext cx="6238875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Nodes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Nodes within the DOM are represented by array-like node lists and the individual nodes themselves can be accessed via their </a:t>
            </a:r>
            <a:r>
              <a:rPr lang="en-GB" altLang="en-US" dirty="0" smtClean="0"/>
              <a:t>index</a:t>
            </a:r>
          </a:p>
          <a:p>
            <a:r>
              <a:rPr lang="en-GB" altLang="en-US" dirty="0" smtClean="0"/>
              <a:t>Using </a:t>
            </a:r>
            <a:r>
              <a:rPr lang="en-GB" altLang="en-US" dirty="0" smtClean="0"/>
              <a:t>the above tree of nodes, you can </a:t>
            </a:r>
            <a:r>
              <a:rPr lang="en-GB" altLang="en-US" dirty="0" smtClean="0">
                <a:solidFill>
                  <a:srgbClr val="FF0000"/>
                </a:solidFill>
              </a:rPr>
              <a:t>access any element in the DOM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b="1" dirty="0" err="1" smtClean="0"/>
              <a:t>document.childNodes</a:t>
            </a:r>
            <a:r>
              <a:rPr lang="en-GB" b="1" dirty="0" smtClean="0"/>
              <a:t>[1]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represents the </a:t>
            </a:r>
            <a:r>
              <a:rPr lang="en-GB" dirty="0" err="1" smtClean="0"/>
              <a:t>HTMLElement</a:t>
            </a:r>
            <a:r>
              <a:rPr lang="en-GB" dirty="0" smtClean="0"/>
              <a:t>, that is &lt; html &gt; tag.</a:t>
            </a:r>
          </a:p>
          <a:p>
            <a:pPr>
              <a:defRPr/>
            </a:pPr>
            <a:r>
              <a:rPr lang="en-GB" b="1" dirty="0" err="1" smtClean="0"/>
              <a:t>document.childNodes</a:t>
            </a:r>
            <a:r>
              <a:rPr lang="en-GB" b="1" dirty="0" smtClean="0"/>
              <a:t>[1].</a:t>
            </a:r>
            <a:r>
              <a:rPr lang="en-GB" b="1" dirty="0" err="1" smtClean="0"/>
              <a:t>childNodes</a:t>
            </a:r>
            <a:r>
              <a:rPr lang="en-GB" b="1" dirty="0" smtClean="0"/>
              <a:t>[1]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represents </a:t>
            </a:r>
            <a:r>
              <a:rPr lang="en-GB" dirty="0" err="1" smtClean="0"/>
              <a:t>HTMLBodyElement</a:t>
            </a:r>
            <a:r>
              <a:rPr lang="en-GB" dirty="0" smtClean="0"/>
              <a:t>, that is &lt; body &gt; tag.</a:t>
            </a:r>
          </a:p>
          <a:p>
            <a:pPr>
              <a:defRPr/>
            </a:pPr>
            <a:r>
              <a:rPr lang="en-GB" b="1" dirty="0" err="1" smtClean="0"/>
              <a:t>document.childNodes</a:t>
            </a:r>
            <a:r>
              <a:rPr lang="en-GB" b="1" dirty="0" smtClean="0"/>
              <a:t>[1].</a:t>
            </a:r>
            <a:r>
              <a:rPr lang="en-GB" b="1" dirty="0" err="1" smtClean="0"/>
              <a:t>childNodes</a:t>
            </a:r>
            <a:r>
              <a:rPr lang="en-GB" b="1" dirty="0" smtClean="0"/>
              <a:t>[1].</a:t>
            </a:r>
            <a:r>
              <a:rPr lang="en-GB" b="1" dirty="0" err="1" smtClean="0"/>
              <a:t>childNodes</a:t>
            </a:r>
            <a:r>
              <a:rPr lang="en-GB" b="1" dirty="0" smtClean="0"/>
              <a:t>[1]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represents </a:t>
            </a:r>
            <a:r>
              <a:rPr lang="en-GB" dirty="0" err="1" smtClean="0"/>
              <a:t>HTMLHeadingElement</a:t>
            </a:r>
            <a:r>
              <a:rPr lang="en-GB" dirty="0" smtClean="0"/>
              <a:t>, that is &lt; h1 &gt; tag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DOM Methods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The </a:t>
            </a:r>
            <a:r>
              <a:rPr lang="en-GB" altLang="en-US" dirty="0" err="1" smtClean="0"/>
              <a:t>getElementById</a:t>
            </a:r>
            <a:r>
              <a:rPr lang="en-GB" altLang="en-US" dirty="0" smtClean="0"/>
              <a:t>() and </a:t>
            </a:r>
            <a:r>
              <a:rPr lang="en-GB" altLang="en-US" dirty="0" err="1" smtClean="0"/>
              <a:t>getElementsByTagName</a:t>
            </a:r>
            <a:r>
              <a:rPr lang="en-GB" altLang="en-US" dirty="0" smtClean="0"/>
              <a:t>() were the two methods from DOM </a:t>
            </a:r>
            <a:r>
              <a:rPr lang="en-GB" altLang="en-US" dirty="0" smtClean="0"/>
              <a:t>standard</a:t>
            </a:r>
          </a:p>
          <a:p>
            <a:r>
              <a:rPr lang="en-GB" altLang="en-US" dirty="0" smtClean="0"/>
              <a:t>HTML5 </a:t>
            </a:r>
            <a:r>
              <a:rPr lang="en-GB" altLang="en-US" dirty="0" smtClean="0"/>
              <a:t>specification adds three new methods for accessing elements, </a:t>
            </a:r>
            <a:r>
              <a:rPr lang="en-GB" altLang="en-US" dirty="0" err="1" smtClean="0"/>
              <a:t>getElementsByClassName</a:t>
            </a:r>
            <a:r>
              <a:rPr lang="en-GB" altLang="en-US" dirty="0" smtClean="0"/>
              <a:t>(), </a:t>
            </a:r>
            <a:r>
              <a:rPr lang="en-GB" altLang="en-US" dirty="0" err="1" smtClean="0"/>
              <a:t>querySelector</a:t>
            </a:r>
            <a:r>
              <a:rPr lang="en-GB" altLang="en-US" dirty="0" smtClean="0"/>
              <a:t>(), and </a:t>
            </a:r>
            <a:r>
              <a:rPr lang="en-GB" altLang="en-US" dirty="0" err="1" smtClean="0"/>
              <a:t>querySelectorAll</a:t>
            </a:r>
            <a:r>
              <a:rPr lang="en-GB" altLang="en-US" dirty="0" smtClean="0"/>
              <a:t>()</a:t>
            </a:r>
            <a:endParaRPr lang="en-GB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getElementbyId()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r>
              <a:rPr lang="en-GB" altLang="en-US" dirty="0" smtClean="0"/>
              <a:t>Typically you want to access an element within the DOM directly and try to do something with </a:t>
            </a:r>
            <a:r>
              <a:rPr lang="en-GB" altLang="en-US" dirty="0" smtClean="0"/>
              <a:t>it</a:t>
            </a:r>
          </a:p>
          <a:p>
            <a:r>
              <a:rPr lang="en-GB" altLang="en-US" dirty="0" err="1" smtClean="0"/>
              <a:t>Javascript</a:t>
            </a:r>
            <a:r>
              <a:rPr lang="en-GB" altLang="en-US" dirty="0" smtClean="0"/>
              <a:t> </a:t>
            </a:r>
            <a:r>
              <a:rPr lang="en-GB" altLang="en-US" dirty="0" smtClean="0"/>
              <a:t>provides a </a:t>
            </a:r>
            <a:r>
              <a:rPr lang="en-GB" altLang="en-US" dirty="0" err="1" smtClean="0"/>
              <a:t>document.getElementById</a:t>
            </a:r>
            <a:r>
              <a:rPr lang="en-GB" altLang="en-US" dirty="0" smtClean="0"/>
              <a:t>() method, which is the easiest way to access an element from the DOM tree </a:t>
            </a:r>
            <a:r>
              <a:rPr lang="en-GB" altLang="en-US" dirty="0" smtClean="0"/>
              <a:t>structure</a:t>
            </a:r>
          </a:p>
          <a:p>
            <a:r>
              <a:rPr lang="en-GB" altLang="en-US" dirty="0" smtClean="0"/>
              <a:t>It </a:t>
            </a:r>
            <a:r>
              <a:rPr lang="en-GB" altLang="en-US" dirty="0" smtClean="0"/>
              <a:t>will return the element that has the ID attribute with the specified value.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205038"/>
            <a:ext cx="7129463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getElementsByTagName()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The </a:t>
            </a:r>
            <a:r>
              <a:rPr lang="en-GB" altLang="en-US" dirty="0" err="1" smtClean="0"/>
              <a:t>getElementsByTagName</a:t>
            </a:r>
            <a:r>
              <a:rPr lang="en-GB" altLang="en-US" dirty="0" smtClean="0"/>
              <a:t>() is one of the method exposes for accessing nodes </a:t>
            </a:r>
            <a:r>
              <a:rPr lang="en-GB" altLang="en-US" dirty="0" smtClean="0"/>
              <a:t>directly</a:t>
            </a:r>
          </a:p>
          <a:p>
            <a:r>
              <a:rPr lang="en-GB" altLang="en-US" dirty="0" smtClean="0"/>
              <a:t>This </a:t>
            </a:r>
            <a:r>
              <a:rPr lang="en-GB" altLang="en-US" dirty="0" smtClean="0"/>
              <a:t>method takes a tag name as argument and returns a collection of all the nodes it finds in the document that are a sort of tag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20850"/>
            <a:ext cx="6238875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getElementsByClassName()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58950"/>
            <a:ext cx="7345362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/>
              <a:t>Outline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/>
              <a:t>What do we mean by Objects and DOM?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/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/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/>
              <a:t>Summary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dirty="0" smtClean="0"/>
              <a:t>Overview </a:t>
            </a:r>
            <a:r>
              <a:rPr lang="en-GB" altLang="en-US" dirty="0"/>
              <a:t>of Objects and </a:t>
            </a:r>
            <a:r>
              <a:rPr lang="en-GB" altLang="en-US" dirty="0" smtClean="0"/>
              <a:t>DOM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dirty="0" smtClean="0"/>
              <a:t>Structure of Website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dirty="0" smtClean="0"/>
              <a:t>Examples</a:t>
            </a:r>
            <a:endParaRPr lang="en-GB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/>
              <a:t>This Week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/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/>
              <a:t>Read Associated 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/>
              <a:t>Work through Examples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/>
              <a:t>Setup GitHub Account/Webpage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</a:pPr>
            <a:r>
              <a:rPr lang="en-GB" altLang="en-US" sz="3000" b="1" u="sng" dirty="0" smtClean="0"/>
              <a:t>Exam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</a:pPr>
            <a:r>
              <a:rPr lang="en-GB" altLang="en-US" sz="3000" b="1" u="sng" dirty="0" smtClean="0"/>
              <a:t>Group Project</a:t>
            </a:r>
            <a:endParaRPr lang="en-GB" altLang="en-US" sz="3000" b="1" u="sng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/>
              <a:t>Questions/Discussion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The DOM (Document Object Model) is an interface to the web document provided by the browser </a:t>
            </a:r>
            <a:r>
              <a:rPr lang="en-GB" dirty="0" smtClean="0"/>
              <a:t>manufacturer</a:t>
            </a:r>
          </a:p>
          <a:p>
            <a:pPr>
              <a:defRPr/>
            </a:pPr>
            <a:r>
              <a:rPr lang="en-GB" dirty="0" smtClean="0"/>
              <a:t>Within </a:t>
            </a:r>
            <a:r>
              <a:rPr lang="en-GB" dirty="0" smtClean="0"/>
              <a:t>this model, each element in the HTML document becomes an </a:t>
            </a:r>
            <a:r>
              <a:rPr lang="en-GB" dirty="0" smtClean="0"/>
              <a:t>Object</a:t>
            </a: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 order to work with the browser and documents, JavaScript uses a hierarchical tree structure of parent and child </a:t>
            </a:r>
            <a:r>
              <a:rPr lang="en-GB" dirty="0" smtClean="0"/>
              <a:t>Objects</a:t>
            </a:r>
          </a:p>
          <a:p>
            <a:r>
              <a:rPr lang="en-GB" dirty="0" smtClean="0"/>
              <a:t>The </a:t>
            </a:r>
            <a:r>
              <a:rPr lang="en-GB" dirty="0"/>
              <a:t>main object is the Document Object, which in turn contains several other child </a:t>
            </a:r>
            <a:r>
              <a:rPr lang="en-GB" dirty="0" smtClean="0"/>
              <a:t>objects</a:t>
            </a:r>
          </a:p>
          <a:p>
            <a:r>
              <a:rPr lang="en-GB" dirty="0" smtClean="0"/>
              <a:t>Each </a:t>
            </a:r>
            <a:r>
              <a:rPr lang="en-GB" dirty="0"/>
              <a:t>Object or element in the document is called a Node in the DOM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85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DOM stand for?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5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 (Document Object Model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00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The DOM represents a document as a hierarchical tree of nodes, which can have parents, children, and siblings and this determines by its position in the tree </a:t>
            </a:r>
            <a:r>
              <a:rPr lang="en-GB" dirty="0" smtClean="0"/>
              <a:t>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node types in the tree, each representing different information or </a:t>
            </a:r>
            <a:r>
              <a:rPr lang="en-GB" dirty="0" err="1"/>
              <a:t>markup</a:t>
            </a:r>
            <a:r>
              <a:rPr lang="en-GB" dirty="0"/>
              <a:t> in the HTML </a:t>
            </a:r>
            <a:r>
              <a:rPr lang="en-GB" dirty="0" smtClean="0"/>
              <a:t>document</a:t>
            </a:r>
          </a:p>
          <a:p>
            <a:r>
              <a:rPr lang="en-GB" dirty="0" smtClean="0"/>
              <a:t>Each </a:t>
            </a:r>
            <a:r>
              <a:rPr lang="en-GB" dirty="0"/>
              <a:t>node type has different properties, methods, data, events, and each may have relationships with other nodes</a:t>
            </a:r>
          </a:p>
        </p:txBody>
      </p:sp>
    </p:spTree>
    <p:extLst>
      <p:ext uri="{BB962C8B-B14F-4D97-AF65-F5344CB8AC3E}">
        <p14:creationId xmlns:p14="http://schemas.microsoft.com/office/powerpoint/2010/main" val="348697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The Document Object Model provides a uniform representation of the HTML document, and it achieves this by representing the entire HTML document as a tree </a:t>
            </a:r>
            <a:r>
              <a:rPr lang="en-GB" dirty="0" smtClean="0"/>
              <a:t>structure</a:t>
            </a:r>
          </a:p>
          <a:p>
            <a:pPr>
              <a:defRPr/>
            </a:pPr>
            <a:r>
              <a:rPr lang="en-GB" dirty="0" smtClean="0"/>
              <a:t>When </a:t>
            </a:r>
            <a:r>
              <a:rPr lang="en-GB" dirty="0" smtClean="0"/>
              <a:t>a web page is loaded in the browser, it creates a Document Object Model of the web </a:t>
            </a:r>
            <a:r>
              <a:rPr lang="en-GB" dirty="0" smtClean="0"/>
              <a:t>page</a:t>
            </a:r>
          </a:p>
          <a:p>
            <a:pPr>
              <a:defRPr/>
            </a:pPr>
            <a:r>
              <a:rPr lang="en-GB" dirty="0" smtClean="0"/>
              <a:t>Each </a:t>
            </a:r>
            <a:r>
              <a:rPr lang="en-GB" dirty="0" smtClean="0"/>
              <a:t>and every single element in the document will have a corresponding presence in the </a:t>
            </a:r>
            <a:r>
              <a:rPr lang="en-GB" dirty="0" smtClean="0"/>
              <a:t>DOM</a:t>
            </a:r>
            <a:endParaRPr lang="en-GB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508</Words>
  <Application>Microsoft Office PowerPoint</Application>
  <PresentationFormat>On-screen Show (4:3)</PresentationFormat>
  <Paragraphs>69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Wingdings 3</vt:lpstr>
      <vt:lpstr>Default Design</vt:lpstr>
      <vt:lpstr>PowerPoint Presentation</vt:lpstr>
      <vt:lpstr>PowerPoint Presentation</vt:lpstr>
      <vt:lpstr>DOM</vt:lpstr>
      <vt:lpstr>Nodes</vt:lpstr>
      <vt:lpstr>Question</vt:lpstr>
      <vt:lpstr>Answer</vt:lpstr>
      <vt:lpstr>Tree Structure</vt:lpstr>
      <vt:lpstr>Node Types</vt:lpstr>
      <vt:lpstr>HTML Document</vt:lpstr>
      <vt:lpstr>Example</vt:lpstr>
      <vt:lpstr>Example Document Object Model</vt:lpstr>
      <vt:lpstr>Nodes</vt:lpstr>
      <vt:lpstr>Example</vt:lpstr>
      <vt:lpstr>DOM Methods</vt:lpstr>
      <vt:lpstr>getElementbyId()</vt:lpstr>
      <vt:lpstr>Example</vt:lpstr>
      <vt:lpstr>getElementsByTagName()</vt:lpstr>
      <vt:lpstr>Example</vt:lpstr>
      <vt:lpstr>getElementsByClassName()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261</cp:revision>
  <dcterms:created xsi:type="dcterms:W3CDTF">1601-01-01T00:00:00Z</dcterms:created>
  <dcterms:modified xsi:type="dcterms:W3CDTF">2017-12-24T09:33:17Z</dcterms:modified>
</cp:coreProperties>
</file>