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7" r:id="rId2"/>
    <p:sldId id="312" r:id="rId3"/>
    <p:sldId id="274" r:id="rId4"/>
    <p:sldId id="310" r:id="rId5"/>
    <p:sldId id="313" r:id="rId6"/>
    <p:sldId id="311" r:id="rId7"/>
    <p:sldId id="278" r:id="rId8"/>
    <p:sldId id="277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79" r:id="rId40"/>
    <p:sldId id="272" r:id="rId41"/>
    <p:sldId id="275" r:id="rId42"/>
    <p:sldId id="276" r:id="rId43"/>
    <p:sldId id="268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C2F23FB6-B228-4E56-BE08-D41681598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106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5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4FCBCE-9B3A-4DB3-A5F2-A37DB7CDB04F}" type="datetime1">
              <a:rPr lang="en-US" altLang="en-US"/>
              <a:pPr>
                <a:defRPr/>
              </a:pPr>
              <a:t>10/31/2017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5F2541F-1B0C-4C70-BDA4-D121F0A5C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3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C2FD82-0531-40E3-85F7-1211936869EC}" type="datetime1">
              <a:rPr lang="en-US" altLang="en-US"/>
              <a:pPr>
                <a:defRPr/>
              </a:pPr>
              <a:t>10/31/2017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61F3BF-8F03-4ADE-AAD6-4CC21CC8F2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01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587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9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8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AFF11C8-0EDE-4B52-8139-023207AA67BA}" type="datetime1">
              <a:rPr lang="en-US" altLang="en-US"/>
              <a:pPr>
                <a:defRPr/>
              </a:pPr>
              <a:t>10/31/2017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11D790F-929D-4573-91CA-FC381ED9C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0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139AE7-409C-4200-A7E3-928A4C87A269}" type="datetime1">
              <a:rPr lang="en-US" altLang="en-US"/>
              <a:pPr>
                <a:defRPr/>
              </a:pPr>
              <a:t>10/31/2017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941799-BBE9-45CB-8977-7309BEC89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0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7625D6F-C157-47C4-A200-B73302E93F37}" type="datetime1">
              <a:rPr lang="en-US" altLang="en-US"/>
              <a:pPr>
                <a:defRPr/>
              </a:pPr>
              <a:t>10/31/2017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C044C3B-7510-47D1-B0B6-FE2DA9F24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7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ACBDA56-606D-413D-82A9-A86EF250B2BD}" type="datetime1">
              <a:rPr lang="en-US" altLang="en-US"/>
              <a:pPr>
                <a:defRPr/>
              </a:pPr>
              <a:t>10/31/2017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DFEEB56-3C71-41C4-8E6E-B3AFF9DF05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4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jnu.xyz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Internal Classes and Exceptions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General Errors and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/>
              <a:t>Error must be </a:t>
            </a:r>
            <a:r>
              <a:rPr lang="en-GB" b="1" dirty="0" smtClean="0">
                <a:solidFill>
                  <a:srgbClr val="FF0000"/>
                </a:solidFill>
              </a:rPr>
              <a:t>handled</a:t>
            </a:r>
            <a:endParaRPr lang="en-GB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dirty="0" smtClean="0"/>
              <a:t>One </a:t>
            </a:r>
            <a:r>
              <a:rPr lang="en-GB" dirty="0"/>
              <a:t>error in a method can be handled very differently </a:t>
            </a:r>
            <a:r>
              <a:rPr lang="en-GB" dirty="0" smtClean="0"/>
              <a:t>in the </a:t>
            </a:r>
            <a:r>
              <a:rPr lang="en-GB" dirty="0"/>
              <a:t>clients, </a:t>
            </a:r>
            <a:r>
              <a:rPr lang="en-GB" dirty="0" smtClean="0"/>
              <a:t>this is </a:t>
            </a:r>
            <a:r>
              <a:rPr lang="en-GB" dirty="0"/>
              <a:t>not a </a:t>
            </a:r>
            <a:r>
              <a:rPr lang="en-GB" dirty="0" smtClean="0"/>
              <a:t>good approach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Can </a:t>
            </a:r>
            <a:r>
              <a:rPr lang="en-GB" dirty="0"/>
              <a:t>be extremely hard to </a:t>
            </a:r>
            <a:r>
              <a:rPr lang="en-GB" dirty="0" smtClean="0"/>
              <a:t>debug</a:t>
            </a:r>
            <a:endParaRPr lang="en-GB" dirty="0"/>
          </a:p>
          <a:p>
            <a:pPr>
              <a:defRPr/>
            </a:pPr>
            <a:r>
              <a:rPr lang="en-GB" dirty="0" smtClean="0"/>
              <a:t>To </a:t>
            </a:r>
            <a:r>
              <a:rPr lang="en-GB" dirty="0"/>
              <a:t>handle an error </a:t>
            </a:r>
            <a:r>
              <a:rPr lang="en-GB" dirty="0">
                <a:solidFill>
                  <a:srgbClr val="FF0000"/>
                </a:solidFill>
              </a:rPr>
              <a:t>detailed information </a:t>
            </a:r>
            <a:r>
              <a:rPr lang="en-GB" dirty="0"/>
              <a:t>on the error must </a:t>
            </a:r>
            <a:r>
              <a:rPr lang="en-GB" dirty="0" smtClean="0"/>
              <a:t>be</a:t>
            </a:r>
            <a:r>
              <a:rPr lang="en-GB" dirty="0"/>
              <a:t> </a:t>
            </a:r>
            <a:r>
              <a:rPr lang="en-GB" dirty="0" smtClean="0"/>
              <a:t>provided</a:t>
            </a:r>
            <a:endParaRPr lang="en-GB" dirty="0"/>
          </a:p>
          <a:p>
            <a:pPr lvl="1">
              <a:defRPr/>
            </a:pPr>
            <a:r>
              <a:rPr lang="en-GB" b="1" dirty="0" smtClean="0">
                <a:solidFill>
                  <a:srgbClr val="FF0000"/>
                </a:solidFill>
              </a:rPr>
              <a:t>Where</a:t>
            </a:r>
            <a:r>
              <a:rPr lang="en-GB" dirty="0" smtClean="0"/>
              <a:t> </a:t>
            </a:r>
            <a:r>
              <a:rPr lang="en-GB" dirty="0"/>
              <a:t>did the error occur (class, method, line </a:t>
            </a:r>
            <a:r>
              <a:rPr lang="en-GB" dirty="0" smtClean="0"/>
              <a:t>number)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What </a:t>
            </a:r>
            <a:r>
              <a:rPr lang="en-GB" b="1" dirty="0">
                <a:solidFill>
                  <a:srgbClr val="FF0000"/>
                </a:solidFill>
              </a:rPr>
              <a:t>type</a:t>
            </a:r>
            <a:r>
              <a:rPr lang="en-GB" dirty="0"/>
              <a:t> of </a:t>
            </a:r>
            <a:r>
              <a:rPr lang="en-GB" dirty="0" smtClean="0"/>
              <a:t>error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A </a:t>
            </a:r>
            <a:r>
              <a:rPr lang="en-GB" dirty="0"/>
              <a:t>good error </a:t>
            </a:r>
            <a:r>
              <a:rPr lang="en-GB" dirty="0" smtClean="0"/>
              <a:t>message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Dump </a:t>
            </a:r>
            <a:r>
              <a:rPr lang="en-GB" dirty="0"/>
              <a:t>of runtime stack? (too much information</a:t>
            </a:r>
            <a:r>
              <a:rPr lang="en-GB" dirty="0" smtClean="0"/>
              <a:t>?)</a:t>
            </a:r>
            <a:endParaRPr lang="en-GB" dirty="0"/>
          </a:p>
          <a:p>
            <a:pPr>
              <a:defRPr/>
            </a:pPr>
            <a:r>
              <a:rPr lang="en-GB" dirty="0" smtClean="0"/>
              <a:t>In </a:t>
            </a:r>
            <a:r>
              <a:rPr lang="en-GB" dirty="0"/>
              <a:t>object-oriented languages errors are represented by </a:t>
            </a:r>
            <a:r>
              <a:rPr lang="en-GB" dirty="0" smtClean="0"/>
              <a:t>objects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How to Handle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Ignore</a:t>
            </a:r>
            <a:r>
              <a:rPr lang="en-GB" dirty="0" smtClean="0"/>
              <a:t>: False alarm just continue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Report</a:t>
            </a:r>
            <a:r>
              <a:rPr lang="en-GB" dirty="0" smtClean="0"/>
              <a:t>: Write a message to the screen or to a log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Terminate</a:t>
            </a:r>
            <a:r>
              <a:rPr lang="en-GB" dirty="0" smtClean="0"/>
              <a:t>: Stop the program execution.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Repair</a:t>
            </a:r>
            <a:r>
              <a:rPr lang="en-GB" dirty="0" smtClean="0"/>
              <a:t>: Make changes and try to recover the error</a:t>
            </a:r>
          </a:p>
          <a:p>
            <a:pPr>
              <a:defRPr/>
            </a:pPr>
            <a:r>
              <a:rPr lang="en-GB" dirty="0" smtClean="0"/>
              <a:t>To be able to repair would be the best. However, often the best that can be done is the combination of report and terminate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Exception: An event that occurs during the execution of a program the disrupts the normal transaction flow</a:t>
            </a:r>
          </a:p>
          <a:p>
            <a:pPr lvl="1">
              <a:defRPr/>
            </a:pPr>
            <a:r>
              <a:rPr lang="en-GB" dirty="0" smtClean="0"/>
              <a:t>A run-time phenomenon</a:t>
            </a:r>
          </a:p>
          <a:p>
            <a:pPr>
              <a:defRPr/>
            </a:pPr>
            <a:r>
              <a:rPr lang="en-GB" dirty="0" smtClean="0"/>
              <a:t>Exception handling is part of the language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Exceptions are objects</a:t>
            </a:r>
          </a:p>
          <a:p>
            <a:pPr>
              <a:defRPr/>
            </a:pPr>
            <a:r>
              <a:rPr lang="en-GB" dirty="0" smtClean="0"/>
              <a:t>Exceptions are structured in a class hierarchy.</a:t>
            </a:r>
          </a:p>
          <a:p>
            <a:pPr>
              <a:defRPr/>
            </a:pPr>
            <a:r>
              <a:rPr lang="en-GB" dirty="0" smtClean="0"/>
              <a:t>It is </a:t>
            </a:r>
            <a:r>
              <a:rPr lang="en-GB" b="1" dirty="0" smtClean="0">
                <a:solidFill>
                  <a:srgbClr val="FF0000"/>
                </a:solidFill>
              </a:rPr>
              <a:t>not possible to ignore an exceptions </a:t>
            </a:r>
            <a:r>
              <a:rPr lang="en-GB" dirty="0" smtClean="0"/>
              <a:t>(nice feature?)</a:t>
            </a:r>
          </a:p>
          <a:p>
            <a:pPr lvl="1">
              <a:defRPr/>
            </a:pPr>
            <a:r>
              <a:rPr lang="en-GB" dirty="0" smtClean="0"/>
              <a:t>A method specifies, which exception may occur, the client must anticipate these exceptions, otherwise compile-time error</a:t>
            </a:r>
          </a:p>
          <a:p>
            <a:pPr>
              <a:defRPr/>
            </a:pPr>
            <a:r>
              <a:rPr lang="en-GB" dirty="0" smtClean="0"/>
              <a:t>It is sometimes possible to recover to a known good state after an exception was raised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-7938"/>
            <a:ext cx="8458200" cy="1143001"/>
          </a:xfrm>
        </p:spPr>
        <p:txBody>
          <a:bodyPr/>
          <a:lstStyle/>
          <a:p>
            <a:r>
              <a:rPr lang="en-GB" altLang="en-US" smtClean="0"/>
              <a:t>Java's Exception Handling,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Java’s object-oriented way to handle errors</a:t>
            </a:r>
          </a:p>
          <a:p>
            <a:pPr lvl="1">
              <a:defRPr/>
            </a:pPr>
            <a:r>
              <a:rPr lang="en-GB" dirty="0" smtClean="0"/>
              <a:t>more </a:t>
            </a:r>
            <a:r>
              <a:rPr lang="en-GB" b="1" dirty="0" smtClean="0">
                <a:solidFill>
                  <a:srgbClr val="FF0000"/>
                </a:solidFill>
              </a:rPr>
              <a:t>powerful</a:t>
            </a:r>
            <a:r>
              <a:rPr lang="en-GB" dirty="0" smtClean="0"/>
              <a:t>, more </a:t>
            </a:r>
            <a:r>
              <a:rPr lang="en-GB" b="1" dirty="0" smtClean="0">
                <a:solidFill>
                  <a:srgbClr val="FF0000"/>
                </a:solidFill>
              </a:rPr>
              <a:t>flexible</a:t>
            </a:r>
            <a:r>
              <a:rPr lang="en-GB" dirty="0" smtClean="0"/>
              <a:t> than using return</a:t>
            </a:r>
          </a:p>
          <a:p>
            <a:pPr lvl="1">
              <a:defRPr/>
            </a:pPr>
            <a:r>
              <a:rPr lang="en-GB" dirty="0" smtClean="0"/>
              <a:t>keywords try, catch, throw, throws, finally</a:t>
            </a:r>
          </a:p>
          <a:p>
            <a:pPr>
              <a:defRPr/>
            </a:pPr>
            <a:r>
              <a:rPr lang="en-GB" dirty="0" smtClean="0"/>
              <a:t>An exception is an object that describes an erroneous or unusual situation</a:t>
            </a:r>
          </a:p>
          <a:p>
            <a:pPr>
              <a:defRPr/>
            </a:pPr>
            <a:r>
              <a:rPr lang="en-GB" dirty="0" smtClean="0"/>
              <a:t>Exceptions are thrown by a program, and may be caught and handled by another part of the program</a:t>
            </a:r>
          </a:p>
          <a:p>
            <a:pPr>
              <a:defRPr/>
            </a:pPr>
            <a:r>
              <a:rPr lang="en-GB" dirty="0" smtClean="0"/>
              <a:t>A program can therefore be </a:t>
            </a:r>
            <a:r>
              <a:rPr lang="en-GB" b="1" dirty="0" smtClean="0">
                <a:solidFill>
                  <a:srgbClr val="FF0000"/>
                </a:solidFill>
              </a:rPr>
              <a:t>separated</a:t>
            </a:r>
            <a:r>
              <a:rPr lang="en-GB" dirty="0" smtClean="0"/>
              <a:t> into a </a:t>
            </a:r>
            <a:r>
              <a:rPr lang="en-GB" b="1" dirty="0" smtClean="0">
                <a:solidFill>
                  <a:srgbClr val="FF0000"/>
                </a:solidFill>
              </a:rPr>
              <a:t>normal</a:t>
            </a:r>
            <a:r>
              <a:rPr lang="en-GB" dirty="0" smtClean="0"/>
              <a:t> execution flow and an </a:t>
            </a:r>
            <a:r>
              <a:rPr lang="en-GB" b="1" dirty="0" smtClean="0">
                <a:solidFill>
                  <a:srgbClr val="FF0000"/>
                </a:solidFill>
              </a:rPr>
              <a:t>exception</a:t>
            </a:r>
            <a:r>
              <a:rPr lang="en-GB" dirty="0" smtClean="0"/>
              <a:t> execution </a:t>
            </a:r>
            <a:r>
              <a:rPr lang="en-GB" b="1" dirty="0" smtClean="0">
                <a:solidFill>
                  <a:srgbClr val="FF0000"/>
                </a:solidFill>
              </a:rPr>
              <a:t>flow</a:t>
            </a:r>
          </a:p>
          <a:p>
            <a:pPr>
              <a:defRPr/>
            </a:pPr>
            <a:r>
              <a:rPr lang="en-GB" dirty="0" smtClean="0"/>
              <a:t>An error is also represented as an object in Java, but usually represents a unrecoverable situation and should not be caught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GB" altLang="en-US" smtClean="0"/>
              <a:t>Motivation for Exception Handling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5"/>
          <a:stretch>
            <a:fillRect/>
          </a:stretch>
        </p:blipFill>
        <p:spPr bwMode="auto">
          <a:xfrm>
            <a:off x="246063" y="1114425"/>
            <a:ext cx="8821737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19138" y="25400"/>
            <a:ext cx="7772400" cy="1143000"/>
          </a:xfrm>
        </p:spPr>
        <p:txBody>
          <a:bodyPr/>
          <a:lstStyle/>
          <a:p>
            <a:r>
              <a:rPr lang="en-GB" altLang="en-US" smtClean="0"/>
              <a:t>Exception Handling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276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Code</a:t>
            </a:r>
            <a:r>
              <a:rPr lang="en-GB" dirty="0" smtClean="0"/>
              <a:t> where you anticipate a problem:</a:t>
            </a:r>
          </a:p>
          <a:p>
            <a:pPr lvl="1">
              <a:defRPr/>
            </a:pPr>
            <a:r>
              <a:rPr lang="en-GB" dirty="0" smtClean="0"/>
              <a:t>Detect error, probably with an if create a new exception and throw it</a:t>
            </a:r>
          </a:p>
          <a:p>
            <a:pPr lvl="1">
              <a:defRPr/>
            </a:pPr>
            <a:r>
              <a:rPr lang="en-GB" dirty="0" smtClean="0"/>
              <a:t>Alternatively let </a:t>
            </a:r>
            <a:r>
              <a:rPr lang="en-GB" b="1" dirty="0" smtClean="0">
                <a:solidFill>
                  <a:srgbClr val="FF0000"/>
                </a:solidFill>
              </a:rPr>
              <a:t>JVM</a:t>
            </a:r>
            <a:r>
              <a:rPr lang="en-GB" dirty="0" smtClean="0"/>
              <a:t> detect error, create, and throw an exception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Code</a:t>
            </a:r>
            <a:r>
              <a:rPr lang="en-GB" dirty="0" smtClean="0"/>
              <a:t> in client (somewhere in message invocation stack)</a:t>
            </a:r>
          </a:p>
          <a:p>
            <a:pPr lvl="1">
              <a:defRPr/>
            </a:pPr>
            <a:r>
              <a:rPr lang="en-GB" dirty="0" smtClean="0"/>
              <a:t>try, hoping for the best</a:t>
            </a:r>
          </a:p>
          <a:p>
            <a:pPr lvl="1">
              <a:defRPr/>
            </a:pPr>
            <a:r>
              <a:rPr lang="en-GB" dirty="0" smtClean="0"/>
              <a:t>prepare to catch an exception</a:t>
            </a:r>
            <a:endParaRPr lang="en-GB" dirty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6591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Simple Example</a:t>
            </a:r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63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Catch or Specify Requirement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GB" altLang="en-US" dirty="0" smtClean="0"/>
              <a:t>Catch</a:t>
            </a:r>
          </a:p>
          <a:p>
            <a:pPr lvl="1"/>
            <a:r>
              <a:rPr lang="en-GB" altLang="en-US" dirty="0" smtClean="0"/>
              <a:t>A method can </a:t>
            </a:r>
            <a:r>
              <a:rPr lang="en-GB" altLang="en-US" b="1" dirty="0" smtClean="0">
                <a:solidFill>
                  <a:srgbClr val="FF0000"/>
                </a:solidFill>
              </a:rPr>
              <a:t>catch</a:t>
            </a:r>
            <a:r>
              <a:rPr lang="en-GB" altLang="en-US" dirty="0" smtClean="0"/>
              <a:t> exception by providing and </a:t>
            </a:r>
            <a:r>
              <a:rPr lang="en-GB" altLang="en-US" b="1" dirty="0" smtClean="0">
                <a:solidFill>
                  <a:srgbClr val="FF0000"/>
                </a:solidFill>
              </a:rPr>
              <a:t>exception handler</a:t>
            </a:r>
          </a:p>
          <a:p>
            <a:r>
              <a:rPr lang="en-GB" altLang="en-US" dirty="0" smtClean="0"/>
              <a:t>Specify</a:t>
            </a:r>
          </a:p>
          <a:p>
            <a:pPr lvl="1"/>
            <a:r>
              <a:rPr lang="en-GB" altLang="en-US" dirty="0" smtClean="0"/>
              <a:t>If a method </a:t>
            </a:r>
            <a:r>
              <a:rPr lang="en-GB" altLang="en-US" b="1" dirty="0" smtClean="0">
                <a:solidFill>
                  <a:srgbClr val="FF0000"/>
                </a:solidFill>
              </a:rPr>
              <a:t>chooses not to catch</a:t>
            </a:r>
            <a:r>
              <a:rPr lang="en-GB" altLang="en-US" dirty="0" smtClean="0"/>
              <a:t>, then specify which exceptions are thrown</a:t>
            </a:r>
          </a:p>
          <a:p>
            <a:pPr lvl="1"/>
            <a:r>
              <a:rPr lang="en-GB" altLang="en-US" dirty="0" smtClean="0"/>
              <a:t>Exceptions are part of a method's public interface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Checked/Unchecked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5720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 An exception is either </a:t>
            </a:r>
            <a:r>
              <a:rPr lang="en-GB" b="1" dirty="0" smtClean="0">
                <a:solidFill>
                  <a:srgbClr val="FF0000"/>
                </a:solidFill>
              </a:rPr>
              <a:t>checked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rgbClr val="FF0000"/>
                </a:solidFill>
              </a:rPr>
              <a:t>unchecked</a:t>
            </a:r>
          </a:p>
          <a:p>
            <a:pPr lvl="1">
              <a:defRPr/>
            </a:pPr>
            <a:r>
              <a:rPr lang="en-GB" dirty="0" smtClean="0"/>
              <a:t>Checked = checked by the compiler</a:t>
            </a:r>
          </a:p>
          <a:p>
            <a:pPr>
              <a:defRPr/>
            </a:pPr>
            <a:r>
              <a:rPr lang="en-GB" dirty="0" smtClean="0"/>
              <a:t>A checked exception can only be thrown within a try block or within a method that is designated to throw that exception</a:t>
            </a:r>
          </a:p>
          <a:p>
            <a:pPr lvl="1">
              <a:defRPr/>
            </a:pPr>
            <a:r>
              <a:rPr lang="en-GB" dirty="0" smtClean="0"/>
              <a:t>The compiler will complain if a checked exception is not handled appropriately</a:t>
            </a:r>
          </a:p>
          <a:p>
            <a:pPr>
              <a:defRPr/>
            </a:pPr>
            <a:r>
              <a:rPr lang="en-GB" dirty="0" smtClean="0"/>
              <a:t>An unchecked exception does not require explicit handling, though it could be processed that way.</a:t>
            </a:r>
          </a:p>
          <a:p>
            <a:pPr>
              <a:defRPr/>
            </a:pPr>
            <a:r>
              <a:rPr lang="en-GB" dirty="0" smtClean="0"/>
              <a:t>An example many run-time exceptions are unchecked exceptions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Class Hierarchy</a:t>
            </a:r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49400"/>
            <a:ext cx="85344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533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Class Hierarchy,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b="1" dirty="0" err="1" smtClean="0">
                <a:solidFill>
                  <a:srgbClr val="FF0000"/>
                </a:solidFill>
              </a:rPr>
              <a:t>Throwable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dirty="0" smtClean="0"/>
              <a:t>Superclass for all </a:t>
            </a:r>
            <a:r>
              <a:rPr lang="en-GB" dirty="0" smtClean="0">
                <a:solidFill>
                  <a:srgbClr val="FF0000"/>
                </a:solidFill>
              </a:rPr>
              <a:t>exceptions</a:t>
            </a:r>
          </a:p>
          <a:p>
            <a:pPr lvl="1">
              <a:defRPr/>
            </a:pPr>
            <a:r>
              <a:rPr lang="en-GB" dirty="0" smtClean="0"/>
              <a:t>Two methods for filling in and printing the stack</a:t>
            </a:r>
          </a:p>
          <a:p>
            <a:pPr>
              <a:defRPr/>
            </a:pPr>
            <a:r>
              <a:rPr lang="en-GB" dirty="0" smtClean="0"/>
              <a:t>Error</a:t>
            </a:r>
          </a:p>
          <a:p>
            <a:pPr lvl="1">
              <a:defRPr/>
            </a:pPr>
            <a:r>
              <a:rPr lang="en-GB" dirty="0" smtClean="0"/>
              <a:t>Serious internal errors (should not occur in running programs).</a:t>
            </a:r>
          </a:p>
          <a:p>
            <a:pPr lvl="1">
              <a:defRPr/>
            </a:pPr>
            <a:r>
              <a:rPr lang="en-GB" dirty="0" smtClean="0"/>
              <a:t>Are normally not handled. (report and terminate)</a:t>
            </a:r>
          </a:p>
          <a:p>
            <a:pPr lvl="1">
              <a:defRPr/>
            </a:pPr>
            <a:r>
              <a:rPr lang="en-GB" dirty="0" smtClean="0"/>
              <a:t>Programs should not throw Error</a:t>
            </a:r>
          </a:p>
          <a:p>
            <a:pPr lvl="1">
              <a:defRPr/>
            </a:pPr>
            <a:r>
              <a:rPr lang="en-GB" dirty="0" smtClean="0"/>
              <a:t>The catch or specify principle does not apply, because they are so severe</a:t>
            </a:r>
          </a:p>
          <a:p>
            <a:pPr lvl="1">
              <a:defRPr/>
            </a:pPr>
            <a:r>
              <a:rPr lang="en-GB" dirty="0" smtClean="0"/>
              <a:t>Examples</a:t>
            </a:r>
          </a:p>
          <a:p>
            <a:pPr lvl="2">
              <a:defRPr/>
            </a:pPr>
            <a:r>
              <a:rPr lang="en-GB" dirty="0" smtClean="0"/>
              <a:t>Dynamic linking failure</a:t>
            </a:r>
          </a:p>
          <a:p>
            <a:pPr lvl="2">
              <a:defRPr/>
            </a:pPr>
            <a:r>
              <a:rPr lang="en-GB" dirty="0" smtClean="0"/>
              <a:t>Memory shortage</a:t>
            </a:r>
          </a:p>
          <a:p>
            <a:pPr lvl="2">
              <a:defRPr/>
            </a:pPr>
            <a:r>
              <a:rPr lang="en-GB" dirty="0" smtClean="0"/>
              <a:t>Instantiating abstract class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Java's Exception Class Hierarchy,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Exception</a:t>
            </a:r>
          </a:p>
          <a:p>
            <a:pPr lvl="1">
              <a:defRPr/>
            </a:pPr>
            <a:r>
              <a:rPr lang="en-GB" dirty="0" smtClean="0"/>
              <a:t>The base class for most exception used in Java programs</a:t>
            </a:r>
          </a:p>
          <a:p>
            <a:pPr lvl="1">
              <a:defRPr/>
            </a:pPr>
            <a:r>
              <a:rPr lang="en-GB" dirty="0" smtClean="0"/>
              <a:t>The catch or specify principle does apply</a:t>
            </a:r>
          </a:p>
          <a:p>
            <a:pPr lvl="1">
              <a:defRPr/>
            </a:pPr>
            <a:r>
              <a:rPr lang="en-GB" dirty="0" smtClean="0"/>
              <a:t>Examples of subclasses</a:t>
            </a:r>
          </a:p>
          <a:p>
            <a:pPr lvl="2">
              <a:defRPr/>
            </a:pPr>
            <a:r>
              <a:rPr lang="en-GB" dirty="0" err="1" smtClean="0"/>
              <a:t>IOException</a:t>
            </a:r>
            <a:endParaRPr lang="en-GB" dirty="0" smtClean="0"/>
          </a:p>
          <a:p>
            <a:pPr lvl="2">
              <a:defRPr/>
            </a:pPr>
            <a:r>
              <a:rPr lang="en-GB" dirty="0" err="1" smtClean="0"/>
              <a:t>ClassNotFoundException</a:t>
            </a:r>
            <a:endParaRPr lang="en-GB" dirty="0" smtClean="0"/>
          </a:p>
          <a:p>
            <a:pPr>
              <a:defRPr/>
            </a:pPr>
            <a:r>
              <a:rPr lang="en-GB" dirty="0" err="1" smtClean="0"/>
              <a:t>RuntimeException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Not a good name (all exceptions are at run-time)!</a:t>
            </a:r>
          </a:p>
          <a:p>
            <a:pPr lvl="1">
              <a:defRPr/>
            </a:pPr>
            <a:r>
              <a:rPr lang="en-GB" dirty="0" smtClean="0"/>
              <a:t>Commonly seen run-time error</a:t>
            </a:r>
          </a:p>
          <a:p>
            <a:pPr lvl="1">
              <a:defRPr/>
            </a:pPr>
            <a:r>
              <a:rPr lang="en-GB" dirty="0" smtClean="0"/>
              <a:t>The catch or specify principle does not apply, because they are so ubiquitous.</a:t>
            </a:r>
          </a:p>
          <a:p>
            <a:pPr lvl="1">
              <a:defRPr/>
            </a:pPr>
            <a:r>
              <a:rPr lang="en-GB" dirty="0" smtClean="0"/>
              <a:t>Examples</a:t>
            </a:r>
          </a:p>
          <a:p>
            <a:pPr lvl="2">
              <a:defRPr/>
            </a:pPr>
            <a:r>
              <a:rPr lang="en-GB" dirty="0" smtClean="0"/>
              <a:t>Divide by zero/Cast error/Null pointer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The try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8" y="1295400"/>
            <a:ext cx="7772400" cy="2895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To process an exception when it occurs, the line that throws the exception is executed </a:t>
            </a:r>
            <a:r>
              <a:rPr lang="en-GB" b="1" dirty="0" smtClean="0">
                <a:solidFill>
                  <a:srgbClr val="FF0000"/>
                </a:solidFill>
              </a:rPr>
              <a:t>within</a:t>
            </a:r>
            <a:r>
              <a:rPr lang="en-GB" dirty="0" smtClean="0"/>
              <a:t> a </a:t>
            </a:r>
            <a:r>
              <a:rPr lang="en-GB" b="1" dirty="0" smtClean="0">
                <a:solidFill>
                  <a:srgbClr val="FF0000"/>
                </a:solidFill>
              </a:rPr>
              <a:t>try block</a:t>
            </a:r>
          </a:p>
          <a:p>
            <a:pPr>
              <a:defRPr/>
            </a:pPr>
            <a:r>
              <a:rPr lang="en-GB" dirty="0" smtClean="0"/>
              <a:t>A try block is followed by one or more catch clauses, which contain code to process an exception</a:t>
            </a:r>
          </a:p>
          <a:p>
            <a:pPr>
              <a:defRPr/>
            </a:pPr>
            <a:r>
              <a:rPr lang="en-GB" dirty="0" smtClean="0"/>
              <a:t>Each catch clause has an associated exception type</a:t>
            </a:r>
            <a:endParaRPr lang="en-GB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0"/>
            <a:ext cx="27813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The catch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7138"/>
            <a:ext cx="7772400" cy="29638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The catch statement is used for catching exceptions.</a:t>
            </a:r>
          </a:p>
          <a:p>
            <a:pPr>
              <a:defRPr/>
            </a:pPr>
            <a:r>
              <a:rPr lang="en-GB" dirty="0" smtClean="0"/>
              <a:t>A </a:t>
            </a:r>
            <a:r>
              <a:rPr lang="en-GB" b="1" dirty="0" smtClean="0">
                <a:solidFill>
                  <a:srgbClr val="FF0000"/>
                </a:solidFill>
              </a:rPr>
              <a:t>try</a:t>
            </a:r>
            <a:r>
              <a:rPr lang="en-GB" dirty="0" smtClean="0"/>
              <a:t> statement must be </a:t>
            </a:r>
            <a:r>
              <a:rPr lang="en-GB" b="1" dirty="0" smtClean="0">
                <a:solidFill>
                  <a:srgbClr val="FF0000"/>
                </a:solidFill>
              </a:rPr>
              <a:t>accompanied</a:t>
            </a:r>
            <a:r>
              <a:rPr lang="en-GB" dirty="0" smtClean="0"/>
              <a:t> by a </a:t>
            </a:r>
            <a:r>
              <a:rPr lang="en-GB" b="1" dirty="0" smtClean="0">
                <a:solidFill>
                  <a:srgbClr val="FF0000"/>
                </a:solidFill>
              </a:rPr>
              <a:t>catch</a:t>
            </a:r>
            <a:r>
              <a:rPr lang="en-GB" dirty="0" smtClean="0"/>
              <a:t> statement</a:t>
            </a:r>
          </a:p>
          <a:p>
            <a:pPr>
              <a:defRPr/>
            </a:pPr>
            <a:r>
              <a:rPr lang="en-GB" dirty="0" smtClean="0"/>
              <a:t>Try and catch statements can be </a:t>
            </a:r>
            <a:r>
              <a:rPr lang="en-GB" b="1" dirty="0" smtClean="0">
                <a:solidFill>
                  <a:srgbClr val="FF0000"/>
                </a:solidFill>
              </a:rPr>
              <a:t>nested</a:t>
            </a:r>
            <a:r>
              <a:rPr lang="en-GB" dirty="0" smtClean="0"/>
              <a:t>, i.e., try block in try block, etc.</a:t>
            </a:r>
            <a:endParaRPr lang="en-GB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40213"/>
            <a:ext cx="811053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The catch Statement,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819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When an exception occurs, processing continues at the </a:t>
            </a:r>
            <a:r>
              <a:rPr lang="en-GB" b="1" dirty="0" smtClean="0">
                <a:solidFill>
                  <a:srgbClr val="FF0000"/>
                </a:solidFill>
              </a:rPr>
              <a:t>first catch clause </a:t>
            </a:r>
            <a:r>
              <a:rPr lang="en-GB" dirty="0" smtClean="0"/>
              <a:t>that matches the exception type</a:t>
            </a:r>
          </a:p>
          <a:p>
            <a:pPr>
              <a:defRPr/>
            </a:pPr>
            <a:r>
              <a:rPr lang="en-GB" dirty="0" smtClean="0"/>
              <a:t>The catch statements should be should be listed in most-specialized-exception-first order</a:t>
            </a:r>
            <a:endParaRPr lang="en-GB" dirty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421688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The </a:t>
            </a:r>
            <a:r>
              <a:rPr lang="en-GB" altLang="en-US" b="1" dirty="0" smtClean="0">
                <a:solidFill>
                  <a:srgbClr val="FF0000"/>
                </a:solidFill>
              </a:rPr>
              <a:t>finally</a:t>
            </a:r>
            <a:r>
              <a:rPr lang="en-GB" altLang="en-US" dirty="0" smtClean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3276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 try statement can have an optional clause designated by the reserved word finally</a:t>
            </a:r>
          </a:p>
          <a:p>
            <a:pPr>
              <a:defRPr/>
            </a:pPr>
            <a:r>
              <a:rPr lang="en-GB" dirty="0" smtClean="0"/>
              <a:t>If </a:t>
            </a:r>
            <a:r>
              <a:rPr lang="en-GB" b="1" dirty="0" smtClean="0">
                <a:solidFill>
                  <a:srgbClr val="FF0000"/>
                </a:solidFill>
              </a:rPr>
              <a:t>no exception is generated</a:t>
            </a:r>
            <a:r>
              <a:rPr lang="en-GB" dirty="0" smtClean="0"/>
              <a:t>, the statements in the </a:t>
            </a:r>
            <a:r>
              <a:rPr lang="en-GB" b="1" dirty="0" smtClean="0">
                <a:solidFill>
                  <a:srgbClr val="FF0000"/>
                </a:solidFill>
              </a:rPr>
              <a:t>finally clause are executed </a:t>
            </a:r>
            <a:r>
              <a:rPr lang="en-GB" dirty="0" smtClean="0"/>
              <a:t>after the statements in the try block complete.</a:t>
            </a:r>
          </a:p>
          <a:p>
            <a:pPr>
              <a:defRPr/>
            </a:pPr>
            <a:r>
              <a:rPr lang="en-GB" dirty="0" smtClean="0"/>
              <a:t>Also, if an exception is generated, the statements in the finally clause are executed after the statements in the appropriate catch clause complete.</a:t>
            </a:r>
            <a:endParaRPr lang="en-GB" dirty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4267200"/>
            <a:ext cx="68548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The finally Clause, cont.</a:t>
            </a:r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905375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finally Clause, Example</a:t>
            </a: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05000"/>
            <a:ext cx="83439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The </a:t>
            </a:r>
            <a:r>
              <a:rPr lang="en-GB" altLang="en-US" b="1" dirty="0" smtClean="0">
                <a:solidFill>
                  <a:srgbClr val="FF0000"/>
                </a:solidFill>
              </a:rPr>
              <a:t>throw</a:t>
            </a:r>
            <a:r>
              <a:rPr lang="en-GB" altLang="en-US" dirty="0" smtClean="0"/>
              <a:t> Statement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All methods use the </a:t>
            </a:r>
            <a:r>
              <a:rPr lang="en-GB" altLang="en-US" dirty="0" smtClean="0">
                <a:solidFill>
                  <a:srgbClr val="FF0000"/>
                </a:solidFill>
              </a:rPr>
              <a:t>throw an exception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" y="2888192"/>
            <a:ext cx="7396163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Exception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If it is not appropriate to handle the exception where it occurs, it can be handled at a higher level</a:t>
            </a:r>
          </a:p>
          <a:p>
            <a:pPr>
              <a:defRPr/>
            </a:pPr>
            <a:r>
              <a:rPr lang="en-GB" dirty="0" smtClean="0"/>
              <a:t>Exceptions </a:t>
            </a:r>
            <a:r>
              <a:rPr lang="en-GB" b="1" dirty="0" smtClean="0">
                <a:solidFill>
                  <a:srgbClr val="FF0000"/>
                </a:solidFill>
              </a:rPr>
              <a:t>propagate up </a:t>
            </a:r>
            <a:r>
              <a:rPr lang="en-GB" dirty="0" smtClean="0"/>
              <a:t>through the method calling hierarchy </a:t>
            </a:r>
            <a:r>
              <a:rPr lang="en-GB" b="1" dirty="0" smtClean="0">
                <a:solidFill>
                  <a:srgbClr val="FF0000"/>
                </a:solidFill>
              </a:rPr>
              <a:t>until</a:t>
            </a:r>
            <a:r>
              <a:rPr lang="en-GB" dirty="0" smtClean="0"/>
              <a:t> they are </a:t>
            </a:r>
            <a:r>
              <a:rPr lang="en-GB" b="1" dirty="0" smtClean="0">
                <a:solidFill>
                  <a:srgbClr val="FF0000"/>
                </a:solidFill>
              </a:rPr>
              <a:t>caught</a:t>
            </a:r>
            <a:r>
              <a:rPr lang="en-GB" dirty="0" smtClean="0"/>
              <a:t> and handled or until they reach the outermost level</a:t>
            </a:r>
          </a:p>
          <a:p>
            <a:pPr>
              <a:defRPr/>
            </a:pPr>
            <a:r>
              <a:rPr lang="en-GB" dirty="0" smtClean="0"/>
              <a:t>A try block that contains a call to a method in which an exception is thrown can be used to catch that exception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Exceptions and Internal Classes</a:t>
            </a:r>
          </a:p>
          <a:p>
            <a:pPr eaLnBrk="1" hangingPunct="1"/>
            <a:r>
              <a:rPr lang="en-US" altLang="en-US" dirty="0" smtClean="0"/>
              <a:t>Why exception handling makes your code more manageable and reliable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z="4000" smtClean="0"/>
              <a:t>Exception Propagation, Example</a:t>
            </a:r>
          </a:p>
        </p:txBody>
      </p:sp>
      <p:pic>
        <p:nvPicPr>
          <p:cNvPr id="378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581775" cy="57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143000"/>
          </a:xfrm>
        </p:spPr>
        <p:txBody>
          <a:bodyPr/>
          <a:lstStyle/>
          <a:p>
            <a:r>
              <a:rPr lang="en-GB" altLang="en-US" b="1" dirty="0" err="1" smtClean="0">
                <a:solidFill>
                  <a:srgbClr val="FF0000"/>
                </a:solidFill>
              </a:rPr>
              <a:t>Rethrowing</a:t>
            </a:r>
            <a:r>
              <a:rPr lang="en-GB" altLang="en-US" dirty="0" smtClean="0"/>
              <a:t> an Exception</a:t>
            </a:r>
          </a:p>
        </p:txBody>
      </p:sp>
      <p:pic>
        <p:nvPicPr>
          <p:cNvPr id="389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8400"/>
            <a:ext cx="81534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Creating </a:t>
            </a:r>
            <a:r>
              <a:rPr lang="en-GB" altLang="en-US" b="1" dirty="0" smtClean="0">
                <a:solidFill>
                  <a:srgbClr val="FF0000"/>
                </a:solidFill>
              </a:rPr>
              <a:t>New</a:t>
            </a:r>
            <a:r>
              <a:rPr lang="en-GB" altLang="en-US" dirty="0" smtClean="0"/>
              <a:t>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638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Requires careful design (part of the public interface)</a:t>
            </a:r>
          </a:p>
          <a:p>
            <a:pPr>
              <a:defRPr/>
            </a:pPr>
            <a:r>
              <a:rPr lang="en-GB" dirty="0" smtClean="0"/>
              <a:t>Choose the correct </a:t>
            </a:r>
            <a:r>
              <a:rPr lang="en-GB" b="1" dirty="0" err="1" smtClean="0">
                <a:solidFill>
                  <a:srgbClr val="FF0000"/>
                </a:solidFill>
              </a:rPr>
              <a:t>superclass</a:t>
            </a:r>
            <a:endParaRPr lang="en-GB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dirty="0" smtClean="0"/>
              <a:t>Choosing the name</a:t>
            </a:r>
          </a:p>
          <a:p>
            <a:pPr lvl="1">
              <a:defRPr/>
            </a:pPr>
            <a:r>
              <a:rPr lang="en-GB" dirty="0" smtClean="0"/>
              <a:t>The most important thing for new exceptions</a:t>
            </a:r>
          </a:p>
          <a:p>
            <a:pPr lvl="1">
              <a:defRPr/>
            </a:pPr>
            <a:r>
              <a:rPr lang="en-GB" dirty="0" smtClean="0"/>
              <a:t>Tends to be long and descriptive (</a:t>
            </a:r>
            <a:r>
              <a:rPr lang="en-GB" dirty="0" err="1" smtClean="0"/>
              <a:t>ArrayIndexOutOfBoundsException</a:t>
            </a:r>
            <a:r>
              <a:rPr lang="en-GB" dirty="0" smtClean="0"/>
              <a:t>)</a:t>
            </a:r>
          </a:p>
          <a:p>
            <a:pPr>
              <a:defRPr/>
            </a:pPr>
            <a:r>
              <a:rPr lang="en-GB" dirty="0" smtClean="0"/>
              <a:t>Code for exception class typically minimal</a:t>
            </a:r>
          </a:p>
          <a:p>
            <a:pPr>
              <a:defRPr/>
            </a:pPr>
            <a:r>
              <a:rPr lang="en-GB" dirty="0" smtClean="0"/>
              <a:t>Naming convention:</a:t>
            </a:r>
          </a:p>
          <a:p>
            <a:pPr lvl="1">
              <a:defRPr/>
            </a:pPr>
            <a:r>
              <a:rPr lang="en-GB" dirty="0" smtClean="0"/>
              <a:t>All classes that inherits from Exception has 'Exception' </a:t>
            </a:r>
            <a:r>
              <a:rPr lang="en-GB" dirty="0" err="1" smtClean="0"/>
              <a:t>postfixed</a:t>
            </a:r>
            <a:r>
              <a:rPr lang="en-GB" dirty="0" smtClean="0"/>
              <a:t> to their name.</a:t>
            </a:r>
          </a:p>
          <a:p>
            <a:pPr lvl="1">
              <a:defRPr/>
            </a:pPr>
            <a:r>
              <a:rPr lang="en-GB" dirty="0" smtClean="0"/>
              <a:t>All classes that inherits from Error has 'Error' </a:t>
            </a:r>
            <a:r>
              <a:rPr lang="en-GB" dirty="0" err="1" smtClean="0"/>
              <a:t>postfixed</a:t>
            </a:r>
            <a:r>
              <a:rPr lang="en-GB" dirty="0" smtClean="0"/>
              <a:t> to their name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Creating New Exceptions, Example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914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altLang="en-US" smtClean="0"/>
              <a:t>Overloading and Exception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01663" y="914400"/>
            <a:ext cx="7772400" cy="4114800"/>
          </a:xfrm>
        </p:spPr>
        <p:txBody>
          <a:bodyPr/>
          <a:lstStyle/>
          <a:p>
            <a:r>
              <a:rPr lang="en-GB" altLang="en-US" dirty="0" smtClean="0"/>
              <a:t>Methods </a:t>
            </a:r>
            <a:r>
              <a:rPr lang="en-GB" altLang="en-US" b="1" dirty="0" smtClean="0">
                <a:solidFill>
                  <a:srgbClr val="FF0000"/>
                </a:solidFill>
              </a:rPr>
              <a:t>cannot</a:t>
            </a:r>
            <a:r>
              <a:rPr lang="en-GB" altLang="en-US" dirty="0" smtClean="0"/>
              <a:t> be overloaded based on exception specification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133600"/>
            <a:ext cx="7272338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Interfaces and Exceptions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Exceptions can naturally be specified for methods in </a:t>
            </a:r>
            <a:r>
              <a:rPr lang="en-GB" altLang="en-US" b="1" dirty="0" smtClean="0">
                <a:solidFill>
                  <a:srgbClr val="FF0000"/>
                </a:solidFill>
              </a:rPr>
              <a:t>interfaces</a:t>
            </a: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657600"/>
            <a:ext cx="82581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52463" y="17463"/>
            <a:ext cx="7772400" cy="1143000"/>
          </a:xfrm>
        </p:spPr>
        <p:txBody>
          <a:bodyPr/>
          <a:lstStyle/>
          <a:p>
            <a:r>
              <a:rPr lang="en-GB" altLang="en-US" smtClean="0"/>
              <a:t>Inheritance and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2514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If base-class method throws an exception, </a:t>
            </a:r>
            <a:r>
              <a:rPr lang="en-GB" b="1" dirty="0" smtClean="0">
                <a:solidFill>
                  <a:srgbClr val="FF0000"/>
                </a:solidFill>
              </a:rPr>
              <a:t>derived-class method may throw that exception </a:t>
            </a:r>
            <a:r>
              <a:rPr lang="en-GB" dirty="0" smtClean="0"/>
              <a:t>or one derived from it</a:t>
            </a:r>
          </a:p>
          <a:p>
            <a:pPr>
              <a:defRPr/>
            </a:pPr>
            <a:r>
              <a:rPr lang="en-GB" dirty="0" smtClean="0"/>
              <a:t>Derived-class method cannot throw an exception that is not a type/subtype of an exception thrown by the base-class method</a:t>
            </a:r>
          </a:p>
          <a:p>
            <a:pPr lvl="1">
              <a:defRPr/>
            </a:pPr>
            <a:r>
              <a:rPr lang="en-GB" dirty="0" smtClean="0"/>
              <a:t>Otherwise subclass cannot be </a:t>
            </a:r>
            <a:r>
              <a:rPr lang="en-GB" dirty="0" err="1" smtClean="0"/>
              <a:t>upcasted</a:t>
            </a:r>
            <a:r>
              <a:rPr lang="en-GB" dirty="0" smtClean="0"/>
              <a:t> to base-class</a:t>
            </a:r>
            <a:endParaRPr lang="en-GB" dirty="0"/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191000"/>
            <a:ext cx="79756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Inheritance and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0938"/>
            <a:ext cx="8153400" cy="18208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Constructors </a:t>
            </a:r>
            <a:r>
              <a:rPr lang="en-GB" dirty="0" smtClean="0">
                <a:solidFill>
                  <a:srgbClr val="FF0000"/>
                </a:solidFill>
              </a:rPr>
              <a:t>can</a:t>
            </a:r>
            <a:r>
              <a:rPr lang="en-GB" dirty="0" smtClean="0"/>
              <a:t> throw exceptions</a:t>
            </a:r>
          </a:p>
          <a:p>
            <a:pPr>
              <a:defRPr/>
            </a:pPr>
            <a:r>
              <a:rPr lang="en-GB" dirty="0" smtClean="0"/>
              <a:t>Subclass constructor </a:t>
            </a:r>
            <a:r>
              <a:rPr lang="en-GB" dirty="0" smtClean="0">
                <a:solidFill>
                  <a:srgbClr val="FF0000"/>
                </a:solidFill>
              </a:rPr>
              <a:t>cannot</a:t>
            </a:r>
            <a:r>
              <a:rPr lang="en-GB" dirty="0" smtClean="0"/>
              <a:t> catch exception thrown by a base class constructor</a:t>
            </a:r>
            <a:endParaRPr lang="en-GB" dirty="0"/>
          </a:p>
        </p:txBody>
      </p:sp>
      <p:pic>
        <p:nvPicPr>
          <p:cNvPr id="450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97200"/>
            <a:ext cx="704850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Do </a:t>
            </a:r>
            <a:r>
              <a:rPr lang="en-GB" b="1" dirty="0" smtClean="0">
                <a:solidFill>
                  <a:srgbClr val="FF0000"/>
                </a:solidFill>
              </a:rPr>
              <a:t>not</a:t>
            </a:r>
            <a:r>
              <a:rPr lang="en-GB" dirty="0" smtClean="0"/>
              <a:t> use exceptions for </a:t>
            </a:r>
            <a:r>
              <a:rPr lang="en-GB" b="1" dirty="0" smtClean="0">
                <a:solidFill>
                  <a:srgbClr val="FF0000"/>
                </a:solidFill>
              </a:rPr>
              <a:t>normal control flow</a:t>
            </a:r>
            <a:r>
              <a:rPr lang="en-GB" dirty="0" smtClean="0"/>
              <a:t>!</a:t>
            </a:r>
          </a:p>
          <a:p>
            <a:pPr lvl="1">
              <a:defRPr/>
            </a:pPr>
            <a:r>
              <a:rPr lang="en-GB" dirty="0" smtClean="0"/>
              <a:t>Slows down the program</a:t>
            </a:r>
          </a:p>
          <a:p>
            <a:pPr>
              <a:defRPr/>
            </a:pPr>
            <a:r>
              <a:rPr lang="en-GB" dirty="0" smtClean="0"/>
              <a:t>Do use exceptions to indicate abnormal conditions!</a:t>
            </a:r>
          </a:p>
          <a:p>
            <a:pPr>
              <a:defRPr/>
            </a:pPr>
            <a:r>
              <a:rPr lang="en-GB" dirty="0" smtClean="0"/>
              <a:t>Handle the error (fully or partially) if you have enough information in the current context. Otherwise, propagate!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Handle group of statements</a:t>
            </a:r>
          </a:p>
          <a:p>
            <a:pPr lvl="1">
              <a:defRPr/>
            </a:pPr>
            <a:r>
              <a:rPr lang="en-GB" dirty="0" smtClean="0"/>
              <a:t>Do not encompass every single statement in a try block</a:t>
            </a:r>
          </a:p>
          <a:p>
            <a:pPr>
              <a:defRPr/>
            </a:pPr>
            <a:r>
              <a:rPr lang="en-GB" dirty="0" smtClean="0"/>
              <a:t>Use exceptions in </a:t>
            </a:r>
            <a:r>
              <a:rPr lang="en-GB" b="1" dirty="0" smtClean="0">
                <a:solidFill>
                  <a:srgbClr val="FF0000"/>
                </a:solidFill>
              </a:rPr>
              <a:t>constructors</a:t>
            </a:r>
            <a:r>
              <a:rPr lang="en-GB" dirty="0" smtClean="0"/>
              <a:t>!</a:t>
            </a:r>
          </a:p>
          <a:p>
            <a:pPr>
              <a:defRPr/>
            </a:pPr>
            <a:r>
              <a:rPr lang="en-GB" dirty="0" smtClean="0"/>
              <a:t>Do something with the exceptions your code catches!</a:t>
            </a:r>
          </a:p>
          <a:p>
            <a:pPr>
              <a:defRPr/>
            </a:pPr>
            <a:r>
              <a:rPr lang="en-GB" dirty="0" smtClean="0"/>
              <a:t>Clean up using finally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181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The manner in which an exception is processed is an important design consideration</a:t>
            </a:r>
          </a:p>
          <a:p>
            <a:pPr>
              <a:defRPr/>
            </a:pPr>
            <a:r>
              <a:rPr lang="en-GB" dirty="0" smtClean="0"/>
              <a:t>Advantages of Exceptions</a:t>
            </a:r>
          </a:p>
          <a:p>
            <a:pPr lvl="1">
              <a:defRPr/>
            </a:pPr>
            <a:r>
              <a:rPr lang="en-GB" dirty="0" smtClean="0"/>
              <a:t>Separates error handling from “regular” code.</a:t>
            </a:r>
          </a:p>
          <a:p>
            <a:pPr lvl="1">
              <a:defRPr/>
            </a:pPr>
            <a:r>
              <a:rPr lang="en-GB" dirty="0" smtClean="0"/>
              <a:t>Propagation of errors up the call stack.</a:t>
            </a:r>
          </a:p>
          <a:p>
            <a:pPr lvl="2">
              <a:defRPr/>
            </a:pPr>
            <a:r>
              <a:rPr lang="en-GB" dirty="0" smtClean="0"/>
              <a:t>Handle error in a context</a:t>
            </a:r>
          </a:p>
          <a:p>
            <a:pPr lvl="1">
              <a:defRPr/>
            </a:pPr>
            <a:r>
              <a:rPr lang="en-GB" dirty="0" smtClean="0"/>
              <a:t>Grouping of error type and differentiation of errors.</a:t>
            </a:r>
          </a:p>
          <a:p>
            <a:pPr lvl="2">
              <a:defRPr/>
            </a:pPr>
            <a:r>
              <a:rPr lang="en-GB" dirty="0" smtClean="0"/>
              <a:t>Overview</a:t>
            </a:r>
          </a:p>
          <a:p>
            <a:pPr lvl="2">
              <a:defRPr/>
            </a:pPr>
            <a:r>
              <a:rPr lang="en-GB" dirty="0" smtClean="0"/>
              <a:t>Reuse of error handling code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Have you ever had a program crash?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867400" cy="4114800"/>
          </a:xfrm>
        </p:spPr>
        <p:txBody>
          <a:bodyPr/>
          <a:lstStyle/>
          <a:p>
            <a:r>
              <a:rPr lang="en-GB" altLang="en-US" dirty="0" smtClean="0"/>
              <a:t>Overview Java Exceptions and Internal Classes</a:t>
            </a:r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becoming comfortable/familiar with Exceptions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600200"/>
            <a:ext cx="2066925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Associated Chapters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  <a:p>
            <a:r>
              <a:rPr lang="en-GB" altLang="en-US" smtClean="0"/>
              <a:t>Online Quizzes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Today’s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b="1" dirty="0"/>
              <a:t>Programming Exercises (Book): </a:t>
            </a:r>
          </a:p>
          <a:p>
            <a:pPr lvl="1">
              <a:defRPr/>
            </a:pPr>
            <a:r>
              <a:rPr lang="en-GB" b="1" dirty="0" smtClean="0"/>
              <a:t>Chapter 13.1-13.5</a:t>
            </a:r>
          </a:p>
          <a:p>
            <a:pPr lvl="1">
              <a:defRPr/>
            </a:pPr>
            <a:r>
              <a:rPr lang="en-GB" b="1" dirty="0" smtClean="0"/>
              <a:t>(</a:t>
            </a:r>
            <a:r>
              <a:rPr lang="en-GB" b="1" dirty="0"/>
              <a:t>Only code not UML)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Upload single .zip file containing all your java files (only java files).</a:t>
            </a:r>
          </a:p>
          <a:p>
            <a:pPr lvl="1">
              <a:defRPr/>
            </a:pPr>
            <a:r>
              <a:rPr lang="en-GB" dirty="0">
                <a:hlinkClick r:id="rId2"/>
              </a:rPr>
              <a:t>www.zjnu.xyz</a:t>
            </a:r>
            <a:endParaRPr lang="en-GB" dirty="0"/>
          </a:p>
          <a:p>
            <a:pPr lvl="1">
              <a:defRPr/>
            </a:pPr>
            <a:r>
              <a:rPr lang="en-GB" dirty="0"/>
              <a:t>zip file name should be your student number, e.g., 29392929.zip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Remember to </a:t>
            </a:r>
            <a:r>
              <a:rPr lang="en-GB" dirty="0">
                <a:solidFill>
                  <a:srgbClr val="FF0000"/>
                </a:solidFill>
              </a:rPr>
              <a:t>comment your code</a:t>
            </a:r>
            <a:r>
              <a:rPr lang="en-GB" dirty="0"/>
              <a:t>, name/student number at the top of files.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Organise your files so it’s clear to identify each exercise (e.g., file names/folders)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ch13_1.java</a:t>
            </a:r>
            <a:r>
              <a:rPr lang="en-GB" dirty="0"/>
              <a:t>, </a:t>
            </a:r>
            <a:r>
              <a:rPr lang="en-GB" dirty="0" smtClean="0"/>
              <a:t>ch13_2.java</a:t>
            </a:r>
            <a:r>
              <a:rPr lang="en-GB" dirty="0"/>
              <a:t>, …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514600"/>
            <a:ext cx="73914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6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happens </a:t>
            </a:r>
            <a:r>
              <a:rPr lang="en-US" sz="6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6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</a:t>
            </a:r>
            <a:r>
              <a:rPr lang="en-US" sz="6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6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Programs Crash?</a:t>
            </a:r>
            <a:endParaRPr lang="en-US" sz="6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lumMod val="6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Software Reliability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Why did the program </a:t>
            </a:r>
            <a:r>
              <a:rPr lang="en-GB" altLang="en-US" b="1" dirty="0" smtClean="0">
                <a:solidFill>
                  <a:srgbClr val="FF0000"/>
                </a:solidFill>
              </a:rPr>
              <a:t>crash</a:t>
            </a:r>
            <a:r>
              <a:rPr lang="en-GB" altLang="en-US" dirty="0" smtClean="0"/>
              <a:t>?</a:t>
            </a:r>
          </a:p>
          <a:p>
            <a:r>
              <a:rPr lang="en-GB" altLang="en-US" dirty="0" smtClean="0"/>
              <a:t>How could you have </a:t>
            </a:r>
            <a:r>
              <a:rPr lang="en-GB" altLang="en-US" b="1" dirty="0" smtClean="0">
                <a:solidFill>
                  <a:srgbClr val="FF0000"/>
                </a:solidFill>
              </a:rPr>
              <a:t>prevented</a:t>
            </a:r>
            <a:r>
              <a:rPr lang="en-GB" altLang="en-US" dirty="0" smtClean="0"/>
              <a:t> the program from crashing?</a:t>
            </a:r>
          </a:p>
          <a:p>
            <a:r>
              <a:rPr lang="en-GB" altLang="en-US" dirty="0" smtClean="0"/>
              <a:t>Who’s fault was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334000" cy="4343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Error handling in general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Java's exception handling mechanism</a:t>
            </a:r>
          </a:p>
          <a:p>
            <a:pPr>
              <a:defRPr/>
            </a:pPr>
            <a:r>
              <a:rPr lang="en-GB" dirty="0" smtClean="0"/>
              <a:t>The catch-or-specify principle</a:t>
            </a:r>
          </a:p>
          <a:p>
            <a:pPr>
              <a:defRPr/>
            </a:pPr>
            <a:r>
              <a:rPr lang="en-GB" dirty="0" smtClean="0"/>
              <a:t>Checked and unchecked exceptions</a:t>
            </a:r>
          </a:p>
          <a:p>
            <a:pPr>
              <a:defRPr/>
            </a:pPr>
            <a:r>
              <a:rPr lang="en-GB" dirty="0" smtClean="0"/>
              <a:t>Exceptions impact/usage</a:t>
            </a:r>
          </a:p>
          <a:p>
            <a:pPr lvl="1">
              <a:defRPr/>
            </a:pPr>
            <a:r>
              <a:rPr lang="en-GB" dirty="0" smtClean="0"/>
              <a:t>Overloaded methods</a:t>
            </a:r>
          </a:p>
          <a:p>
            <a:pPr lvl="1">
              <a:defRPr/>
            </a:pPr>
            <a:r>
              <a:rPr lang="en-GB" dirty="0" smtClean="0"/>
              <a:t>Interfaces</a:t>
            </a:r>
          </a:p>
          <a:p>
            <a:pPr lvl="1">
              <a:defRPr/>
            </a:pPr>
            <a:r>
              <a:rPr lang="en-GB" dirty="0" smtClean="0"/>
              <a:t>Inheritance hierarchies</a:t>
            </a:r>
          </a:p>
          <a:p>
            <a:pPr lvl="1">
              <a:defRPr/>
            </a:pPr>
            <a:r>
              <a:rPr lang="en-GB" dirty="0" smtClean="0"/>
              <a:t>Constructors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05000"/>
            <a:ext cx="28956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Error Handling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altLang="en-US" dirty="0" smtClean="0"/>
              <a:t>Not all errors can be caught at compile time!</a:t>
            </a:r>
          </a:p>
          <a:p>
            <a:pPr>
              <a:defRPr/>
            </a:pPr>
            <a:r>
              <a:rPr lang="en-GB" altLang="en-US" dirty="0" smtClean="0"/>
              <a:t>Help -- run-time error! What next …?</a:t>
            </a:r>
          </a:p>
          <a:p>
            <a:pPr>
              <a:defRPr/>
            </a:pPr>
            <a:r>
              <a:rPr lang="en-GB" altLang="en-US" b="1" dirty="0" smtClean="0">
                <a:solidFill>
                  <a:srgbClr val="FF0000"/>
                </a:solidFill>
              </a:rPr>
              <a:t>First ideas:</a:t>
            </a:r>
          </a:p>
          <a:p>
            <a:pPr lvl="1">
              <a:defRPr/>
            </a:pPr>
            <a:r>
              <a:rPr lang="en-GB" altLang="en-US" dirty="0" err="1" smtClean="0"/>
              <a:t>System.out.println</a:t>
            </a:r>
            <a:r>
              <a:rPr lang="en-GB" altLang="en-US" dirty="0" smtClean="0"/>
              <a:t>()</a:t>
            </a:r>
          </a:p>
          <a:p>
            <a:pPr lvl="1">
              <a:defRPr/>
            </a:pPr>
            <a:r>
              <a:rPr lang="en-GB" altLang="en-US" dirty="0" err="1" smtClean="0"/>
              <a:t>System.err.println</a:t>
            </a:r>
            <a:r>
              <a:rPr lang="en-GB" altLang="en-US" dirty="0" smtClean="0"/>
              <a:t>() (much better than the previous)</a:t>
            </a:r>
          </a:p>
          <a:p>
            <a:pPr>
              <a:defRPr/>
            </a:pPr>
            <a:r>
              <a:rPr lang="en-GB" altLang="en-US" dirty="0" smtClean="0"/>
              <a:t>Good guess but some errors call for corrective action, not just warning</a:t>
            </a:r>
          </a:p>
          <a:p>
            <a:pPr>
              <a:defRPr/>
            </a:pPr>
            <a:r>
              <a:rPr lang="en-GB" altLang="en-US" dirty="0" smtClean="0"/>
              <a:t>In general, printing is a bad idea!</a:t>
            </a:r>
          </a:p>
          <a:p>
            <a:pPr>
              <a:defRPr/>
            </a:pPr>
            <a:r>
              <a:rPr lang="en-GB" altLang="en-US" dirty="0" smtClean="0"/>
              <a:t>Better: tell someone (not necessarily the user)!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Error Handling,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Establish </a:t>
            </a:r>
            <a:r>
              <a:rPr lang="en-GB" b="1" dirty="0" smtClean="0">
                <a:solidFill>
                  <a:srgbClr val="FF0000"/>
                </a:solidFill>
              </a:rPr>
              <a:t>return code convention</a:t>
            </a:r>
          </a:p>
          <a:p>
            <a:pPr lvl="1">
              <a:defRPr/>
            </a:pPr>
            <a:r>
              <a:rPr lang="en-GB" dirty="0" smtClean="0"/>
              <a:t>0 vs. !0 in C/C++</a:t>
            </a:r>
          </a:p>
          <a:p>
            <a:pPr lvl="1">
              <a:defRPr/>
            </a:pPr>
            <a:r>
              <a:rPr lang="en-GB" dirty="0" err="1" smtClean="0"/>
              <a:t>boolean</a:t>
            </a:r>
            <a:r>
              <a:rPr lang="en-GB" dirty="0" smtClean="0"/>
              <a:t> in Java</a:t>
            </a:r>
          </a:p>
          <a:p>
            <a:pPr>
              <a:defRPr/>
            </a:pPr>
            <a:r>
              <a:rPr lang="en-GB" dirty="0" smtClean="0"/>
              <a:t>Set value of a global variable</a:t>
            </a:r>
          </a:p>
          <a:p>
            <a:pPr lvl="1">
              <a:defRPr/>
            </a:pPr>
            <a:r>
              <a:rPr lang="en-GB" dirty="0" smtClean="0"/>
              <a:t>Done in many shells.</a:t>
            </a:r>
          </a:p>
          <a:p>
            <a:pPr lvl="1">
              <a:defRPr/>
            </a:pPr>
            <a:r>
              <a:rPr lang="en-GB" dirty="0" smtClean="0"/>
              <a:t>In Java use a public static field in a class</a:t>
            </a:r>
          </a:p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Raise an exception, catch it, and act</a:t>
            </a:r>
          </a:p>
          <a:p>
            <a:pPr lvl="1">
              <a:defRPr/>
            </a:pPr>
            <a:r>
              <a:rPr lang="en-GB" dirty="0" smtClean="0"/>
              <a:t>The idea comes from </a:t>
            </a:r>
            <a:r>
              <a:rPr lang="en-GB" b="1" dirty="0" smtClean="0">
                <a:solidFill>
                  <a:srgbClr val="FF0000"/>
                </a:solidFill>
              </a:rPr>
              <a:t>hardware</a:t>
            </a:r>
          </a:p>
          <a:p>
            <a:pPr lvl="1">
              <a:defRPr/>
            </a:pPr>
            <a:r>
              <a:rPr lang="en-GB" dirty="0" smtClean="0"/>
              <a:t>Modern language support (Java, Python, Lisp, Ada, C++, C#)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1572</Words>
  <Application>Microsoft Office PowerPoint</Application>
  <PresentationFormat>On-screen Show (4:3)</PresentationFormat>
  <Paragraphs>215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Times New Roman</vt:lpstr>
      <vt:lpstr>Wingdings 3</vt:lpstr>
      <vt:lpstr>Default Design</vt:lpstr>
      <vt:lpstr>Internal Classes and Exceptions</vt:lpstr>
      <vt:lpstr>PowerPoint Presentation</vt:lpstr>
      <vt:lpstr>Outline</vt:lpstr>
      <vt:lpstr>Question</vt:lpstr>
      <vt:lpstr>PowerPoint Presentation</vt:lpstr>
      <vt:lpstr>Software Reliability</vt:lpstr>
      <vt:lpstr>Exception Handling</vt:lpstr>
      <vt:lpstr>Error Handling</vt:lpstr>
      <vt:lpstr>Error Handling, cont.</vt:lpstr>
      <vt:lpstr>General Errors and Error Handling</vt:lpstr>
      <vt:lpstr>How to Handle Errors</vt:lpstr>
      <vt:lpstr>Java's Exception Handling</vt:lpstr>
      <vt:lpstr>Java's Exception Handling, cont.</vt:lpstr>
      <vt:lpstr>Motivation for Exception Handling</vt:lpstr>
      <vt:lpstr>Exception Handling Model</vt:lpstr>
      <vt:lpstr>Simple Example</vt:lpstr>
      <vt:lpstr>Java's Catch or Specify Requirement</vt:lpstr>
      <vt:lpstr>Checked/Unchecked Exceptions</vt:lpstr>
      <vt:lpstr>Java's Exception Class Hierarchy</vt:lpstr>
      <vt:lpstr>Java's Exception Class Hierarchy, cont.</vt:lpstr>
      <vt:lpstr>Java's Exception Class Hierarchy, cont.</vt:lpstr>
      <vt:lpstr>The try Statement</vt:lpstr>
      <vt:lpstr>The catch Statement</vt:lpstr>
      <vt:lpstr>The catch Statement, cont.</vt:lpstr>
      <vt:lpstr>The finally Clause</vt:lpstr>
      <vt:lpstr>The finally Clause, cont.</vt:lpstr>
      <vt:lpstr>The finally Clause, Example</vt:lpstr>
      <vt:lpstr>The throw Statement</vt:lpstr>
      <vt:lpstr>Exception Propagation</vt:lpstr>
      <vt:lpstr>Exception Propagation, Example</vt:lpstr>
      <vt:lpstr>Rethrowing an Exception</vt:lpstr>
      <vt:lpstr>Creating New Exceptions</vt:lpstr>
      <vt:lpstr>Creating New Exceptions, Example</vt:lpstr>
      <vt:lpstr>Overloading and Exception</vt:lpstr>
      <vt:lpstr>Interfaces and Exceptions</vt:lpstr>
      <vt:lpstr>Inheritance and Exceptions</vt:lpstr>
      <vt:lpstr>Inheritance and Constructors</vt:lpstr>
      <vt:lpstr>Guidelines</vt:lpstr>
      <vt:lpstr>Review</vt:lpstr>
      <vt:lpstr>Summary</vt:lpstr>
      <vt:lpstr>This Week</vt:lpstr>
      <vt:lpstr>Today’s Practical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180</cp:revision>
  <dcterms:created xsi:type="dcterms:W3CDTF">1601-01-01T00:00:00Z</dcterms:created>
  <dcterms:modified xsi:type="dcterms:W3CDTF">2017-10-31T12:30:27Z</dcterms:modified>
</cp:coreProperties>
</file>