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7" r:id="rId2"/>
    <p:sldId id="274" r:id="rId3"/>
    <p:sldId id="275" r:id="rId4"/>
    <p:sldId id="290" r:id="rId5"/>
    <p:sldId id="314" r:id="rId6"/>
    <p:sldId id="315" r:id="rId7"/>
    <p:sldId id="304" r:id="rId8"/>
    <p:sldId id="292" r:id="rId9"/>
    <p:sldId id="293" r:id="rId10"/>
    <p:sldId id="294" r:id="rId11"/>
    <p:sldId id="295" r:id="rId12"/>
    <p:sldId id="288" r:id="rId13"/>
    <p:sldId id="279" r:id="rId14"/>
    <p:sldId id="289" r:id="rId15"/>
    <p:sldId id="280" r:id="rId16"/>
    <p:sldId id="298" r:id="rId17"/>
    <p:sldId id="277" r:id="rId18"/>
    <p:sldId id="283" r:id="rId19"/>
    <p:sldId id="284" r:id="rId20"/>
    <p:sldId id="285" r:id="rId21"/>
    <p:sldId id="278" r:id="rId22"/>
    <p:sldId id="276" r:id="rId23"/>
    <p:sldId id="296" r:id="rId24"/>
    <p:sldId id="297" r:id="rId25"/>
    <p:sldId id="282" r:id="rId26"/>
    <p:sldId id="286" r:id="rId27"/>
    <p:sldId id="287" r:id="rId28"/>
    <p:sldId id="299" r:id="rId29"/>
    <p:sldId id="302" r:id="rId30"/>
    <p:sldId id="272" r:id="rId31"/>
    <p:sldId id="291" r:id="rId32"/>
    <p:sldId id="268" r:id="rId33"/>
    <p:sldId id="316" r:id="rId34"/>
    <p:sldId id="306" r:id="rId35"/>
    <p:sldId id="308" r:id="rId36"/>
    <p:sldId id="307" r:id="rId37"/>
    <p:sldId id="309" r:id="rId38"/>
    <p:sldId id="310" r:id="rId39"/>
    <p:sldId id="311" r:id="rId40"/>
    <p:sldId id="312" r:id="rId41"/>
    <p:sldId id="313"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8BBBF"/>
    <a:srgbClr val="8BBABE"/>
    <a:srgbClr val="E62D33"/>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593AD2C-2AB7-4547-B2D6-0AE81474A560}" type="slidenum">
              <a:rPr lang="en-US" altLang="en-US"/>
              <a:pPr>
                <a:defRPr/>
              </a:pPr>
              <a:t>‹#›</a:t>
            </a:fld>
            <a:endParaRPr lang="en-US" altLang="en-US"/>
          </a:p>
        </p:txBody>
      </p:sp>
    </p:spTree>
    <p:extLst>
      <p:ext uri="{BB962C8B-B14F-4D97-AF65-F5344CB8AC3E}">
        <p14:creationId xmlns:p14="http://schemas.microsoft.com/office/powerpoint/2010/main" val="3826116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57526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6B95FB8-8802-4B08-95A5-F8C1A0DA4EA3}"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912FE902-756E-4524-A725-72C933334178}" type="slidenum">
              <a:rPr lang="en-US" altLang="en-US"/>
              <a:pPr>
                <a:defRPr/>
              </a:pPr>
              <a:t>‹#›</a:t>
            </a:fld>
            <a:endParaRPr lang="en-US" altLang="en-US"/>
          </a:p>
        </p:txBody>
      </p:sp>
    </p:spTree>
    <p:extLst>
      <p:ext uri="{BB962C8B-B14F-4D97-AF65-F5344CB8AC3E}">
        <p14:creationId xmlns:p14="http://schemas.microsoft.com/office/powerpoint/2010/main" val="234417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DC5E7A98-5AC0-4548-B5C5-32C74976404B}"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CA93BAC5-6596-4B41-AAB7-E7F1241D4603}" type="slidenum">
              <a:rPr lang="en-US" altLang="en-US"/>
              <a:pPr>
                <a:defRPr/>
              </a:pPr>
              <a:t>‹#›</a:t>
            </a:fld>
            <a:endParaRPr lang="en-US" altLang="en-US"/>
          </a:p>
        </p:txBody>
      </p:sp>
    </p:spTree>
    <p:extLst>
      <p:ext uri="{BB962C8B-B14F-4D97-AF65-F5344CB8AC3E}">
        <p14:creationId xmlns:p14="http://schemas.microsoft.com/office/powerpoint/2010/main" val="280467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9832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5735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1061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630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DA930838-3D9E-4709-984C-69CDFA795393}"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84CD1A97-9A4A-45D8-966C-5823F6D70C35}" type="slidenum">
              <a:rPr lang="en-US" altLang="en-US"/>
              <a:pPr>
                <a:defRPr/>
              </a:pPr>
              <a:t>‹#›</a:t>
            </a:fld>
            <a:endParaRPr lang="en-US" altLang="en-US"/>
          </a:p>
        </p:txBody>
      </p:sp>
    </p:spTree>
    <p:extLst>
      <p:ext uri="{BB962C8B-B14F-4D97-AF65-F5344CB8AC3E}">
        <p14:creationId xmlns:p14="http://schemas.microsoft.com/office/powerpoint/2010/main" val="13780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E4CDB28A-874F-439C-AACD-C657614B2684}"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980B10EC-75AD-4EA6-A484-63583EE1C95E}" type="slidenum">
              <a:rPr lang="en-US" altLang="en-US"/>
              <a:pPr>
                <a:defRPr/>
              </a:pPr>
              <a:t>‹#›</a:t>
            </a:fld>
            <a:endParaRPr lang="en-US" altLang="en-US"/>
          </a:p>
        </p:txBody>
      </p:sp>
    </p:spTree>
    <p:extLst>
      <p:ext uri="{BB962C8B-B14F-4D97-AF65-F5344CB8AC3E}">
        <p14:creationId xmlns:p14="http://schemas.microsoft.com/office/powerpoint/2010/main" val="50010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857EB37D-745B-49F6-AC77-258303A4811A}"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D8C30BAD-64B4-4A07-8239-0BADD5701FB5}" type="slidenum">
              <a:rPr lang="en-US" altLang="en-US"/>
              <a:pPr>
                <a:defRPr/>
              </a:pPr>
              <a:t>‹#›</a:t>
            </a:fld>
            <a:endParaRPr lang="en-US" altLang="en-US"/>
          </a:p>
        </p:txBody>
      </p:sp>
    </p:spTree>
    <p:extLst>
      <p:ext uri="{BB962C8B-B14F-4D97-AF65-F5344CB8AC3E}">
        <p14:creationId xmlns:p14="http://schemas.microsoft.com/office/powerpoint/2010/main" val="29385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890755A-8FFB-4A44-90D8-AD397F0C050F}"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a:lstStyle>
            <a:lvl1pPr eaLnBrk="1" hangingPunct="1">
              <a:defRPr/>
            </a:lvl1pPr>
          </a:lstStyle>
          <a:p>
            <a:pPr>
              <a:defRPr/>
            </a:pPr>
            <a:fld id="{B9530A4F-5998-4FF0-B541-6E7BE316CA72}" type="slidenum">
              <a:rPr lang="en-US" altLang="en-US"/>
              <a:pPr>
                <a:defRPr/>
              </a:pPr>
              <a:t>‹#›</a:t>
            </a:fld>
            <a:endParaRPr lang="en-US" altLang="en-US"/>
          </a:p>
        </p:txBody>
      </p:sp>
    </p:spTree>
    <p:extLst>
      <p:ext uri="{BB962C8B-B14F-4D97-AF65-F5344CB8AC3E}">
        <p14:creationId xmlns:p14="http://schemas.microsoft.com/office/powerpoint/2010/main" val="251833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GB" altLang="en-US" smtClean="0"/>
              <a:t>Introduction</a:t>
            </a:r>
          </a:p>
        </p:txBody>
      </p:sp>
      <p:sp>
        <p:nvSpPr>
          <p:cNvPr id="9219" name="Subtitle 2"/>
          <p:cNvSpPr>
            <a:spLocks noGrp="1"/>
          </p:cNvSpPr>
          <p:nvPr>
            <p:ph type="subTitle" idx="1"/>
          </p:nvPr>
        </p:nvSpPr>
        <p:spPr/>
        <p:txBody>
          <a:bodyPr/>
          <a:lstStyle/>
          <a:p>
            <a:pPr eaLnBrk="1" hangingPunct="1"/>
            <a:r>
              <a:rPr lang="en-GB" altLang="en-US" smtClean="0"/>
              <a:t>Object Orientated Analysis and Design</a:t>
            </a:r>
          </a:p>
        </p:txBody>
      </p:sp>
      <p:sp>
        <p:nvSpPr>
          <p:cNvPr id="9220" name="TextBox 1"/>
          <p:cNvSpPr txBox="1">
            <a:spLocks noChangeArrowheads="1"/>
          </p:cNvSpPr>
          <p:nvPr/>
        </p:nvSpPr>
        <p:spPr bwMode="auto">
          <a:xfrm>
            <a:off x="3186113" y="4795838"/>
            <a:ext cx="277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spcBef>
                <a:spcPct val="0"/>
              </a:spcBef>
              <a:buFontTx/>
              <a:buNone/>
            </a:pPr>
            <a:r>
              <a:rPr lang="en-GB" altLang="en-US" sz="2400">
                <a:solidFill>
                  <a:schemeClr val="bg2"/>
                </a:solidFill>
                <a:latin typeface="Times New Roman" panose="02020603050405020304" pitchFamily="18" charset="0"/>
              </a:rPr>
              <a:t>Benjamin Kenwright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smtClean="0"/>
              <a:t>Question</a:t>
            </a:r>
          </a:p>
        </p:txBody>
      </p:sp>
      <p:sp>
        <p:nvSpPr>
          <p:cNvPr id="18435" name="Content Placeholder 2"/>
          <p:cNvSpPr>
            <a:spLocks noGrp="1"/>
          </p:cNvSpPr>
          <p:nvPr>
            <p:ph idx="1"/>
          </p:nvPr>
        </p:nvSpPr>
        <p:spPr/>
        <p:txBody>
          <a:bodyPr/>
          <a:lstStyle/>
          <a:p>
            <a:r>
              <a:rPr lang="en-GB" altLang="en-US" smtClean="0"/>
              <a:t>How do we make Great Software Solutions?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smtClean="0"/>
              <a:t>Answer</a:t>
            </a:r>
          </a:p>
        </p:txBody>
      </p:sp>
      <p:sp>
        <p:nvSpPr>
          <p:cNvPr id="19459" name="Content Placeholder 2"/>
          <p:cNvSpPr>
            <a:spLocks noGrp="1"/>
          </p:cNvSpPr>
          <p:nvPr>
            <p:ph idx="1"/>
          </p:nvPr>
        </p:nvSpPr>
        <p:spPr/>
        <p:txBody>
          <a:bodyPr/>
          <a:lstStyle/>
          <a:p>
            <a:r>
              <a:rPr lang="en-GB" altLang="en-US" smtClean="0"/>
              <a:t>Apply Object Orientated Analysis and Design Processes</a:t>
            </a:r>
          </a:p>
          <a:p>
            <a:pPr lvl="1"/>
            <a:r>
              <a:rPr lang="en-GB" altLang="en-US" smtClean="0"/>
              <a:t>e.g., Make sure your software does what the customer wants it to do</a:t>
            </a:r>
          </a:p>
          <a:p>
            <a:pPr lvl="1"/>
            <a:r>
              <a:rPr lang="en-GB" altLang="en-US" smtClean="0"/>
              <a:t>Use OO principles to add flexibility</a:t>
            </a:r>
          </a:p>
          <a:p>
            <a:pPr lvl="1"/>
            <a:r>
              <a:rPr lang="en-GB" altLang="en-US" smtClean="0"/>
              <a:t>Strive for a maintainable, reusable design</a:t>
            </a:r>
          </a:p>
          <a:p>
            <a:pPr lvl="1"/>
            <a:r>
              <a:rPr lang="en-GB" altLang="en-US"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609600"/>
            <a:ext cx="7772400" cy="2133600"/>
          </a:xfrm>
        </p:spPr>
        <p:txBody>
          <a:bodyPr/>
          <a:lstStyle/>
          <a:p>
            <a:r>
              <a:rPr lang="en-GB" altLang="en-US" smtClean="0"/>
              <a:t>Why do we need Object Orientated Analysis and Design (OOAD)?</a:t>
            </a:r>
            <a:br>
              <a:rPr lang="en-GB" altLang="en-US" smtClean="0"/>
            </a:br>
            <a:endParaRPr lang="en-GB" altLang="en-US" smtClean="0"/>
          </a:p>
        </p:txBody>
      </p:sp>
      <p:sp>
        <p:nvSpPr>
          <p:cNvPr id="20483" name="Content Placeholder 2"/>
          <p:cNvSpPr>
            <a:spLocks noGrp="1"/>
          </p:cNvSpPr>
          <p:nvPr>
            <p:ph idx="1"/>
          </p:nvPr>
        </p:nvSpPr>
        <p:spPr>
          <a:xfrm>
            <a:off x="685800" y="2667000"/>
            <a:ext cx="7772400" cy="3429000"/>
          </a:xfrm>
        </p:spPr>
        <p:txBody>
          <a:bodyPr/>
          <a:lstStyle/>
          <a:p>
            <a:endParaRPr lang="en-GB"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Why we need OOAD?</a:t>
            </a:r>
          </a:p>
        </p:txBody>
      </p:sp>
      <p:sp>
        <p:nvSpPr>
          <p:cNvPr id="21507" name="Content Placeholder 2"/>
          <p:cNvSpPr>
            <a:spLocks noGrp="1"/>
          </p:cNvSpPr>
          <p:nvPr>
            <p:ph idx="1"/>
          </p:nvPr>
        </p:nvSpPr>
        <p:spPr/>
        <p:txBody>
          <a:bodyPr/>
          <a:lstStyle/>
          <a:p>
            <a:endParaRPr lang="en-GB" altLang="en-US" smtClean="0"/>
          </a:p>
        </p:txBody>
      </p:sp>
      <p:pic>
        <p:nvPicPr>
          <p:cNvPr id="215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1752600"/>
            <a:ext cx="65690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Why we need OOAD?</a:t>
            </a:r>
          </a:p>
        </p:txBody>
      </p:sp>
      <p:sp>
        <p:nvSpPr>
          <p:cNvPr id="22531" name="Content Placeholder 2"/>
          <p:cNvSpPr>
            <a:spLocks noGrp="1"/>
          </p:cNvSpPr>
          <p:nvPr>
            <p:ph idx="1"/>
          </p:nvPr>
        </p:nvSpPr>
        <p:spPr/>
        <p:txBody>
          <a:bodyPr/>
          <a:lstStyle/>
          <a:p>
            <a:r>
              <a:rPr lang="en-GB" altLang="en-US" smtClean="0"/>
              <a:t>Software is inherently complex</a:t>
            </a:r>
          </a:p>
          <a:p>
            <a:pPr lvl="1"/>
            <a:r>
              <a:rPr lang="en-GB" altLang="en-US" smtClean="0"/>
              <a:t>Complexity of software systems often exceeds the human intellectual capacity</a:t>
            </a:r>
          </a:p>
          <a:p>
            <a:r>
              <a:rPr lang="en-GB" altLang="en-US" smtClean="0"/>
              <a:t>Helps create illusion of simplicity</a:t>
            </a:r>
          </a:p>
          <a:p>
            <a:r>
              <a:rPr lang="en-GB" altLang="en-US" smtClean="0"/>
              <a:t>Order to Chaos</a:t>
            </a:r>
          </a:p>
          <a:p>
            <a:pPr lvl="1"/>
            <a:r>
              <a:rPr lang="en-GB" altLang="en-US" smtClean="0"/>
              <a:t>Add meaningful logic</a:t>
            </a:r>
            <a:br>
              <a:rPr lang="en-GB" altLang="en-US" smtClean="0"/>
            </a:br>
            <a:r>
              <a:rPr lang="en-GB" altLang="en-US" smtClean="0"/>
              <a:t/>
            </a:r>
            <a:br>
              <a:rPr lang="en-GB" altLang="en-US" smtClean="0"/>
            </a:br>
            <a:endParaRPr lang="en-GB"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smtClean="0"/>
              <a:t>Object Orientated Analysis and Design</a:t>
            </a:r>
          </a:p>
        </p:txBody>
      </p:sp>
      <p:sp>
        <p:nvSpPr>
          <p:cNvPr id="3" name="Content Placeholder 2"/>
          <p:cNvSpPr>
            <a:spLocks noGrp="1"/>
          </p:cNvSpPr>
          <p:nvPr>
            <p:ph idx="1"/>
          </p:nvPr>
        </p:nvSpPr>
        <p:spPr/>
        <p:txBody>
          <a:bodyPr>
            <a:normAutofit lnSpcReduction="10000"/>
          </a:bodyPr>
          <a:lstStyle/>
          <a:p>
            <a:pPr>
              <a:defRPr/>
            </a:pPr>
            <a:r>
              <a:rPr lang="en-GB" dirty="0" smtClean="0"/>
              <a:t>Techniques that allow us to decompose problems/tasks into manageable components </a:t>
            </a:r>
          </a:p>
          <a:p>
            <a:pPr>
              <a:defRPr/>
            </a:pPr>
            <a:r>
              <a:rPr lang="en-GB" dirty="0" smtClean="0"/>
              <a:t>Employs object-oriented methods for organising the complexity of the system</a:t>
            </a:r>
          </a:p>
          <a:p>
            <a:pPr>
              <a:defRPr/>
            </a:pPr>
            <a:r>
              <a:rPr lang="en-GB" dirty="0" smtClean="0"/>
              <a:t>Provides a rich set of models to understand the different aspects of the system under consideration</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762000"/>
            <a:ext cx="7772400" cy="1143000"/>
          </a:xfrm>
        </p:spPr>
        <p:txBody>
          <a:bodyPr/>
          <a:lstStyle/>
          <a:p>
            <a:r>
              <a:rPr lang="en-GB" altLang="en-US" smtClean="0"/>
              <a:t>The primary tasks for the object-oriented `analysis’ (OOA)</a:t>
            </a:r>
          </a:p>
        </p:txBody>
      </p:sp>
      <p:sp>
        <p:nvSpPr>
          <p:cNvPr id="3" name="Content Placeholder 2"/>
          <p:cNvSpPr>
            <a:spLocks noGrp="1"/>
          </p:cNvSpPr>
          <p:nvPr>
            <p:ph idx="1"/>
          </p:nvPr>
        </p:nvSpPr>
        <p:spPr>
          <a:xfrm>
            <a:off x="685800" y="2438400"/>
            <a:ext cx="8001000" cy="4191000"/>
          </a:xfrm>
        </p:spPr>
        <p:txBody>
          <a:bodyPr>
            <a:normAutofit fontScale="92500" lnSpcReduction="10000"/>
          </a:bodyPr>
          <a:lstStyle/>
          <a:p>
            <a:pPr>
              <a:defRPr/>
            </a:pPr>
            <a:r>
              <a:rPr lang="en-GB" dirty="0" smtClean="0"/>
              <a:t>Find the objects</a:t>
            </a:r>
          </a:p>
          <a:p>
            <a:pPr>
              <a:defRPr/>
            </a:pPr>
            <a:r>
              <a:rPr lang="en-GB" dirty="0" smtClean="0"/>
              <a:t>Organize the objects</a:t>
            </a:r>
          </a:p>
          <a:p>
            <a:pPr>
              <a:defRPr/>
            </a:pPr>
            <a:r>
              <a:rPr lang="en-GB" dirty="0" smtClean="0"/>
              <a:t>Describe how the objects interact</a:t>
            </a:r>
          </a:p>
          <a:p>
            <a:pPr>
              <a:defRPr/>
            </a:pPr>
            <a:r>
              <a:rPr lang="en-GB" dirty="0" smtClean="0"/>
              <a:t>Define the </a:t>
            </a:r>
            <a:r>
              <a:rPr lang="en-GB" dirty="0" err="1" smtClean="0"/>
              <a:t>behavior</a:t>
            </a:r>
            <a:r>
              <a:rPr lang="en-GB" dirty="0" smtClean="0"/>
              <a:t> of the objects</a:t>
            </a:r>
          </a:p>
          <a:p>
            <a:pPr>
              <a:defRPr/>
            </a:pPr>
            <a:r>
              <a:rPr lang="en-GB" dirty="0" smtClean="0"/>
              <a:t>Define the internals of the objects</a:t>
            </a:r>
          </a:p>
          <a:p>
            <a:pPr>
              <a:defRPr/>
            </a:pPr>
            <a:endParaRPr lang="en-GB" dirty="0"/>
          </a:p>
          <a:p>
            <a:pPr marL="0" indent="0">
              <a:buFontTx/>
              <a:buNone/>
              <a:defRPr/>
            </a:pPr>
            <a:r>
              <a:rPr lang="en-GB" dirty="0" smtClean="0"/>
              <a:t>Common models used in OOA are use-cases and object models</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Class Participation</a:t>
            </a:r>
          </a:p>
        </p:txBody>
      </p:sp>
      <p:sp>
        <p:nvSpPr>
          <p:cNvPr id="3" name="Content Placeholder 2"/>
          <p:cNvSpPr>
            <a:spLocks noGrp="1"/>
          </p:cNvSpPr>
          <p:nvPr>
            <p:ph idx="1"/>
          </p:nvPr>
        </p:nvSpPr>
        <p:spPr>
          <a:xfrm>
            <a:off x="685800" y="1981200"/>
            <a:ext cx="7924800" cy="4419600"/>
          </a:xfrm>
        </p:spPr>
        <p:txBody>
          <a:bodyPr>
            <a:normAutofit fontScale="92500" lnSpcReduction="10000"/>
          </a:bodyPr>
          <a:lstStyle/>
          <a:p>
            <a:pPr>
              <a:defRPr/>
            </a:pPr>
            <a:r>
              <a:rPr lang="en-GB" dirty="0" smtClean="0"/>
              <a:t>Welcome participation by students</a:t>
            </a:r>
          </a:p>
          <a:p>
            <a:pPr>
              <a:defRPr/>
            </a:pPr>
            <a:r>
              <a:rPr lang="en-GB" dirty="0" smtClean="0"/>
              <a:t>Feel free to interrupt me during lectures to ask questions!</a:t>
            </a:r>
          </a:p>
          <a:p>
            <a:pPr>
              <a:defRPr/>
            </a:pPr>
            <a:r>
              <a:rPr lang="en-GB" dirty="0" smtClean="0"/>
              <a:t>Stupid Questions — No such thing!</a:t>
            </a:r>
          </a:p>
          <a:p>
            <a:pPr>
              <a:defRPr/>
            </a:pPr>
            <a:r>
              <a:rPr lang="en-GB" dirty="0" smtClean="0"/>
              <a:t>No participation leads to “silent tomb” - Boring!</a:t>
            </a:r>
          </a:p>
          <a:p>
            <a:pPr>
              <a:defRPr/>
            </a:pPr>
            <a:r>
              <a:rPr lang="en-GB" dirty="0" smtClean="0"/>
              <a:t>If I speak too fast or you are unsure of something, stop me and ask/tell me to slow down</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smtClean="0"/>
              <a:t>Class Participation</a:t>
            </a:r>
          </a:p>
        </p:txBody>
      </p:sp>
      <p:sp>
        <p:nvSpPr>
          <p:cNvPr id="26627" name="Content Placeholder 2"/>
          <p:cNvSpPr>
            <a:spLocks noGrp="1"/>
          </p:cNvSpPr>
          <p:nvPr>
            <p:ph idx="1"/>
          </p:nvPr>
        </p:nvSpPr>
        <p:spPr/>
        <p:txBody>
          <a:bodyPr/>
          <a:lstStyle/>
          <a:p>
            <a:r>
              <a:rPr lang="en-GB" altLang="en-US" smtClean="0"/>
              <a:t>Quizzes</a:t>
            </a:r>
          </a:p>
          <a:p>
            <a:r>
              <a:rPr lang="en-GB" altLang="en-US" smtClean="0"/>
              <a:t>Discussion/Project</a:t>
            </a:r>
          </a:p>
          <a:p>
            <a:r>
              <a:rPr lang="en-GB" altLang="en-US" smtClean="0"/>
              <a:t>Homeworks </a:t>
            </a:r>
          </a:p>
          <a:p>
            <a:pPr lvl="1"/>
            <a:r>
              <a:rPr lang="en-GB" altLang="en-US" smtClean="0"/>
              <a:t>Reading Chapters</a:t>
            </a:r>
          </a:p>
          <a:p>
            <a:pPr lvl="1"/>
            <a:r>
              <a:rPr lang="en-GB" altLang="en-US" smtClean="0"/>
              <a:t>Researching Topics</a:t>
            </a:r>
          </a:p>
          <a:p>
            <a:pPr lvl="1"/>
            <a:r>
              <a:rPr lang="en-GB" altLang="en-US" smtClean="0"/>
              <a:t>Case studies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981200"/>
            <a:ext cx="8077200" cy="4191000"/>
          </a:xfrm>
        </p:spPr>
        <p:txBody>
          <a:bodyPr/>
          <a:lstStyle/>
          <a:p>
            <a:pPr>
              <a:defRPr/>
            </a:pPr>
            <a:r>
              <a:rPr lang="en-GB" dirty="0" smtClean="0"/>
              <a:t>Which of the following is the functionality of ‘Data Abstraction’?</a:t>
            </a:r>
          </a:p>
          <a:p>
            <a:pPr marL="0" indent="0">
              <a:buFontTx/>
              <a:buNone/>
              <a:defRPr/>
            </a:pPr>
            <a:endParaRPr lang="en-GB" dirty="0" smtClean="0"/>
          </a:p>
          <a:p>
            <a:pPr marL="0" indent="0">
              <a:buFontTx/>
              <a:buNone/>
              <a:defRPr/>
            </a:pPr>
            <a:r>
              <a:rPr lang="en-GB" dirty="0" smtClean="0"/>
              <a:t>a) Reduce Complexity</a:t>
            </a:r>
          </a:p>
          <a:p>
            <a:pPr marL="0" indent="0">
              <a:buFontTx/>
              <a:buNone/>
              <a:defRPr/>
            </a:pPr>
            <a:r>
              <a:rPr lang="en-GB" dirty="0" smtClean="0"/>
              <a:t>b) Binds together code and data</a:t>
            </a:r>
          </a:p>
          <a:p>
            <a:pPr marL="0" indent="0">
              <a:buFontTx/>
              <a:buNone/>
              <a:defRPr/>
            </a:pPr>
            <a:r>
              <a:rPr lang="en-GB" dirty="0" smtClean="0"/>
              <a:t>c) Parallelism</a:t>
            </a:r>
          </a:p>
          <a:p>
            <a:pPr marL="0" indent="0">
              <a:buFontTx/>
              <a:buNone/>
              <a:defRPr/>
            </a:pPr>
            <a:r>
              <a:rPr lang="en-GB" dirty="0" smtClean="0"/>
              <a:t>d) None of the mentioned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Outline</a:t>
            </a:r>
          </a:p>
        </p:txBody>
      </p:sp>
      <p:sp>
        <p:nvSpPr>
          <p:cNvPr id="10243" name="Rectangle 3"/>
          <p:cNvSpPr>
            <a:spLocks noGrp="1" noChangeArrowheads="1"/>
          </p:cNvSpPr>
          <p:nvPr>
            <p:ph idx="1"/>
          </p:nvPr>
        </p:nvSpPr>
        <p:spPr>
          <a:xfrm>
            <a:off x="685800" y="1981200"/>
            <a:ext cx="7924800" cy="4572000"/>
          </a:xfrm>
        </p:spPr>
        <p:txBody>
          <a:bodyPr/>
          <a:lstStyle/>
          <a:p>
            <a:pPr eaLnBrk="1" hangingPunct="1"/>
            <a:r>
              <a:rPr lang="en-US" altLang="en-US" smtClean="0"/>
              <a:t>What do we mean by Object Orientated?</a:t>
            </a:r>
          </a:p>
          <a:p>
            <a:pPr eaLnBrk="1" hangingPunct="1"/>
            <a:r>
              <a:rPr lang="en-US" altLang="en-US" smtClean="0"/>
              <a:t>Why do we need to analyze and design our solutions?</a:t>
            </a:r>
          </a:p>
          <a:p>
            <a:pPr lvl="1" eaLnBrk="1" hangingPunct="1"/>
            <a:r>
              <a:rPr lang="en-US" altLang="en-US" smtClean="0"/>
              <a:t>Give examples </a:t>
            </a:r>
          </a:p>
          <a:p>
            <a:pPr eaLnBrk="1" hangingPunct="1"/>
            <a:r>
              <a:rPr lang="en-US" altLang="en-US" smtClean="0"/>
              <a:t>What analysis and design tools are available?</a:t>
            </a:r>
          </a:p>
          <a:p>
            <a:pPr eaLnBrk="1" hangingPunct="1"/>
            <a:r>
              <a:rPr lang="en-US" altLang="en-US" smtClean="0"/>
              <a:t>Course structure</a:t>
            </a:r>
          </a:p>
          <a:p>
            <a:pPr eaLnBrk="1" hangingPunct="1"/>
            <a:r>
              <a:rPr lang="en-US" altLang="en-US" smtClean="0"/>
              <a:t>Grading/assessment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p:txBody>
          <a:bodyPr/>
          <a:lstStyle/>
          <a:p>
            <a:pPr>
              <a:defRPr/>
            </a:pPr>
            <a:r>
              <a:rPr lang="en-GB" dirty="0" smtClean="0"/>
              <a:t>Answer: a</a:t>
            </a:r>
          </a:p>
          <a:p>
            <a:pPr marL="0" indent="0">
              <a:buFontTx/>
              <a:buNone/>
              <a:defRPr/>
            </a:pPr>
            <a:endParaRPr lang="en-GB" dirty="0" smtClean="0"/>
          </a:p>
          <a:p>
            <a:pPr marL="0" indent="0">
              <a:buFontTx/>
              <a:buNone/>
              <a:defRPr/>
            </a:pPr>
            <a:r>
              <a:rPr lang="en-GB" dirty="0" smtClean="0"/>
              <a:t>Explanation: An essential element of Object Oriented Programming is ‘Data Abstraction’ which means hiding things. Complexity is managed through abstraction.</a:t>
            </a:r>
          </a:p>
          <a:p>
            <a:pPr>
              <a:defRPr/>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152400"/>
            <a:ext cx="7772400" cy="1143000"/>
          </a:xfrm>
        </p:spPr>
        <p:txBody>
          <a:bodyPr/>
          <a:lstStyle/>
          <a:p>
            <a:r>
              <a:rPr lang="en-GB" altLang="en-US" smtClean="0"/>
              <a:t>Goals</a:t>
            </a:r>
          </a:p>
        </p:txBody>
      </p:sp>
      <p:sp>
        <p:nvSpPr>
          <p:cNvPr id="3" name="Content Placeholder 2"/>
          <p:cNvSpPr>
            <a:spLocks noGrp="1"/>
          </p:cNvSpPr>
          <p:nvPr>
            <p:ph idx="1"/>
          </p:nvPr>
        </p:nvSpPr>
        <p:spPr>
          <a:xfrm>
            <a:off x="533400" y="1371600"/>
            <a:ext cx="8153400" cy="5257800"/>
          </a:xfrm>
        </p:spPr>
        <p:txBody>
          <a:bodyPr>
            <a:normAutofit fontScale="92500" lnSpcReduction="10000"/>
          </a:bodyPr>
          <a:lstStyle/>
          <a:p>
            <a:pPr>
              <a:defRPr/>
            </a:pPr>
            <a:r>
              <a:rPr lang="en-GB" dirty="0" smtClean="0"/>
              <a:t>Provide students with knowledge and skills in:</a:t>
            </a:r>
          </a:p>
          <a:p>
            <a:pPr lvl="1">
              <a:defRPr/>
            </a:pPr>
            <a:r>
              <a:rPr lang="en-GB" dirty="0"/>
              <a:t>O</a:t>
            </a:r>
            <a:r>
              <a:rPr lang="en-GB" dirty="0" smtClean="0"/>
              <a:t>bject-oriented concepts</a:t>
            </a:r>
          </a:p>
          <a:p>
            <a:pPr lvl="1">
              <a:defRPr/>
            </a:pPr>
            <a:r>
              <a:rPr lang="en-GB" dirty="0" smtClean="0"/>
              <a:t>OO analysis, design, and implementation techniques</a:t>
            </a:r>
          </a:p>
          <a:p>
            <a:pPr lvl="1">
              <a:defRPr/>
            </a:pPr>
            <a:r>
              <a:rPr lang="en-GB" dirty="0" smtClean="0"/>
              <a:t>Object-oriented design methods</a:t>
            </a:r>
          </a:p>
          <a:p>
            <a:pPr lvl="2">
              <a:defRPr/>
            </a:pPr>
            <a:r>
              <a:rPr lang="en-GB" dirty="0" smtClean="0"/>
              <a:t>(aka software development life cycles)</a:t>
            </a:r>
          </a:p>
          <a:p>
            <a:pPr>
              <a:defRPr/>
            </a:pPr>
            <a:r>
              <a:rPr lang="en-GB" dirty="0" smtClean="0"/>
              <a:t>Students should view OO software development as a software engineering </a:t>
            </a:r>
            <a:r>
              <a:rPr lang="en-GB" u="sng" dirty="0" smtClean="0"/>
              <a:t>process</a:t>
            </a:r>
            <a:r>
              <a:rPr lang="en-GB" dirty="0" smtClean="0"/>
              <a:t> that has well-defined stages with each stage requiring specific </a:t>
            </a:r>
            <a:r>
              <a:rPr lang="en-GB" u="sng" dirty="0" smtClean="0"/>
              <a:t>tools</a:t>
            </a:r>
            <a:r>
              <a:rPr lang="en-GB" dirty="0" smtClean="0"/>
              <a:t> and techniques</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smtClean="0"/>
              <a:t>Grading</a:t>
            </a:r>
          </a:p>
        </p:txBody>
      </p:sp>
      <p:sp>
        <p:nvSpPr>
          <p:cNvPr id="30723" name="Content Placeholder 2"/>
          <p:cNvSpPr>
            <a:spLocks noGrp="1"/>
          </p:cNvSpPr>
          <p:nvPr>
            <p:ph idx="1"/>
          </p:nvPr>
        </p:nvSpPr>
        <p:spPr/>
        <p:txBody>
          <a:bodyPr/>
          <a:lstStyle/>
          <a:p>
            <a:r>
              <a:rPr lang="en-GB" altLang="en-US" smtClean="0"/>
              <a:t>Attendance 10%</a:t>
            </a:r>
          </a:p>
          <a:p>
            <a:r>
              <a:rPr lang="en-GB" altLang="en-US" smtClean="0"/>
              <a:t>Experiments &amp; Discussion 40%</a:t>
            </a:r>
          </a:p>
          <a:p>
            <a:r>
              <a:rPr lang="en-GB" altLang="en-US" smtClean="0"/>
              <a:t>Final Exam 50%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mtClean="0"/>
              <a:t>Structure Topics</a:t>
            </a:r>
          </a:p>
        </p:txBody>
      </p:sp>
      <p:sp>
        <p:nvSpPr>
          <p:cNvPr id="31747" name="Content Placeholder 2"/>
          <p:cNvSpPr>
            <a:spLocks noGrp="1"/>
          </p:cNvSpPr>
          <p:nvPr>
            <p:ph idx="1"/>
          </p:nvPr>
        </p:nvSpPr>
        <p:spPr/>
        <p:txBody>
          <a:bodyPr/>
          <a:lstStyle/>
          <a:p>
            <a:endParaRPr lang="en-GB" altLang="en-US" smtClean="0"/>
          </a:p>
        </p:txBody>
      </p:sp>
      <p:pic>
        <p:nvPicPr>
          <p:cNvPr id="31748" name="Picture 1"/>
          <p:cNvPicPr>
            <a:picLocks noChangeAspect="1"/>
          </p:cNvPicPr>
          <p:nvPr/>
        </p:nvPicPr>
        <p:blipFill>
          <a:blip r:embed="rId2">
            <a:extLst>
              <a:ext uri="{28A0092B-C50C-407E-A947-70E740481C1C}">
                <a14:useLocalDpi xmlns:a14="http://schemas.microsoft.com/office/drawing/2010/main" val="0"/>
              </a:ext>
            </a:extLst>
          </a:blip>
          <a:srcRect r="6667"/>
          <a:stretch>
            <a:fillRect/>
          </a:stretch>
        </p:blipFill>
        <p:spPr bwMode="auto">
          <a:xfrm>
            <a:off x="0" y="2201863"/>
            <a:ext cx="901382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smtClean="0"/>
              <a:t>Experiments/Discussion</a:t>
            </a:r>
          </a:p>
        </p:txBody>
      </p:sp>
      <p:sp>
        <p:nvSpPr>
          <p:cNvPr id="32771" name="Content Placeholder 2"/>
          <p:cNvSpPr>
            <a:spLocks noGrp="1"/>
          </p:cNvSpPr>
          <p:nvPr>
            <p:ph idx="1"/>
          </p:nvPr>
        </p:nvSpPr>
        <p:spPr/>
        <p:txBody>
          <a:bodyPr/>
          <a:lstStyle/>
          <a:p>
            <a:endParaRPr lang="en-GB" altLang="en-US" smtClean="0"/>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4804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smtClean="0"/>
              <a:t>Contact Details</a:t>
            </a:r>
          </a:p>
        </p:txBody>
      </p:sp>
      <p:sp>
        <p:nvSpPr>
          <p:cNvPr id="3" name="Content Placeholder 2"/>
          <p:cNvSpPr>
            <a:spLocks noGrp="1"/>
          </p:cNvSpPr>
          <p:nvPr>
            <p:ph idx="1"/>
          </p:nvPr>
        </p:nvSpPr>
        <p:spPr/>
        <p:txBody>
          <a:bodyPr>
            <a:normAutofit lnSpcReduction="10000"/>
          </a:bodyPr>
          <a:lstStyle/>
          <a:p>
            <a:pPr>
              <a:defRPr/>
            </a:pPr>
            <a:r>
              <a:rPr lang="en-GB" dirty="0" smtClean="0"/>
              <a:t>Questions/Issues</a:t>
            </a:r>
          </a:p>
          <a:p>
            <a:pPr>
              <a:defRPr/>
            </a:pPr>
            <a:endParaRPr lang="en-GB" dirty="0"/>
          </a:p>
          <a:p>
            <a:pPr marL="400050" lvl="1" indent="0">
              <a:buFont typeface="Wingdings 3" panose="05040102010807070707" pitchFamily="18" charset="2"/>
              <a:buNone/>
              <a:defRPr/>
            </a:pPr>
            <a:r>
              <a:rPr lang="en-GB" dirty="0" smtClean="0"/>
              <a:t>Benjamin </a:t>
            </a:r>
            <a:r>
              <a:rPr lang="en-GB" dirty="0" err="1" smtClean="0"/>
              <a:t>Kenwright</a:t>
            </a:r>
            <a:endParaRPr lang="en-GB" dirty="0" smtClean="0"/>
          </a:p>
          <a:p>
            <a:pPr marL="400050" lvl="1" indent="0">
              <a:buFont typeface="Wingdings 3" panose="05040102010807070707" pitchFamily="18" charset="2"/>
              <a:buNone/>
              <a:defRPr/>
            </a:pPr>
            <a:r>
              <a:rPr lang="en-GB" dirty="0"/>
              <a:t>e</a:t>
            </a:r>
            <a:r>
              <a:rPr lang="en-GB" dirty="0" smtClean="0"/>
              <a:t>mail: bkenwright@ieee.org</a:t>
            </a:r>
          </a:p>
          <a:p>
            <a:pPr marL="400050" lvl="1" indent="0">
              <a:buFont typeface="Wingdings 3" panose="05040102010807070707" pitchFamily="18" charset="2"/>
              <a:buNone/>
              <a:defRPr/>
            </a:pPr>
            <a:endParaRPr lang="en-GB" dirty="0" smtClean="0"/>
          </a:p>
          <a:p>
            <a:pPr>
              <a:defRPr/>
            </a:pPr>
            <a:r>
              <a:rPr lang="en-GB" dirty="0" smtClean="0"/>
              <a:t>Open Door Policy</a:t>
            </a:r>
          </a:p>
          <a:p>
            <a:pPr lvl="1">
              <a:defRPr/>
            </a:pPr>
            <a:r>
              <a:rPr lang="en-GB" dirty="0" smtClean="0"/>
              <a:t>Problems/Help</a:t>
            </a:r>
          </a:p>
          <a:p>
            <a:pPr lvl="1">
              <a:defRPr/>
            </a:pPr>
            <a:r>
              <a:rPr lang="en-GB" dirty="0" smtClean="0"/>
              <a:t>Within Reason</a:t>
            </a:r>
          </a:p>
          <a:p>
            <a:pPr marL="0" indent="0">
              <a:buFontTx/>
              <a:buNone/>
              <a:defRPr/>
            </a:pP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a:xfrm>
            <a:off x="685800" y="1828800"/>
            <a:ext cx="7924800" cy="4419600"/>
          </a:xfrm>
        </p:spPr>
        <p:txBody>
          <a:bodyPr>
            <a:normAutofit/>
          </a:bodyPr>
          <a:lstStyle/>
          <a:p>
            <a:pPr>
              <a:defRPr/>
            </a:pPr>
            <a:r>
              <a:rPr lang="en-GB" dirty="0" smtClean="0"/>
              <a:t>Which of the following mechanisms is/are provided by Object Oriented Language to implement Object Oriented Model?</a:t>
            </a:r>
          </a:p>
          <a:p>
            <a:pPr marL="0" indent="0">
              <a:buFontTx/>
              <a:buNone/>
              <a:defRPr/>
            </a:pPr>
            <a:r>
              <a:rPr lang="en-GB" dirty="0" smtClean="0"/>
              <a:t>a) Encapsulation</a:t>
            </a:r>
          </a:p>
          <a:p>
            <a:pPr marL="0" indent="0">
              <a:buFontTx/>
              <a:buNone/>
              <a:defRPr/>
            </a:pPr>
            <a:r>
              <a:rPr lang="en-GB" dirty="0" smtClean="0"/>
              <a:t>b) Inheritance</a:t>
            </a:r>
          </a:p>
          <a:p>
            <a:pPr marL="0" indent="0">
              <a:buFontTx/>
              <a:buNone/>
              <a:defRPr/>
            </a:pPr>
            <a:r>
              <a:rPr lang="en-GB" dirty="0" smtClean="0"/>
              <a:t>c) Polymorphism</a:t>
            </a:r>
          </a:p>
          <a:p>
            <a:pPr marL="0" indent="0">
              <a:buFontTx/>
              <a:buNone/>
              <a:defRPr/>
            </a:pPr>
            <a:r>
              <a:rPr lang="en-GB" dirty="0" smtClean="0"/>
              <a:t>d) All of the mentioned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smtClean="0"/>
              <a:t>Answer</a:t>
            </a:r>
          </a:p>
        </p:txBody>
      </p:sp>
      <p:sp>
        <p:nvSpPr>
          <p:cNvPr id="35843" name="Content Placeholder 2"/>
          <p:cNvSpPr>
            <a:spLocks noGrp="1"/>
          </p:cNvSpPr>
          <p:nvPr>
            <p:ph idx="1"/>
          </p:nvPr>
        </p:nvSpPr>
        <p:spPr/>
        <p:txBody>
          <a:bodyPr/>
          <a:lstStyle/>
          <a:p>
            <a:r>
              <a:rPr lang="en-GB" altLang="en-US" smtClean="0"/>
              <a:t>d) All of the mentioned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smtClean="0"/>
              <a:t>Question</a:t>
            </a:r>
          </a:p>
        </p:txBody>
      </p:sp>
      <p:sp>
        <p:nvSpPr>
          <p:cNvPr id="3" name="Content Placeholder 2"/>
          <p:cNvSpPr>
            <a:spLocks noGrp="1"/>
          </p:cNvSpPr>
          <p:nvPr>
            <p:ph idx="1"/>
          </p:nvPr>
        </p:nvSpPr>
        <p:spPr/>
        <p:txBody>
          <a:bodyPr/>
          <a:lstStyle/>
          <a:p>
            <a:pPr>
              <a:defRPr/>
            </a:pPr>
            <a:r>
              <a:rPr lang="en-GB" dirty="0" smtClean="0"/>
              <a:t>An object is a combination of data and logic; the representation of some real-world entity</a:t>
            </a:r>
          </a:p>
          <a:p>
            <a:pPr>
              <a:defRPr/>
            </a:pPr>
            <a:endParaRPr lang="en-GB" dirty="0"/>
          </a:p>
          <a:p>
            <a:pPr marL="514350" indent="-514350">
              <a:buFontTx/>
              <a:buAutoNum type="alphaLcParenR"/>
              <a:defRPr/>
            </a:pPr>
            <a:r>
              <a:rPr lang="en-GB" dirty="0" smtClean="0"/>
              <a:t>True</a:t>
            </a:r>
          </a:p>
          <a:p>
            <a:pPr marL="514350" indent="-514350">
              <a:buFontTx/>
              <a:buAutoNum type="alphaLcParenR"/>
              <a:defRPr/>
            </a:pPr>
            <a:r>
              <a:rPr lang="en-GB" dirty="0" smtClean="0"/>
              <a:t>False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altLang="en-US" smtClean="0"/>
              <a:t>Answer</a:t>
            </a:r>
          </a:p>
        </p:txBody>
      </p:sp>
      <p:sp>
        <p:nvSpPr>
          <p:cNvPr id="37891" name="Content Placeholder 2"/>
          <p:cNvSpPr>
            <a:spLocks noGrp="1"/>
          </p:cNvSpPr>
          <p:nvPr>
            <p:ph idx="1"/>
          </p:nvPr>
        </p:nvSpPr>
        <p:spPr/>
        <p:txBody>
          <a:bodyPr/>
          <a:lstStyle/>
          <a:p>
            <a:r>
              <a:rPr lang="en-GB" altLang="en-US" smtClean="0"/>
              <a:t>a) True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smtClean="0"/>
              <a:t>Recommended Book</a:t>
            </a:r>
          </a:p>
        </p:txBody>
      </p:sp>
      <p:sp>
        <p:nvSpPr>
          <p:cNvPr id="11267" name="Content Placeholder 2"/>
          <p:cNvSpPr>
            <a:spLocks noGrp="1"/>
          </p:cNvSpPr>
          <p:nvPr>
            <p:ph idx="1"/>
          </p:nvPr>
        </p:nvSpPr>
        <p:spPr>
          <a:xfrm>
            <a:off x="685800" y="1981200"/>
            <a:ext cx="5029200" cy="4114800"/>
          </a:xfrm>
        </p:spPr>
        <p:txBody>
          <a:bodyPr/>
          <a:lstStyle/>
          <a:p>
            <a:r>
              <a:rPr lang="en-GB" altLang="en-US" smtClean="0"/>
              <a:t>Object Oriented Analysis and Design with Applications 3rd Edition by Booch</a:t>
            </a:r>
          </a:p>
          <a:p>
            <a:pPr lvl="1"/>
            <a:r>
              <a:rPr lang="en-GB" altLang="en-US" sz="2400" smtClean="0"/>
              <a:t>Ebook Available: </a:t>
            </a:r>
            <a:r>
              <a:rPr lang="en-GB" altLang="en-US" sz="2000" smtClean="0"/>
              <a:t>https://zjnu2017.github.io/OOAD</a:t>
            </a:r>
          </a:p>
          <a:p>
            <a:pPr lvl="1"/>
            <a:r>
              <a:rPr lang="en-GB" altLang="en-US" sz="2000" smtClean="0"/>
              <a:t>Complete Reading Chapter 1 Before Next Week </a:t>
            </a:r>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63738"/>
            <a:ext cx="2844800"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altLang="en-US" smtClean="0"/>
              <a:t>Summary</a:t>
            </a:r>
          </a:p>
        </p:txBody>
      </p:sp>
      <p:sp>
        <p:nvSpPr>
          <p:cNvPr id="38915" name="Content Placeholder 2"/>
          <p:cNvSpPr>
            <a:spLocks noGrp="1"/>
          </p:cNvSpPr>
          <p:nvPr>
            <p:ph idx="1"/>
          </p:nvPr>
        </p:nvSpPr>
        <p:spPr/>
        <p:txBody>
          <a:bodyPr/>
          <a:lstStyle/>
          <a:p>
            <a:r>
              <a:rPr lang="en-GB" altLang="en-US" smtClean="0"/>
              <a:t>Clear idea of the goal of this course/topic</a:t>
            </a:r>
          </a:p>
          <a:p>
            <a:r>
              <a:rPr lang="en-GB" altLang="en-US" smtClean="0"/>
              <a:t>Structure of the course</a:t>
            </a:r>
          </a:p>
          <a:p>
            <a:r>
              <a:rPr lang="en-GB" altLang="en-US" smtClean="0"/>
              <a:t>Assessment/grading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altLang="en-US" smtClean="0"/>
              <a:t>This Week</a:t>
            </a:r>
          </a:p>
        </p:txBody>
      </p:sp>
      <p:sp>
        <p:nvSpPr>
          <p:cNvPr id="39939" name="Content Placeholder 2"/>
          <p:cNvSpPr>
            <a:spLocks noGrp="1"/>
          </p:cNvSpPr>
          <p:nvPr>
            <p:ph idx="1"/>
          </p:nvPr>
        </p:nvSpPr>
        <p:spPr/>
        <p:txBody>
          <a:bodyPr/>
          <a:lstStyle/>
          <a:p>
            <a:r>
              <a:rPr lang="en-GB" altLang="en-US" smtClean="0"/>
              <a:t>Review Slides</a:t>
            </a:r>
          </a:p>
          <a:p>
            <a:r>
              <a:rPr lang="en-GB" altLang="en-US" smtClean="0"/>
              <a:t>Read Chapter 1</a:t>
            </a:r>
          </a:p>
          <a:p>
            <a:r>
              <a:rPr lang="en-GB" altLang="en-US" smtClean="0"/>
              <a:t>Challenging so Start Early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GB" altLang="en-US" smtClean="0"/>
              <a:t>Questions/Discussion</a:t>
            </a:r>
          </a:p>
        </p:txBody>
      </p:sp>
      <p:sp>
        <p:nvSpPr>
          <p:cNvPr id="40963" name="Content Placeholder 2"/>
          <p:cNvSpPr>
            <a:spLocks noGrp="1"/>
          </p:cNvSpPr>
          <p:nvPr>
            <p:ph idx="1"/>
          </p:nvPr>
        </p:nvSpPr>
        <p:spPr/>
        <p:txBody>
          <a:bodyPr/>
          <a:lstStyle/>
          <a:p>
            <a:pPr eaLnBrk="1" hangingPunct="1"/>
            <a:endParaRPr lang="en-GB"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GB" altLang="en-US" smtClean="0"/>
          </a:p>
        </p:txBody>
      </p:sp>
      <p:sp>
        <p:nvSpPr>
          <p:cNvPr id="41987" name="Content Placeholder 2"/>
          <p:cNvSpPr>
            <a:spLocks noGrp="1"/>
          </p:cNvSpPr>
          <p:nvPr>
            <p:ph idx="1"/>
          </p:nvPr>
        </p:nvSpPr>
        <p:spPr/>
        <p:txBody>
          <a:bodyPr/>
          <a:lstStyle/>
          <a:p>
            <a:r>
              <a:rPr lang="en-GB" altLang="en-US" smtClean="0"/>
              <a:t>Optional Revision/Review Slides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altLang="en-US" smtClean="0"/>
              <a:t>Revision</a:t>
            </a:r>
          </a:p>
        </p:txBody>
      </p:sp>
      <p:sp>
        <p:nvSpPr>
          <p:cNvPr id="3" name="Content Placeholder 2"/>
          <p:cNvSpPr>
            <a:spLocks noGrp="1"/>
          </p:cNvSpPr>
          <p:nvPr>
            <p:ph idx="1"/>
          </p:nvPr>
        </p:nvSpPr>
        <p:spPr>
          <a:xfrm>
            <a:off x="685800" y="1981200"/>
            <a:ext cx="8229600" cy="4724400"/>
          </a:xfrm>
        </p:spPr>
        <p:txBody>
          <a:bodyPr>
            <a:normAutofit fontScale="85000" lnSpcReduction="20000"/>
          </a:bodyPr>
          <a:lstStyle/>
          <a:p>
            <a:pPr>
              <a:defRPr/>
            </a:pPr>
            <a:r>
              <a:rPr lang="en-GB" dirty="0" smtClean="0"/>
              <a:t>Review Software Development Methodologies</a:t>
            </a:r>
          </a:p>
          <a:p>
            <a:pPr>
              <a:defRPr/>
            </a:pPr>
            <a:r>
              <a:rPr lang="en-GB" dirty="0" smtClean="0"/>
              <a:t>(Core OO Programming Principles)</a:t>
            </a:r>
          </a:p>
          <a:p>
            <a:pPr>
              <a:defRPr/>
            </a:pPr>
            <a:endParaRPr lang="en-GB" dirty="0" smtClean="0"/>
          </a:p>
          <a:p>
            <a:pPr>
              <a:defRPr/>
            </a:pPr>
            <a:r>
              <a:rPr lang="en-GB" dirty="0" smtClean="0"/>
              <a:t>Why use object-orientation?</a:t>
            </a:r>
          </a:p>
          <a:p>
            <a:pPr>
              <a:defRPr/>
            </a:pPr>
            <a:r>
              <a:rPr lang="en-GB" dirty="0" smtClean="0"/>
              <a:t>What is a class?</a:t>
            </a:r>
          </a:p>
          <a:p>
            <a:pPr>
              <a:defRPr/>
            </a:pPr>
            <a:r>
              <a:rPr lang="en-GB" dirty="0" smtClean="0"/>
              <a:t>What is an object?</a:t>
            </a:r>
          </a:p>
          <a:p>
            <a:pPr>
              <a:defRPr/>
            </a:pPr>
            <a:r>
              <a:rPr lang="en-GB" dirty="0" smtClean="0"/>
              <a:t>What is abstraction?</a:t>
            </a:r>
          </a:p>
          <a:p>
            <a:pPr>
              <a:defRPr/>
            </a:pPr>
            <a:r>
              <a:rPr lang="en-GB" dirty="0" smtClean="0"/>
              <a:t>What is encapsulation?</a:t>
            </a:r>
          </a:p>
          <a:p>
            <a:pPr>
              <a:defRPr/>
            </a:pPr>
            <a:r>
              <a:rPr lang="en-GB" dirty="0" smtClean="0"/>
              <a:t>What is inheritance?</a:t>
            </a:r>
          </a:p>
          <a:p>
            <a:pPr>
              <a:defRPr/>
            </a:pPr>
            <a:r>
              <a:rPr lang="en-GB" dirty="0" smtClean="0"/>
              <a:t>What is an Interface?</a:t>
            </a:r>
          </a:p>
          <a:p>
            <a:pPr>
              <a:defRPr/>
            </a:pPr>
            <a:r>
              <a:rPr lang="en-GB" dirty="0" smtClean="0"/>
              <a:t>What is polymorphism?</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smtClean="0"/>
              <a:t>What Is a Class?</a:t>
            </a:r>
          </a:p>
        </p:txBody>
      </p:sp>
      <p:sp>
        <p:nvSpPr>
          <p:cNvPr id="3" name="Content Placeholder 2"/>
          <p:cNvSpPr>
            <a:spLocks noGrp="1"/>
          </p:cNvSpPr>
          <p:nvPr>
            <p:ph idx="1"/>
          </p:nvPr>
        </p:nvSpPr>
        <p:spPr/>
        <p:txBody>
          <a:bodyPr/>
          <a:lstStyle/>
          <a:p>
            <a:r>
              <a:rPr lang="en-GB" altLang="en-US" smtClean="0"/>
              <a:t>A class is a blueprint or prototype from which objects are created. This section defines a class that models the state and behavior of a real-world object. It intentionally focuses on the basics, showing how even a simple class can cleanly model state and behavior.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smtClean="0"/>
              <a:t>What Is an Object?</a:t>
            </a:r>
            <a:br>
              <a:rPr lang="en-GB" altLang="en-US" smtClean="0"/>
            </a:br>
            <a:endParaRPr lang="en-GB" altLang="en-US" smtClean="0"/>
          </a:p>
        </p:txBody>
      </p:sp>
      <p:sp>
        <p:nvSpPr>
          <p:cNvPr id="3" name="Content Placeholder 2"/>
          <p:cNvSpPr>
            <a:spLocks noGrp="1"/>
          </p:cNvSpPr>
          <p:nvPr>
            <p:ph idx="1"/>
          </p:nvPr>
        </p:nvSpPr>
        <p:spPr/>
        <p:txBody>
          <a:bodyPr/>
          <a:lstStyle/>
          <a:p>
            <a:r>
              <a:rPr lang="en-GB" altLang="en-US" smtClean="0"/>
              <a:t>An object is a software bundle of related state and behavior. Software objects are often used to model the real-world objects that you find in everyday life.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mtClean="0"/>
              <a:t>What is Abstraction?</a:t>
            </a:r>
          </a:p>
        </p:txBody>
      </p:sp>
      <p:sp>
        <p:nvSpPr>
          <p:cNvPr id="3" name="Content Placeholder 2"/>
          <p:cNvSpPr>
            <a:spLocks noGrp="1"/>
          </p:cNvSpPr>
          <p:nvPr>
            <p:ph idx="1"/>
          </p:nvPr>
        </p:nvSpPr>
        <p:spPr/>
        <p:txBody>
          <a:bodyPr>
            <a:normAutofit fontScale="92500" lnSpcReduction="20000"/>
          </a:bodyPr>
          <a:lstStyle/>
          <a:p>
            <a:pPr>
              <a:defRPr/>
            </a:pPr>
            <a:r>
              <a:rPr lang="en-GB" dirty="0" smtClean="0"/>
              <a:t>Abstraction is a process where you show only “relevant” data and “hide” unnecessary details of an object from the user. Consider your mobile phone, you just need to know what buttons are to be pressed to send a message or make a call, What happens when you press a button, how your messages are sent, how your calls are connected is all abstracted away from the user.</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smtClean="0"/>
              <a:t>What is Encapsulation?</a:t>
            </a:r>
          </a:p>
        </p:txBody>
      </p:sp>
      <p:sp>
        <p:nvSpPr>
          <p:cNvPr id="3" name="Content Placeholder 2"/>
          <p:cNvSpPr>
            <a:spLocks noGrp="1"/>
          </p:cNvSpPr>
          <p:nvPr>
            <p:ph idx="1"/>
          </p:nvPr>
        </p:nvSpPr>
        <p:spPr/>
        <p:txBody>
          <a:bodyPr>
            <a:normAutofit fontScale="92500" lnSpcReduction="20000"/>
          </a:bodyPr>
          <a:lstStyle/>
          <a:p>
            <a:pPr>
              <a:defRPr/>
            </a:pPr>
            <a:r>
              <a:rPr lang="en-GB" dirty="0" smtClean="0"/>
              <a:t>Encapsulation is the process of combining data and functions into a single unit called class. In Encapsulation, the data is not accessed directly; it is accessed through the functions present inside the class. In simpler words, attributes of the class are kept private and public getter and setter methods are provided to manipulate these attributes. Thus, encapsulation makes the concept of data hiding possible.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smtClean="0"/>
              <a:t>What Is Inheritance?</a:t>
            </a:r>
          </a:p>
        </p:txBody>
      </p:sp>
      <p:sp>
        <p:nvSpPr>
          <p:cNvPr id="3" name="Content Placeholder 2"/>
          <p:cNvSpPr>
            <a:spLocks noGrp="1"/>
          </p:cNvSpPr>
          <p:nvPr>
            <p:ph idx="1"/>
          </p:nvPr>
        </p:nvSpPr>
        <p:spPr/>
        <p:txBody>
          <a:bodyPr/>
          <a:lstStyle/>
          <a:p>
            <a:r>
              <a:rPr lang="en-GB" altLang="en-US" smtClean="0"/>
              <a:t>Inheritance provides a powerful and natural mechanism for organizing and structuring your software. Classes inherit state and behavior from their superclasses.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smtClean="0"/>
              <a:t>Recommended</a:t>
            </a:r>
          </a:p>
        </p:txBody>
      </p:sp>
      <p:sp>
        <p:nvSpPr>
          <p:cNvPr id="12291" name="Content Placeholder 2"/>
          <p:cNvSpPr>
            <a:spLocks noGrp="1"/>
          </p:cNvSpPr>
          <p:nvPr>
            <p:ph idx="1"/>
          </p:nvPr>
        </p:nvSpPr>
        <p:spPr/>
        <p:txBody>
          <a:bodyPr/>
          <a:lstStyle/>
          <a:p>
            <a:r>
              <a:rPr lang="en-GB" altLang="en-US" smtClean="0"/>
              <a:t>Also read around the subject to gain a broad/comprehensive understanding of the topic</a:t>
            </a:r>
          </a:p>
          <a:p>
            <a:pPr lvl="1"/>
            <a:r>
              <a:rPr lang="en-GB" altLang="en-US" smtClean="0"/>
              <a:t>Articles, books, online-tutorials,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mtClean="0"/>
              <a:t>What Is an Interface?</a:t>
            </a:r>
          </a:p>
        </p:txBody>
      </p:sp>
      <p:sp>
        <p:nvSpPr>
          <p:cNvPr id="3" name="Content Placeholder 2"/>
          <p:cNvSpPr>
            <a:spLocks noGrp="1"/>
          </p:cNvSpPr>
          <p:nvPr>
            <p:ph idx="1"/>
          </p:nvPr>
        </p:nvSpPr>
        <p:spPr/>
        <p:txBody>
          <a:bodyPr/>
          <a:lstStyle/>
          <a:p>
            <a:r>
              <a:rPr lang="en-GB" altLang="en-US" smtClean="0"/>
              <a:t>An interface is a contract between a class and the outside world. When a class implements an interface, it promises to provide the behavior published by that interface.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4800" y="609600"/>
            <a:ext cx="8534400" cy="1143000"/>
          </a:xfrm>
        </p:spPr>
        <p:txBody>
          <a:bodyPr/>
          <a:lstStyle/>
          <a:p>
            <a:r>
              <a:rPr lang="en-GB" altLang="en-US" smtClean="0"/>
              <a:t>What does Polymorphism mean?</a:t>
            </a:r>
            <a:br>
              <a:rPr lang="en-GB" altLang="en-US" smtClean="0"/>
            </a:br>
            <a:endParaRPr lang="en-GB" altLang="en-US" smtClean="0"/>
          </a:p>
        </p:txBody>
      </p:sp>
      <p:sp>
        <p:nvSpPr>
          <p:cNvPr id="3" name="Content Placeholder 2"/>
          <p:cNvSpPr>
            <a:spLocks noGrp="1"/>
          </p:cNvSpPr>
          <p:nvPr>
            <p:ph idx="1"/>
          </p:nvPr>
        </p:nvSpPr>
        <p:spPr/>
        <p:txBody>
          <a:bodyPr/>
          <a:lstStyle/>
          <a:p>
            <a:r>
              <a:rPr lang="en-GB" altLang="en-US" smtClean="0"/>
              <a:t>Polymorphism is an object-oriented programming concept that refers to the ability of a variable, function or object to take on multiple forms. A language that features polymorphism allows developers to program in the general rather than program in the specific.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Why use Object-Orientation Concepts?</a:t>
            </a:r>
          </a:p>
        </p:txBody>
      </p:sp>
      <p:sp>
        <p:nvSpPr>
          <p:cNvPr id="13315" name="Content Placeholder 2"/>
          <p:cNvSpPr>
            <a:spLocks noGrp="1"/>
          </p:cNvSpPr>
          <p:nvPr>
            <p:ph idx="1"/>
          </p:nvPr>
        </p:nvSpPr>
        <p:spPr/>
        <p:txBody>
          <a:bodyPr/>
          <a:lstStyle/>
          <a:p>
            <a:endParaRPr lang="en-GB" altLang="en-US" smtClean="0"/>
          </a:p>
        </p:txBody>
      </p:sp>
      <p:sp>
        <p:nvSpPr>
          <p:cNvPr id="13316" name="Rectangle 3"/>
          <p:cNvSpPr>
            <a:spLocks noChangeArrowheads="1"/>
          </p:cNvSpPr>
          <p:nvPr/>
        </p:nvSpPr>
        <p:spPr bwMode="auto">
          <a:xfrm>
            <a:off x="2738438" y="3198813"/>
            <a:ext cx="366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Why use object-orientation?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21336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85000" lnSpcReduction="20000"/>
          </a:bodyPr>
          <a:lstStyle>
            <a:lvl1pPr marL="342900" indent="-342900" algn="l" rtl="0" eaLnBrk="0" fontAlgn="base" hangingPunct="0">
              <a:spcBef>
                <a:spcPct val="20000"/>
              </a:spcBef>
              <a:spcAft>
                <a:spcPct val="0"/>
              </a:spcAft>
              <a:buBlip>
                <a:blip r:embed="rId2"/>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dirty="0" smtClean="0"/>
              <a:t>Sooner rather than later, you’ll have to work with object-oriented code</a:t>
            </a:r>
          </a:p>
          <a:p>
            <a:pPr>
              <a:defRPr/>
            </a:pPr>
            <a:r>
              <a:rPr lang="en-GB" dirty="0" smtClean="0"/>
              <a:t>Modularity</a:t>
            </a:r>
          </a:p>
          <a:p>
            <a:pPr>
              <a:defRPr/>
            </a:pPr>
            <a:r>
              <a:rPr lang="en-GB" dirty="0" smtClean="0"/>
              <a:t>Scalability</a:t>
            </a:r>
          </a:p>
          <a:p>
            <a:pPr>
              <a:defRPr/>
            </a:pPr>
            <a:r>
              <a:rPr lang="en-GB" dirty="0" smtClean="0"/>
              <a:t>Frameworks</a:t>
            </a:r>
          </a:p>
          <a:p>
            <a:pPr>
              <a:defRPr/>
            </a:pPr>
            <a:r>
              <a:rPr lang="en-GB" dirty="0" smtClean="0"/>
              <a:t>Contributing to open source software</a:t>
            </a:r>
          </a:p>
          <a:p>
            <a:pPr>
              <a:defRPr/>
            </a:pPr>
            <a:r>
              <a:rPr lang="en-GB" dirty="0" smtClean="0"/>
              <a:t>Gives you various ways to think and solve problems</a:t>
            </a:r>
          </a:p>
          <a:p>
            <a:pPr>
              <a:defRPr/>
            </a:pPr>
            <a:r>
              <a:rPr lang="en-GB" dirty="0" smtClean="0"/>
              <a:t>Easier to translate your programming skills into other Object-Oriented languages</a:t>
            </a:r>
          </a:p>
          <a:p>
            <a:pPr>
              <a:defRPr/>
            </a:pPr>
            <a:r>
              <a:rPr lang="en-GB" dirty="0" smtClean="0"/>
              <a:t>Become a more valuable developer</a:t>
            </a:r>
            <a:endParaRPr lang="en-GB" dirty="0"/>
          </a:p>
        </p:txBody>
      </p:sp>
      <p:sp>
        <p:nvSpPr>
          <p:cNvPr id="14339" name="Title 1"/>
          <p:cNvSpPr txBox="1">
            <a:spLocks/>
          </p:cNvSpPr>
          <p:nvPr/>
        </p:nvSpPr>
        <p:spPr bwMode="auto">
          <a:xfrm>
            <a:off x="8382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Blip>
                <a:blip r:embed="rId2"/>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lgn="ctr">
              <a:spcBef>
                <a:spcPct val="0"/>
              </a:spcBef>
              <a:buFontTx/>
              <a:buNone/>
            </a:pPr>
            <a:r>
              <a:rPr lang="en-GB" altLang="en-US" sz="4400"/>
              <a:t>Why use Object-Orientation Concepts?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smtClean="0"/>
              <a:t>Revision</a:t>
            </a:r>
          </a:p>
        </p:txBody>
      </p:sp>
      <p:sp>
        <p:nvSpPr>
          <p:cNvPr id="3" name="Content Placeholder 2"/>
          <p:cNvSpPr>
            <a:spLocks noGrp="1"/>
          </p:cNvSpPr>
          <p:nvPr>
            <p:ph idx="1"/>
          </p:nvPr>
        </p:nvSpPr>
        <p:spPr>
          <a:xfrm>
            <a:off x="685800" y="1981200"/>
            <a:ext cx="8229600" cy="4724400"/>
          </a:xfrm>
        </p:spPr>
        <p:txBody>
          <a:bodyPr>
            <a:normAutofit fontScale="85000" lnSpcReduction="10000"/>
          </a:bodyPr>
          <a:lstStyle/>
          <a:p>
            <a:pPr>
              <a:defRPr/>
            </a:pPr>
            <a:r>
              <a:rPr lang="en-GB" dirty="0" smtClean="0"/>
              <a:t>Review Software Development Methodologies</a:t>
            </a:r>
          </a:p>
          <a:p>
            <a:pPr>
              <a:defRPr/>
            </a:pPr>
            <a:r>
              <a:rPr lang="en-GB" dirty="0" smtClean="0"/>
              <a:t>(Core OO Programming Principles)</a:t>
            </a:r>
          </a:p>
          <a:p>
            <a:pPr>
              <a:defRPr/>
            </a:pPr>
            <a:endParaRPr lang="en-GB" dirty="0" smtClean="0"/>
          </a:p>
          <a:p>
            <a:pPr>
              <a:defRPr/>
            </a:pPr>
            <a:r>
              <a:rPr lang="en-GB" dirty="0" smtClean="0"/>
              <a:t>What is an object?</a:t>
            </a:r>
          </a:p>
          <a:p>
            <a:pPr>
              <a:defRPr/>
            </a:pPr>
            <a:r>
              <a:rPr lang="en-GB" dirty="0" smtClean="0"/>
              <a:t>What is a class?</a:t>
            </a:r>
          </a:p>
          <a:p>
            <a:pPr>
              <a:defRPr/>
            </a:pPr>
            <a:r>
              <a:rPr lang="en-GB" dirty="0" smtClean="0"/>
              <a:t>What is abstraction?</a:t>
            </a:r>
          </a:p>
          <a:p>
            <a:pPr>
              <a:defRPr/>
            </a:pPr>
            <a:r>
              <a:rPr lang="en-GB" dirty="0" smtClean="0"/>
              <a:t>What is encapsulation?</a:t>
            </a:r>
          </a:p>
          <a:p>
            <a:pPr>
              <a:defRPr/>
            </a:pPr>
            <a:r>
              <a:rPr lang="en-GB" dirty="0" smtClean="0"/>
              <a:t>What is inheritance?</a:t>
            </a:r>
          </a:p>
          <a:p>
            <a:pPr>
              <a:defRPr/>
            </a:pPr>
            <a:r>
              <a:rPr lang="en-GB" dirty="0" smtClean="0"/>
              <a:t>What is an Interface?</a:t>
            </a:r>
          </a:p>
          <a:p>
            <a:pPr>
              <a:defRPr/>
            </a:pPr>
            <a:r>
              <a:rPr lang="en-GB" dirty="0" smtClean="0"/>
              <a:t>What is polymorphism?</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smtClean="0"/>
              <a:t>Question</a:t>
            </a:r>
          </a:p>
        </p:txBody>
      </p:sp>
      <p:sp>
        <p:nvSpPr>
          <p:cNvPr id="16387" name="Content Placeholder 2"/>
          <p:cNvSpPr>
            <a:spLocks noGrp="1"/>
          </p:cNvSpPr>
          <p:nvPr>
            <p:ph idx="1"/>
          </p:nvPr>
        </p:nvSpPr>
        <p:spPr/>
        <p:txBody>
          <a:bodyPr/>
          <a:lstStyle/>
          <a:p>
            <a:r>
              <a:rPr lang="en-GB" altLang="en-US" smtClean="0"/>
              <a:t>What is a Great Software Solution?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smtClean="0"/>
              <a:t>Answer</a:t>
            </a:r>
          </a:p>
        </p:txBody>
      </p:sp>
      <p:sp>
        <p:nvSpPr>
          <p:cNvPr id="17411" name="Content Placeholder 2"/>
          <p:cNvSpPr>
            <a:spLocks noGrp="1"/>
          </p:cNvSpPr>
          <p:nvPr>
            <p:ph idx="1"/>
          </p:nvPr>
        </p:nvSpPr>
        <p:spPr>
          <a:xfrm>
            <a:off x="609600" y="1981200"/>
            <a:ext cx="8153400" cy="4343400"/>
          </a:xfrm>
        </p:spPr>
        <p:txBody>
          <a:bodyPr/>
          <a:lstStyle/>
          <a:p>
            <a:r>
              <a:rPr lang="en-GB" altLang="en-US" smtClean="0"/>
              <a:t>A great software must satisfy the customer</a:t>
            </a:r>
          </a:p>
          <a:p>
            <a:r>
              <a:rPr lang="en-GB" altLang="en-US" smtClean="0"/>
              <a:t>The software must do what the customer wants it to do!</a:t>
            </a:r>
          </a:p>
          <a:p>
            <a:r>
              <a:rPr lang="en-GB" altLang="en-US" smtClean="0"/>
              <a:t>Great software is also</a:t>
            </a:r>
          </a:p>
          <a:p>
            <a:pPr lvl="1"/>
            <a:r>
              <a:rPr lang="en-GB" altLang="en-US" smtClean="0"/>
              <a:t>well-designed</a:t>
            </a:r>
          </a:p>
          <a:p>
            <a:pPr lvl="1"/>
            <a:r>
              <a:rPr lang="en-GB" altLang="en-US" smtClean="0"/>
              <a:t>well-coded</a:t>
            </a:r>
          </a:p>
          <a:p>
            <a:pPr lvl="1"/>
            <a:r>
              <a:rPr lang="en-GB" altLang="en-US" smtClean="0"/>
              <a:t>easy to maintain, reuse, and extend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1112</Words>
  <Application>Microsoft Office PowerPoint</Application>
  <PresentationFormat>On-screen Show (4:3)</PresentationFormat>
  <Paragraphs>173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Times New Roman</vt:lpstr>
      <vt:lpstr>Arial</vt:lpstr>
      <vt:lpstr>Wingdings 3</vt:lpstr>
      <vt:lpstr>Default Design</vt:lpstr>
      <vt:lpstr>Introduction</vt:lpstr>
      <vt:lpstr>Outline</vt:lpstr>
      <vt:lpstr>Recommended Book</vt:lpstr>
      <vt:lpstr>Recommended</vt:lpstr>
      <vt:lpstr>Why use Object-Orientation Concepts?</vt:lpstr>
      <vt:lpstr>PowerPoint Presentation</vt:lpstr>
      <vt:lpstr>Revision</vt:lpstr>
      <vt:lpstr>Question</vt:lpstr>
      <vt:lpstr>Answer</vt:lpstr>
      <vt:lpstr>Question</vt:lpstr>
      <vt:lpstr>Answer</vt:lpstr>
      <vt:lpstr>Why do we need Object Orientated Analysis and Design (OOAD)? </vt:lpstr>
      <vt:lpstr>Why we need OOAD?</vt:lpstr>
      <vt:lpstr>Why we need OOAD?</vt:lpstr>
      <vt:lpstr>Object Orientated Analysis and Design</vt:lpstr>
      <vt:lpstr>The primary tasks for the object-oriented `analysis’ (OOA)</vt:lpstr>
      <vt:lpstr>Class Participation</vt:lpstr>
      <vt:lpstr>Class Participation</vt:lpstr>
      <vt:lpstr>Question</vt:lpstr>
      <vt:lpstr>Answer</vt:lpstr>
      <vt:lpstr>Goals</vt:lpstr>
      <vt:lpstr>Grading</vt:lpstr>
      <vt:lpstr>Structure Topics</vt:lpstr>
      <vt:lpstr>Experiments/Discussion</vt:lpstr>
      <vt:lpstr>Contact Details</vt:lpstr>
      <vt:lpstr>Question</vt:lpstr>
      <vt:lpstr>Answer</vt:lpstr>
      <vt:lpstr>Question</vt:lpstr>
      <vt:lpstr>Answer</vt:lpstr>
      <vt:lpstr>Summary</vt:lpstr>
      <vt:lpstr>This Week</vt:lpstr>
      <vt:lpstr>Questions/Discussion</vt:lpstr>
      <vt:lpstr>PowerPoint Presentation</vt:lpstr>
      <vt:lpstr>Revision</vt:lpstr>
      <vt:lpstr>What Is a Class?</vt:lpstr>
      <vt:lpstr>What Is an Object? </vt:lpstr>
      <vt:lpstr>What is Abstraction?</vt:lpstr>
      <vt:lpstr>What is Encapsulation?</vt:lpstr>
      <vt:lpstr>What Is Inheritance?</vt:lpstr>
      <vt:lpstr>What Is an Interface?</vt:lpstr>
      <vt:lpstr>What does Polymorphism mean?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114</cp:revision>
  <dcterms:created xsi:type="dcterms:W3CDTF">1601-01-01T00:00:00Z</dcterms:created>
  <dcterms:modified xsi:type="dcterms:W3CDTF">2017-10-28T07:25:58Z</dcterms:modified>
</cp:coreProperties>
</file>