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67" r:id="rId2"/>
    <p:sldId id="274" r:id="rId3"/>
    <p:sldId id="293" r:id="rId4"/>
    <p:sldId id="333" r:id="rId5"/>
    <p:sldId id="334" r:id="rId6"/>
    <p:sldId id="335" r:id="rId7"/>
    <p:sldId id="336" r:id="rId8"/>
    <p:sldId id="339" r:id="rId9"/>
    <p:sldId id="340" r:id="rId10"/>
    <p:sldId id="341" r:id="rId11"/>
    <p:sldId id="342" r:id="rId12"/>
    <p:sldId id="292" r:id="rId13"/>
    <p:sldId id="295" r:id="rId14"/>
    <p:sldId id="296" r:id="rId15"/>
    <p:sldId id="343" r:id="rId16"/>
    <p:sldId id="302" r:id="rId17"/>
    <p:sldId id="303" r:id="rId18"/>
    <p:sldId id="297" r:id="rId19"/>
    <p:sldId id="304" r:id="rId20"/>
    <p:sldId id="298" r:id="rId21"/>
    <p:sldId id="299" r:id="rId22"/>
    <p:sldId id="344" r:id="rId23"/>
    <p:sldId id="345" r:id="rId24"/>
    <p:sldId id="346" r:id="rId25"/>
    <p:sldId id="300" r:id="rId26"/>
    <p:sldId id="301" r:id="rId27"/>
    <p:sldId id="294" r:id="rId28"/>
    <p:sldId id="305" r:id="rId29"/>
    <p:sldId id="306" r:id="rId30"/>
    <p:sldId id="307" r:id="rId31"/>
    <p:sldId id="308" r:id="rId32"/>
    <p:sldId id="327" r:id="rId33"/>
    <p:sldId id="328" r:id="rId34"/>
    <p:sldId id="329" r:id="rId35"/>
    <p:sldId id="330" r:id="rId36"/>
    <p:sldId id="310" r:id="rId37"/>
    <p:sldId id="311" r:id="rId38"/>
    <p:sldId id="312" r:id="rId39"/>
    <p:sldId id="309" r:id="rId40"/>
    <p:sldId id="313" r:id="rId41"/>
    <p:sldId id="317" r:id="rId42"/>
    <p:sldId id="318" r:id="rId43"/>
    <p:sldId id="319" r:id="rId44"/>
    <p:sldId id="320" r:id="rId45"/>
    <p:sldId id="316" r:id="rId46"/>
    <p:sldId id="314" r:id="rId47"/>
    <p:sldId id="315" r:id="rId48"/>
    <p:sldId id="322" r:id="rId49"/>
    <p:sldId id="323" r:id="rId50"/>
    <p:sldId id="324" r:id="rId51"/>
    <p:sldId id="347" r:id="rId52"/>
    <p:sldId id="348" r:id="rId53"/>
    <p:sldId id="326" r:id="rId54"/>
    <p:sldId id="325" r:id="rId55"/>
    <p:sldId id="331" r:id="rId56"/>
    <p:sldId id="332" r:id="rId57"/>
    <p:sldId id="337" r:id="rId58"/>
    <p:sldId id="338" r:id="rId59"/>
    <p:sldId id="272" r:id="rId60"/>
    <p:sldId id="291" r:id="rId61"/>
    <p:sldId id="268" r:id="rId6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1E2CD12-49BF-4820-9722-4438F013CF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83632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7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63DFE88-7C7F-4416-9EE5-CC2BD7744B2C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0CE0A77-0A1F-465B-9AB4-97DDE397D1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79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02585E8-90C0-4FA0-9F90-65F1C8615BE6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27137B1-A8D8-4573-8D95-6814C18255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506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89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65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34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2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D96F04C-B8EE-4988-A2E5-1577F34DEF5F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BB14155-1B17-4B10-AF92-E7F1EEEAA7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725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AA0A480-97CF-496E-8044-0F18361FDCEA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4CF6BA2-7166-4578-A307-96AE048F0F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007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EAF85E3-2F58-4940-98CB-82B9A4E4D98C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A29C4E1-85BB-41C0-BC50-F13A0F52D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38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0406E62-1B1F-4DCC-B5D8-F7F1078E420B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27F7BE8-B7D9-44C9-BCCE-8E7F9B1049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0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Complexity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Analysis and Design</a:t>
            </a:r>
          </a:p>
        </p:txBody>
      </p:sp>
      <p:sp>
        <p:nvSpPr>
          <p:cNvPr id="9220" name="TextBox 1"/>
          <p:cNvSpPr txBox="1">
            <a:spLocks noChangeArrowheads="1"/>
          </p:cNvSpPr>
          <p:nvPr/>
        </p:nvSpPr>
        <p:spPr bwMode="auto">
          <a:xfrm>
            <a:off x="3186113" y="4795838"/>
            <a:ext cx="2771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dirty="0" smtClean="0"/>
              <a:t>Which of the following is a mechanism by which object acquires the properties of another object?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A. Encapsulation</a:t>
            </a:r>
          </a:p>
          <a:p>
            <a:pPr>
              <a:defRPr/>
            </a:pPr>
            <a:r>
              <a:rPr lang="en-GB" dirty="0" smtClean="0"/>
              <a:t>B. Abstraction</a:t>
            </a:r>
          </a:p>
          <a:p>
            <a:pPr>
              <a:defRPr/>
            </a:pPr>
            <a:r>
              <a:rPr lang="en-GB" dirty="0" smtClean="0"/>
              <a:t>C. Inheritance</a:t>
            </a:r>
          </a:p>
          <a:p>
            <a:pPr>
              <a:defRPr/>
            </a:pPr>
            <a:r>
              <a:rPr lang="en-GB" dirty="0" smtClean="0"/>
              <a:t>D. Polymorphism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Answer: C. Inheritance</a:t>
            </a:r>
          </a:p>
          <a:p>
            <a:pPr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Explanation: ‘Inheritance’ is the mechanism provided by Object Oriented Language, which helps an object to acquire the properties of another object usually child object from parent object.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Why is Software Inherently Complex?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List the </a:t>
            </a:r>
            <a:r>
              <a:rPr lang="en-GB" altLang="en-US" i="1" smtClean="0">
                <a:solidFill>
                  <a:srgbClr val="FF0000"/>
                </a:solidFill>
              </a:rPr>
              <a:t>four</a:t>
            </a:r>
            <a:r>
              <a:rPr lang="en-GB" altLang="en-US" smtClean="0"/>
              <a:t> elements</a:t>
            </a:r>
          </a:p>
          <a:p>
            <a:pPr lvl="1"/>
            <a:r>
              <a:rPr lang="en-GB" altLang="en-US" smtClean="0"/>
              <a:t>Revision from Reading Chapter 1 Last Week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Why is Software Inherently Complex?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Inherent Complexity derives from four elements: </a:t>
            </a:r>
          </a:p>
          <a:p>
            <a:pPr>
              <a:buFontTx/>
              <a:buAutoNum type="arabicPeriod"/>
            </a:pPr>
            <a:r>
              <a:rPr lang="en-GB" altLang="en-US" smtClean="0"/>
              <a:t>the complexity of the problem domain</a:t>
            </a:r>
          </a:p>
          <a:p>
            <a:pPr>
              <a:buFontTx/>
              <a:buAutoNum type="arabicPeriod"/>
            </a:pPr>
            <a:r>
              <a:rPr lang="en-GB" altLang="en-US" smtClean="0"/>
              <a:t>the difficulty of managing the development process</a:t>
            </a:r>
          </a:p>
          <a:p>
            <a:pPr>
              <a:buFontTx/>
              <a:buAutoNum type="arabicPeriod"/>
            </a:pPr>
            <a:r>
              <a:rPr lang="en-GB" altLang="en-US" smtClean="0"/>
              <a:t>the flexibility possible through software</a:t>
            </a:r>
          </a:p>
          <a:p>
            <a:pPr>
              <a:buFontTx/>
              <a:buAutoNum type="arabicPeriod"/>
            </a:pPr>
            <a:r>
              <a:rPr lang="en-GB" altLang="en-US" smtClean="0"/>
              <a:t>problems of characterizing the behavior of discrete systems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1. Complexity of the Problem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i="1" dirty="0" smtClean="0">
                <a:solidFill>
                  <a:srgbClr val="FF0000"/>
                </a:solidFill>
              </a:rPr>
              <a:t>Requirements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(functional and non-functional)</a:t>
            </a:r>
          </a:p>
          <a:p>
            <a:pPr lvl="1">
              <a:defRPr/>
            </a:pPr>
            <a:r>
              <a:rPr lang="en-GB" dirty="0" smtClean="0"/>
              <a:t>e.g., electronic system of a multiengine aircraft, a cellular phone switching system, or an autonomous robot</a:t>
            </a:r>
          </a:p>
          <a:p>
            <a:pPr lvl="1">
              <a:defRPr/>
            </a:pPr>
            <a:r>
              <a:rPr lang="en-GB" dirty="0"/>
              <a:t>U</a:t>
            </a:r>
            <a:r>
              <a:rPr lang="en-GB" dirty="0" smtClean="0"/>
              <a:t>sability, performance, cost, survivability, and reliability</a:t>
            </a:r>
          </a:p>
          <a:p>
            <a:pPr>
              <a:defRPr/>
            </a:pPr>
            <a:r>
              <a:rPr lang="en-GB" dirty="0"/>
              <a:t>U</a:t>
            </a:r>
            <a:r>
              <a:rPr lang="en-GB" dirty="0" smtClean="0"/>
              <a:t>sers may have only </a:t>
            </a:r>
            <a:r>
              <a:rPr lang="en-GB" i="1" dirty="0" smtClean="0">
                <a:solidFill>
                  <a:srgbClr val="FF0000"/>
                </a:solidFill>
              </a:rPr>
              <a:t>vague ideas </a:t>
            </a:r>
            <a:r>
              <a:rPr lang="en-GB" dirty="0" smtClean="0"/>
              <a:t>of what they want in a software system</a:t>
            </a:r>
          </a:p>
          <a:p>
            <a:pPr lvl="1">
              <a:defRPr/>
            </a:pPr>
            <a:r>
              <a:rPr lang="en-GB" dirty="0" smtClean="0"/>
              <a:t>generally lacks expertise in the domain</a:t>
            </a:r>
          </a:p>
          <a:p>
            <a:pPr>
              <a:defRPr/>
            </a:pPr>
            <a:r>
              <a:rPr lang="en-GB" dirty="0" smtClean="0"/>
              <a:t>Difficult to express requirements</a:t>
            </a:r>
          </a:p>
          <a:p>
            <a:pPr lvl="1">
              <a:defRPr/>
            </a:pPr>
            <a:r>
              <a:rPr lang="en-GB" dirty="0" smtClean="0"/>
              <a:t>e.g., large volumes of texts (</a:t>
            </a:r>
            <a:r>
              <a:rPr lang="en-GB" i="1" dirty="0">
                <a:solidFill>
                  <a:srgbClr val="FF0000"/>
                </a:solidFill>
              </a:rPr>
              <a:t>difficult to </a:t>
            </a:r>
            <a:r>
              <a:rPr lang="en-GB" i="1" dirty="0" smtClean="0">
                <a:solidFill>
                  <a:srgbClr val="FF0000"/>
                </a:solidFill>
              </a:rPr>
              <a:t>comprehend, ambiguous ..</a:t>
            </a:r>
            <a:r>
              <a:rPr lang="en-GB" dirty="0" smtClean="0"/>
              <a:t>)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2355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457200"/>
            <a:ext cx="8001000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Complexity of the Problem Domain Cont.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5029200" cy="4114800"/>
          </a:xfrm>
        </p:spPr>
        <p:txBody>
          <a:bodyPr/>
          <a:lstStyle/>
          <a:p>
            <a:r>
              <a:rPr lang="en-GB" altLang="en-US" i="1" smtClean="0">
                <a:solidFill>
                  <a:srgbClr val="FF0000"/>
                </a:solidFill>
              </a:rPr>
              <a:t>Changing</a:t>
            </a:r>
            <a:r>
              <a:rPr lang="en-GB" altLang="en-US" smtClean="0">
                <a:solidFill>
                  <a:srgbClr val="FF0000"/>
                </a:solidFill>
              </a:rPr>
              <a:t> </a:t>
            </a:r>
            <a:r>
              <a:rPr lang="en-GB" altLang="en-US" smtClean="0"/>
              <a:t>requirements during development</a:t>
            </a:r>
          </a:p>
          <a:p>
            <a:pPr lvl="1"/>
            <a:r>
              <a:rPr lang="en-GB" altLang="en-US" smtClean="0"/>
              <a:t>early products, such as design documents and prototypes</a:t>
            </a:r>
          </a:p>
          <a:p>
            <a:pPr lvl="1"/>
            <a:r>
              <a:rPr lang="en-GB" altLang="en-US" smtClean="0"/>
              <a:t>can lead users to better understand and articulate their real needs</a:t>
            </a:r>
          </a:p>
        </p:txBody>
      </p:sp>
      <p:pic>
        <p:nvPicPr>
          <p:cNvPr id="2458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/>
          <a:stretch>
            <a:fillRect/>
          </a:stretch>
        </p:blipFill>
        <p:spPr bwMode="auto">
          <a:xfrm>
            <a:off x="5486400" y="2247900"/>
            <a:ext cx="341312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Evolve Over Time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it is </a:t>
            </a:r>
            <a:r>
              <a:rPr lang="en-GB" altLang="en-US" i="1" smtClean="0">
                <a:solidFill>
                  <a:srgbClr val="FF0000"/>
                </a:solidFill>
              </a:rPr>
              <a:t>maintenance</a:t>
            </a:r>
            <a:r>
              <a:rPr lang="en-GB" altLang="en-US" smtClean="0"/>
              <a:t> when we correct errors </a:t>
            </a:r>
          </a:p>
          <a:p>
            <a:r>
              <a:rPr lang="en-GB" altLang="en-US" smtClean="0"/>
              <a:t>it is </a:t>
            </a:r>
            <a:r>
              <a:rPr lang="en-GB" altLang="en-US" i="1" smtClean="0">
                <a:solidFill>
                  <a:srgbClr val="FF0000"/>
                </a:solidFill>
              </a:rPr>
              <a:t>evolution</a:t>
            </a:r>
            <a:r>
              <a:rPr lang="en-GB" altLang="en-US" smtClean="0"/>
              <a:t> when we respond to changing requirements; </a:t>
            </a:r>
          </a:p>
          <a:p>
            <a:r>
              <a:rPr lang="en-GB" altLang="en-US" smtClean="0"/>
              <a:t>it is </a:t>
            </a:r>
            <a:r>
              <a:rPr lang="en-GB" altLang="en-US" i="1" smtClean="0">
                <a:solidFill>
                  <a:srgbClr val="FF0000"/>
                </a:solidFill>
              </a:rPr>
              <a:t>preservation</a:t>
            </a:r>
            <a:r>
              <a:rPr lang="en-GB" altLang="en-US" smtClean="0"/>
              <a:t> when we continue to use extraordinary means to keep an ancient and decaying piece of software in operation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371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/>
              <a:t>2. Difficulty of Managing the Development Process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Fundamental task of the software development team is to engineer the </a:t>
            </a:r>
            <a:r>
              <a:rPr lang="en-GB" altLang="en-US" i="1" smtClean="0">
                <a:solidFill>
                  <a:srgbClr val="FF0000"/>
                </a:solidFill>
              </a:rPr>
              <a:t>illusion of simplicity</a:t>
            </a:r>
          </a:p>
        </p:txBody>
      </p:sp>
      <p:pic>
        <p:nvPicPr>
          <p:cNvPr id="2662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581400"/>
            <a:ext cx="4343400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8768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GB" dirty="0" smtClean="0"/>
              <a:t>Strive to write less code </a:t>
            </a:r>
          </a:p>
          <a:p>
            <a:pPr>
              <a:defRPr/>
            </a:pPr>
            <a:r>
              <a:rPr lang="en-GB" i="1" dirty="0" smtClean="0">
                <a:solidFill>
                  <a:srgbClr val="FF0000"/>
                </a:solidFill>
              </a:rPr>
              <a:t>Reusing frameworks </a:t>
            </a:r>
            <a:r>
              <a:rPr lang="en-GB" dirty="0" smtClean="0"/>
              <a:t>of existing designs and code</a:t>
            </a:r>
          </a:p>
          <a:p>
            <a:pPr lvl="1">
              <a:defRPr/>
            </a:pPr>
            <a:r>
              <a:rPr lang="en-GB" dirty="0" smtClean="0"/>
              <a:t>Avoid reinventing wheel</a:t>
            </a:r>
          </a:p>
          <a:p>
            <a:pPr>
              <a:defRPr/>
            </a:pPr>
            <a:r>
              <a:rPr lang="en-GB" dirty="0" smtClean="0"/>
              <a:t>Sheer </a:t>
            </a:r>
            <a:r>
              <a:rPr lang="en-GB" i="1" dirty="0" smtClean="0">
                <a:solidFill>
                  <a:srgbClr val="FF0000"/>
                </a:solidFill>
              </a:rPr>
              <a:t>volume of a system’s requirements </a:t>
            </a:r>
            <a:r>
              <a:rPr lang="en-GB" dirty="0" smtClean="0"/>
              <a:t>is sometimes inescapable </a:t>
            </a:r>
          </a:p>
          <a:p>
            <a:pPr>
              <a:defRPr/>
            </a:pPr>
            <a:r>
              <a:rPr lang="en-GB" dirty="0" smtClean="0"/>
              <a:t>Not unusual today to find systems whose size is measured in hundreds of thousands or even </a:t>
            </a:r>
            <a:r>
              <a:rPr lang="en-GB" i="1" dirty="0" smtClean="0">
                <a:solidFill>
                  <a:srgbClr val="FF0000"/>
                </a:solidFill>
              </a:rPr>
              <a:t>millions of lines of code</a:t>
            </a:r>
          </a:p>
          <a:p>
            <a:pPr lvl="1">
              <a:defRPr/>
            </a:pPr>
            <a:r>
              <a:rPr lang="en-GB" dirty="0" smtClean="0">
                <a:solidFill>
                  <a:schemeClr val="bg2"/>
                </a:solidFill>
              </a:rPr>
              <a:t>More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smtClean="0">
                <a:solidFill>
                  <a:schemeClr val="bg2"/>
                </a:solidFill>
              </a:rPr>
              <a:t>developers so more complex communication and hence more difficult coordination (location, skillset, attitude, synergy, ..)</a:t>
            </a:r>
            <a:endParaRPr lang="en-GB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Review Object Orientated Programming Concepts (e.g., encapsulation, data abstraction, ..)</a:t>
            </a:r>
          </a:p>
          <a:p>
            <a:pPr eaLnBrk="1" hangingPunct="1"/>
            <a:r>
              <a:rPr lang="en-US" altLang="en-US" smtClean="0"/>
              <a:t>What do we mean by Complexity?</a:t>
            </a:r>
          </a:p>
          <a:p>
            <a:pPr eaLnBrk="1" hangingPunct="1"/>
            <a:r>
              <a:rPr lang="en-US" altLang="en-US" smtClean="0"/>
              <a:t>How do we manage Complexity?</a:t>
            </a:r>
          </a:p>
          <a:p>
            <a:pPr eaLnBrk="1" hangingPunct="1"/>
            <a:r>
              <a:rPr lang="en-US" altLang="en-US" smtClean="0"/>
              <a:t>Design and Manage Complex Systems</a:t>
            </a:r>
          </a:p>
          <a:p>
            <a:pPr eaLnBrk="1" hangingPunct="1"/>
            <a:r>
              <a:rPr lang="en-US" altLang="en-US" smtClean="0"/>
              <a:t>Summary/Discussion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3. Flexibility Possible through Software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Developer able to express almost any kind of abstraction</a:t>
            </a:r>
          </a:p>
          <a:p>
            <a:r>
              <a:rPr lang="en-GB" altLang="en-US" smtClean="0"/>
              <a:t>Flexibility incredibly seductive property</a:t>
            </a:r>
          </a:p>
          <a:p>
            <a:r>
              <a:rPr lang="en-GB" altLang="en-US" smtClean="0"/>
              <a:t>Few uniform rules, codes and standards for quality </a:t>
            </a:r>
          </a:p>
          <a:p>
            <a:pPr lvl="1"/>
            <a:r>
              <a:rPr lang="en-GB" altLang="en-US" smtClean="0"/>
              <a:t>Makes developing software labor-intensive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/>
              <a:t>4. Problems of Characterizing the </a:t>
            </a:r>
            <a:r>
              <a:rPr lang="en-GB" dirty="0" err="1" smtClean="0"/>
              <a:t>Behavior</a:t>
            </a:r>
            <a:r>
              <a:rPr lang="en-GB" dirty="0" smtClean="0"/>
              <a:t> of </a:t>
            </a:r>
            <a:r>
              <a:rPr lang="en-GB" i="1" dirty="0" smtClean="0">
                <a:solidFill>
                  <a:srgbClr val="E62D33"/>
                </a:solidFill>
              </a:rPr>
              <a:t>Discrete Systems</a:t>
            </a:r>
            <a:endParaRPr lang="en-GB" i="1" dirty="0">
              <a:solidFill>
                <a:srgbClr val="E62D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958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GB" dirty="0"/>
              <a:t>L</a:t>
            </a:r>
            <a:r>
              <a:rPr lang="en-GB" dirty="0" smtClean="0"/>
              <a:t>arge application, there may be </a:t>
            </a:r>
            <a:r>
              <a:rPr lang="en-GB" i="1" dirty="0" smtClean="0">
                <a:solidFill>
                  <a:srgbClr val="E62D33"/>
                </a:solidFill>
              </a:rPr>
              <a:t>hundreds or even thousands of variables and multiple control threads</a:t>
            </a:r>
          </a:p>
          <a:p>
            <a:pPr>
              <a:defRPr/>
            </a:pPr>
            <a:r>
              <a:rPr lang="en-GB" dirty="0"/>
              <a:t>L</a:t>
            </a:r>
            <a:r>
              <a:rPr lang="en-GB" dirty="0" smtClean="0"/>
              <a:t>arge systems, there is a combinatorial explosion of </a:t>
            </a:r>
            <a:r>
              <a:rPr lang="en-GB" i="1" dirty="0" smtClean="0">
                <a:solidFill>
                  <a:srgbClr val="E62D33"/>
                </a:solidFill>
              </a:rPr>
              <a:t>possibilities</a:t>
            </a:r>
            <a:r>
              <a:rPr lang="en-GB" dirty="0" smtClean="0"/>
              <a:t> (states)</a:t>
            </a:r>
          </a:p>
          <a:p>
            <a:pPr lvl="1">
              <a:defRPr/>
            </a:pPr>
            <a:r>
              <a:rPr lang="en-GB" dirty="0" smtClean="0"/>
              <a:t>Manage this by decomposing the </a:t>
            </a:r>
            <a:r>
              <a:rPr lang="en-GB" dirty="0" err="1" smtClean="0"/>
              <a:t>behavior</a:t>
            </a:r>
            <a:r>
              <a:rPr lang="en-GB" dirty="0" smtClean="0"/>
              <a:t> in one part of a system so it has a minimal impact on the </a:t>
            </a:r>
            <a:r>
              <a:rPr lang="en-GB" dirty="0" err="1" smtClean="0"/>
              <a:t>behavior</a:t>
            </a:r>
            <a:r>
              <a:rPr lang="en-GB" dirty="0" smtClean="0"/>
              <a:t> in another</a:t>
            </a:r>
          </a:p>
          <a:p>
            <a:pPr>
              <a:defRPr/>
            </a:pPr>
            <a:r>
              <a:rPr lang="en-GB" dirty="0" smtClean="0"/>
              <a:t>However, worst circumstances, an external event may </a:t>
            </a:r>
            <a:r>
              <a:rPr lang="en-GB" i="1" dirty="0" smtClean="0">
                <a:solidFill>
                  <a:srgbClr val="E62D33"/>
                </a:solidFill>
              </a:rPr>
              <a:t>corrupt the state of a system </a:t>
            </a:r>
            <a:r>
              <a:rPr lang="en-GB" dirty="0" smtClean="0"/>
              <a:t>(failed to take into account certain </a:t>
            </a:r>
            <a:r>
              <a:rPr lang="en-GB" i="1" dirty="0" smtClean="0">
                <a:solidFill>
                  <a:srgbClr val="E62D33"/>
                </a:solidFill>
              </a:rPr>
              <a:t>interactions</a:t>
            </a:r>
            <a:r>
              <a:rPr lang="en-GB" dirty="0" smtClean="0"/>
              <a:t>)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3072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38200"/>
            <a:ext cx="8582025" cy="50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17" t="8400" r="35217" b="8400"/>
          <a:stretch>
            <a:fillRect/>
          </a:stretch>
        </p:blipFill>
        <p:spPr bwMode="auto">
          <a:xfrm>
            <a:off x="7721600" y="4343400"/>
            <a:ext cx="76200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What are the four elements that Inherent Complexity derives from?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343400"/>
          </a:xfrm>
        </p:spPr>
        <p:txBody>
          <a:bodyPr/>
          <a:lstStyle/>
          <a:p>
            <a:r>
              <a:rPr lang="en-GB" altLang="en-US" smtClean="0"/>
              <a:t>Inherent Complexity derives from four elements: </a:t>
            </a:r>
          </a:p>
          <a:p>
            <a:pPr>
              <a:buFontTx/>
              <a:buAutoNum type="arabicPeriod"/>
            </a:pPr>
            <a:r>
              <a:rPr lang="en-GB" altLang="en-US" smtClean="0"/>
              <a:t>complexity of the problem domain</a:t>
            </a:r>
          </a:p>
          <a:p>
            <a:pPr>
              <a:buFontTx/>
              <a:buAutoNum type="arabicPeriod"/>
            </a:pPr>
            <a:r>
              <a:rPr lang="en-GB" altLang="en-US" smtClean="0"/>
              <a:t>difficulty of managing the development process</a:t>
            </a:r>
          </a:p>
          <a:p>
            <a:pPr>
              <a:buFontTx/>
              <a:buAutoNum type="arabicPeriod"/>
            </a:pPr>
            <a:r>
              <a:rPr lang="en-GB" altLang="en-US" smtClean="0"/>
              <a:t>flexibility possible through software</a:t>
            </a:r>
          </a:p>
          <a:p>
            <a:pPr>
              <a:buFontTx/>
              <a:buAutoNum type="arabicPeriod"/>
            </a:pPr>
            <a:r>
              <a:rPr lang="en-GB" altLang="en-US" smtClean="0"/>
              <a:t>problems of characterizing the behavior of discrete systems</a:t>
            </a:r>
          </a:p>
          <a:p>
            <a:endParaRPr lang="en-GB" altLang="en-US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What are the Five Attributes of a Complex System?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What are the Five Attributes of a Complex System?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Five attributes common to all complex systems</a:t>
            </a:r>
          </a:p>
          <a:p>
            <a:pPr>
              <a:buFontTx/>
              <a:buAutoNum type="arabicPeriod"/>
            </a:pPr>
            <a:r>
              <a:rPr lang="en-GB" altLang="en-US" smtClean="0"/>
              <a:t>Hierarchic Structure</a:t>
            </a:r>
          </a:p>
          <a:p>
            <a:pPr>
              <a:buFontTx/>
              <a:buAutoNum type="arabicPeriod"/>
            </a:pPr>
            <a:r>
              <a:rPr lang="en-GB" altLang="en-US" smtClean="0"/>
              <a:t>Relative Primitives</a:t>
            </a:r>
          </a:p>
          <a:p>
            <a:pPr>
              <a:buFontTx/>
              <a:buAutoNum type="arabicPeriod"/>
            </a:pPr>
            <a:r>
              <a:rPr lang="en-GB" altLang="en-US" smtClean="0"/>
              <a:t>Separation of Concerns</a:t>
            </a:r>
          </a:p>
          <a:p>
            <a:pPr>
              <a:buFontTx/>
              <a:buAutoNum type="arabicPeriod"/>
            </a:pPr>
            <a:r>
              <a:rPr lang="en-GB" altLang="en-US" smtClean="0"/>
              <a:t>Common Patterns</a:t>
            </a:r>
          </a:p>
          <a:p>
            <a:pPr>
              <a:buFontTx/>
              <a:buAutoNum type="arabicPeriod"/>
            </a:pPr>
            <a:r>
              <a:rPr lang="en-GB" altLang="en-US" smtClean="0"/>
              <a:t>Stable Intermediate Forms</a:t>
            </a:r>
          </a:p>
          <a:p>
            <a:endParaRPr lang="en-GB" altLang="en-US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057400"/>
            <a:ext cx="4589463" cy="324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GB" altLang="en-US" smtClean="0"/>
              <a:t>Hierarchic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4114800" cy="4495800"/>
          </a:xfrm>
        </p:spPr>
        <p:txBody>
          <a:bodyPr>
            <a:normAutofit fontScale="85000" lnSpcReduction="10000"/>
          </a:bodyPr>
          <a:lstStyle/>
          <a:p>
            <a:pPr marL="0" indent="0">
              <a:buFontTx/>
              <a:buNone/>
              <a:defRPr/>
            </a:pPr>
            <a:r>
              <a:rPr lang="en-GB" dirty="0" smtClean="0"/>
              <a:t>Frequently, complexity takes the form of a hierarchy, whereby a complex system is composed of interrelated </a:t>
            </a:r>
            <a:r>
              <a:rPr lang="en-GB" i="1" dirty="0" smtClean="0">
                <a:solidFill>
                  <a:srgbClr val="E62D33"/>
                </a:solidFill>
              </a:rPr>
              <a:t>subsystems</a:t>
            </a:r>
            <a:r>
              <a:rPr lang="en-GB" dirty="0" smtClean="0"/>
              <a:t> that have in turn their </a:t>
            </a:r>
            <a:r>
              <a:rPr lang="en-GB" i="1" dirty="0" smtClean="0">
                <a:solidFill>
                  <a:srgbClr val="E62D33"/>
                </a:solidFill>
              </a:rPr>
              <a:t>own subsystems</a:t>
            </a:r>
            <a:r>
              <a:rPr lang="en-GB" dirty="0" smtClean="0"/>
              <a:t>, and so on, until some lowest level of elementary components is reached</a:t>
            </a:r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2. Relative Primitives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Components in a system are primitive and relatively arbitrary - largely up to the </a:t>
            </a:r>
            <a:r>
              <a:rPr lang="en-GB" altLang="en-US" i="1" smtClean="0">
                <a:solidFill>
                  <a:srgbClr val="E62D33"/>
                </a:solidFill>
              </a:rPr>
              <a:t>discretion of the observer </a:t>
            </a:r>
            <a:r>
              <a:rPr lang="en-GB" altLang="en-US" smtClean="0"/>
              <a:t>of the system what they are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3. Separation of Concerns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Decomposable parts are </a:t>
            </a:r>
            <a:r>
              <a:rPr lang="en-GB" altLang="en-US" i="1" u="sng" smtClean="0">
                <a:solidFill>
                  <a:srgbClr val="FF0000"/>
                </a:solidFill>
              </a:rPr>
              <a:t>not</a:t>
            </a:r>
            <a:r>
              <a:rPr lang="en-GB" altLang="en-US" i="1" smtClean="0">
                <a:solidFill>
                  <a:srgbClr val="FF0000"/>
                </a:solidFill>
              </a:rPr>
              <a:t> necessarily completely independent</a:t>
            </a:r>
            <a:r>
              <a:rPr lang="en-GB" altLang="en-US" smtClean="0"/>
              <a:t/>
            </a:r>
            <a:br>
              <a:rPr lang="en-GB" altLang="en-US" smtClean="0"/>
            </a:br>
            <a:r>
              <a:rPr lang="en-GB" altLang="en-US" smtClean="0"/>
              <a:t/>
            </a:r>
            <a:br>
              <a:rPr lang="en-GB" altLang="en-US" smtClean="0"/>
            </a:br>
            <a:endParaRPr lang="en-GB" alt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Last Week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Reviewed Concepts around Object Orientated Analysis and Design</a:t>
            </a:r>
          </a:p>
          <a:p>
            <a:r>
              <a:rPr lang="en-GB" altLang="en-US" smtClean="0"/>
              <a:t>Revised OOP Principles (e.g., Java)</a:t>
            </a:r>
          </a:p>
          <a:p>
            <a:r>
              <a:rPr lang="en-GB" altLang="en-US" smtClean="0"/>
              <a:t>Read Chapter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4. Common Patterns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Composed of only a </a:t>
            </a:r>
            <a:r>
              <a:rPr lang="en-GB" altLang="en-US" i="1" smtClean="0">
                <a:solidFill>
                  <a:srgbClr val="FF0000"/>
                </a:solidFill>
              </a:rPr>
              <a:t>few different kinds </a:t>
            </a:r>
            <a:r>
              <a:rPr lang="en-GB" altLang="en-US" smtClean="0"/>
              <a:t>of </a:t>
            </a:r>
            <a:r>
              <a:rPr lang="en-GB" altLang="en-US" i="1" smtClean="0">
                <a:solidFill>
                  <a:srgbClr val="FF0000"/>
                </a:solidFill>
              </a:rPr>
              <a:t>subsystems</a:t>
            </a:r>
            <a:r>
              <a:rPr lang="en-GB" altLang="en-US" smtClean="0"/>
              <a:t> in various combinations and arrangements</a:t>
            </a:r>
          </a:p>
        </p:txBody>
      </p:sp>
      <p:pic>
        <p:nvPicPr>
          <p:cNvPr id="3891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135438"/>
            <a:ext cx="5105400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5. Stable Intermediate Forms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Complex systems will </a:t>
            </a:r>
            <a:r>
              <a:rPr lang="en-GB" altLang="en-US" i="1" smtClean="0">
                <a:solidFill>
                  <a:srgbClr val="FF0000"/>
                </a:solidFill>
              </a:rPr>
              <a:t>evolve from simple systems</a:t>
            </a:r>
            <a:r>
              <a:rPr lang="en-GB" altLang="en-US" smtClean="0"/>
              <a:t> </a:t>
            </a:r>
          </a:p>
          <a:p>
            <a:r>
              <a:rPr lang="en-GB" altLang="en-US" i="1" smtClean="0">
                <a:solidFill>
                  <a:srgbClr val="FF0000"/>
                </a:solidFill>
              </a:rPr>
              <a:t>Never</a:t>
            </a:r>
            <a:r>
              <a:rPr lang="en-GB" altLang="en-US" smtClean="0">
                <a:solidFill>
                  <a:srgbClr val="FF0000"/>
                </a:solidFill>
              </a:rPr>
              <a:t> </a:t>
            </a:r>
            <a:r>
              <a:rPr lang="en-GB" altLang="en-US" smtClean="0"/>
              <a:t>craft these primitive objects </a:t>
            </a:r>
            <a:r>
              <a:rPr lang="en-GB" altLang="en-US" i="1" smtClean="0">
                <a:solidFill>
                  <a:srgbClr val="FF0000"/>
                </a:solidFill>
              </a:rPr>
              <a:t>correctly</a:t>
            </a:r>
            <a:r>
              <a:rPr lang="en-GB" altLang="en-US" smtClean="0">
                <a:solidFill>
                  <a:srgbClr val="FF0000"/>
                </a:solidFill>
              </a:rPr>
              <a:t> </a:t>
            </a:r>
            <a:r>
              <a:rPr lang="en-GB" altLang="en-US" smtClean="0"/>
              <a:t>the </a:t>
            </a:r>
            <a:r>
              <a:rPr lang="en-GB" altLang="en-US" i="1" smtClean="0">
                <a:solidFill>
                  <a:srgbClr val="FF0000"/>
                </a:solidFill>
              </a:rPr>
              <a:t>first time</a:t>
            </a:r>
          </a:p>
          <a:p>
            <a:r>
              <a:rPr lang="en-GB" altLang="en-US" i="1" smtClean="0">
                <a:solidFill>
                  <a:srgbClr val="FF0000"/>
                </a:solidFill>
              </a:rPr>
              <a:t>Improve</a:t>
            </a:r>
            <a:r>
              <a:rPr lang="en-GB" altLang="en-US" smtClean="0">
                <a:solidFill>
                  <a:srgbClr val="FF0000"/>
                </a:solidFill>
              </a:rPr>
              <a:t> </a:t>
            </a:r>
            <a:r>
              <a:rPr lang="en-GB" altLang="en-US" smtClean="0"/>
              <a:t>them </a:t>
            </a:r>
            <a:r>
              <a:rPr lang="en-GB" altLang="en-US" i="1" smtClean="0">
                <a:solidFill>
                  <a:srgbClr val="FF0000"/>
                </a:solidFill>
              </a:rPr>
              <a:t>over time </a:t>
            </a:r>
            <a:r>
              <a:rPr lang="en-GB" altLang="en-US" smtClean="0"/>
              <a:t>as we learn more about the real behavior of the system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Requirements change during development?</a:t>
            </a:r>
          </a:p>
          <a:p>
            <a:endParaRPr lang="en-GB" altLang="en-US" smtClean="0"/>
          </a:p>
          <a:p>
            <a:r>
              <a:rPr lang="en-GB" altLang="en-US" smtClean="0"/>
              <a:t>A. True</a:t>
            </a:r>
          </a:p>
          <a:p>
            <a:r>
              <a:rPr lang="en-GB" altLang="en-US" smtClean="0"/>
              <a:t>B. False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A. True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Complex systems do not evolve from simple systems?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A. False</a:t>
            </a:r>
          </a:p>
          <a:p>
            <a:pPr>
              <a:defRPr/>
            </a:pPr>
            <a:endParaRPr lang="en-GB" dirty="0"/>
          </a:p>
          <a:p>
            <a:pPr marL="0" indent="0">
              <a:buFontTx/>
              <a:buNone/>
              <a:defRPr/>
            </a:pPr>
            <a:r>
              <a:rPr lang="en-GB" dirty="0" smtClean="0"/>
              <a:t>Complex systems will evolve from simple systems </a:t>
            </a:r>
            <a:endParaRPr lang="en-GB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Organized and Disorganized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Common abstractions and mechanisms greatly facilitates our understanding of complex systems</a:t>
            </a:r>
          </a:p>
          <a:p>
            <a:pPr marL="0" indent="0">
              <a:buFontTx/>
              <a:buNone/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Canonical Form of a Complex System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Canonical Form of a Complex System</a:t>
            </a:r>
          </a:p>
          <a:p>
            <a:pPr lvl="1"/>
            <a:r>
              <a:rPr lang="en-GB" altLang="en-US" smtClean="0"/>
              <a:t>Different hierarchies are usually present within the same complex system (perspective and requirements)</a:t>
            </a:r>
          </a:p>
          <a:p>
            <a:r>
              <a:rPr lang="en-GB" altLang="en-US" smtClean="0"/>
              <a:t>Successful complex software systems are those whose designs </a:t>
            </a:r>
            <a:r>
              <a:rPr lang="en-GB" altLang="en-US" smtClean="0">
                <a:solidFill>
                  <a:srgbClr val="E62D33"/>
                </a:solidFill>
              </a:rPr>
              <a:t>explicitly</a:t>
            </a:r>
            <a:r>
              <a:rPr lang="en-GB" altLang="en-US" smtClean="0"/>
              <a:t> encompass well-engineered </a:t>
            </a:r>
            <a:r>
              <a:rPr lang="en-GB" altLang="en-US" i="1" smtClean="0">
                <a:solidFill>
                  <a:srgbClr val="E62D33"/>
                </a:solidFill>
              </a:rPr>
              <a:t>class and object structures</a:t>
            </a:r>
            <a:r>
              <a:rPr lang="en-GB" altLang="en-US" smtClean="0"/>
              <a:t> and </a:t>
            </a:r>
            <a:r>
              <a:rPr lang="en-GB" altLang="en-US" i="1" smtClean="0">
                <a:solidFill>
                  <a:srgbClr val="E62D33"/>
                </a:solidFill>
              </a:rPr>
              <a:t>embody the five attributes</a:t>
            </a:r>
            <a:r>
              <a:rPr lang="en-GB" altLang="en-US" smtClean="0"/>
              <a:t> of complex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3505200" cy="3352800"/>
          </a:xfrm>
        </p:spPr>
        <p:txBody>
          <a:bodyPr/>
          <a:lstStyle/>
          <a:p>
            <a:r>
              <a:rPr lang="en-GB" altLang="en-US" smtClean="0"/>
              <a:t>Canonical Form of a Complex System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685800" y="4038600"/>
            <a:ext cx="7772400" cy="2057400"/>
          </a:xfrm>
        </p:spPr>
        <p:txBody>
          <a:bodyPr/>
          <a:lstStyle/>
          <a:p>
            <a:endParaRPr lang="en-GB" altLang="en-US" smtClean="0"/>
          </a:p>
        </p:txBody>
      </p:sp>
      <p:pic>
        <p:nvPicPr>
          <p:cNvPr id="4710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609600"/>
            <a:ext cx="4010025" cy="560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/>
              <a:t>Limitations of the Human Capacity for</a:t>
            </a:r>
            <a:br>
              <a:rPr lang="en-GB" dirty="0" smtClean="0"/>
            </a:br>
            <a:r>
              <a:rPr lang="en-GB" dirty="0" smtClean="0"/>
              <a:t>Dealing with Complexity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38400"/>
            <a:ext cx="7772400" cy="41148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GB" dirty="0" smtClean="0"/>
              <a:t>We must think about many things at once</a:t>
            </a:r>
          </a:p>
          <a:p>
            <a:pPr lvl="1">
              <a:defRPr/>
            </a:pPr>
            <a:r>
              <a:rPr lang="en-GB" dirty="0" smtClean="0"/>
              <a:t>cope with a fairly large, intricate, and sometimes nondeterministic state space</a:t>
            </a:r>
          </a:p>
          <a:p>
            <a:pPr>
              <a:defRPr/>
            </a:pPr>
            <a:r>
              <a:rPr lang="en-GB" i="1" dirty="0" smtClean="0">
                <a:solidFill>
                  <a:srgbClr val="FF0000"/>
                </a:solidFill>
              </a:rPr>
              <a:t>Maximum</a:t>
            </a:r>
            <a:r>
              <a:rPr lang="en-GB" dirty="0" smtClean="0"/>
              <a:t> number of chunks of information that an </a:t>
            </a:r>
            <a:r>
              <a:rPr lang="en-GB" i="1" dirty="0" smtClean="0">
                <a:solidFill>
                  <a:srgbClr val="FF0000"/>
                </a:solidFill>
              </a:rPr>
              <a:t>individual can simultaneously comprehend </a:t>
            </a:r>
            <a:r>
              <a:rPr lang="en-GB" dirty="0" smtClean="0"/>
              <a:t>is on the order of seven, plus or minus two</a:t>
            </a:r>
          </a:p>
          <a:p>
            <a:pPr>
              <a:defRPr/>
            </a:pPr>
            <a:r>
              <a:rPr lang="en-GB" dirty="0" smtClean="0"/>
              <a:t>Relates to the capacity of </a:t>
            </a:r>
            <a:r>
              <a:rPr lang="en-GB" i="1" dirty="0" smtClean="0">
                <a:solidFill>
                  <a:srgbClr val="FF0000"/>
                </a:solidFill>
              </a:rPr>
              <a:t>short-term memory </a:t>
            </a:r>
            <a:r>
              <a:rPr lang="en-GB" dirty="0" smtClean="0"/>
              <a:t>and speed to process data (e.g., five seconds to accept a new chunk of information)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Which of the following mechanisms is/are provided by Object Oriented Language to implement Object Oriented Model?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A. Encapsulation</a:t>
            </a:r>
          </a:p>
          <a:p>
            <a:pPr>
              <a:defRPr/>
            </a:pPr>
            <a:r>
              <a:rPr lang="en-GB" dirty="0" smtClean="0"/>
              <a:t>B. Inheritance</a:t>
            </a:r>
          </a:p>
          <a:p>
            <a:pPr>
              <a:defRPr/>
            </a:pPr>
            <a:r>
              <a:rPr lang="en-GB" dirty="0" smtClean="0"/>
              <a:t>C. Polymorphism</a:t>
            </a:r>
          </a:p>
          <a:p>
            <a:pPr>
              <a:defRPr/>
            </a:pPr>
            <a:r>
              <a:rPr lang="en-GB" dirty="0" smtClean="0"/>
              <a:t>D. All of the mentioned</a:t>
            </a:r>
          </a:p>
          <a:p>
            <a:pPr marL="0" indent="0">
              <a:buFontTx/>
              <a:buNone/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2743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/>
              <a:t>Basic Limits on our Ability to Cope with Complexity. </a:t>
            </a:r>
            <a:br>
              <a:rPr lang="en-GB" dirty="0" smtClean="0"/>
            </a:br>
            <a:r>
              <a:rPr lang="en-GB" dirty="0" smtClean="0">
                <a:solidFill>
                  <a:srgbClr val="FF0000"/>
                </a:solidFill>
              </a:rPr>
              <a:t>How then do we Resolve this Predicament?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685800" y="3733800"/>
            <a:ext cx="7772400" cy="2362200"/>
          </a:xfrm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Solution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Order/Logic</a:t>
            </a:r>
          </a:p>
          <a:p>
            <a:r>
              <a:rPr lang="en-GB" altLang="en-US" smtClean="0"/>
              <a:t>Decomposition</a:t>
            </a:r>
          </a:p>
          <a:p>
            <a:r>
              <a:rPr lang="en-GB" altLang="en-US" smtClean="0"/>
              <a:t>Structure</a:t>
            </a:r>
          </a:p>
          <a:p>
            <a:r>
              <a:rPr lang="en-GB" altLang="en-US" smtClean="0"/>
              <a:t>Abstraction/Simplificiations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Objects or Processes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Complex systems can be viewed by focusing on either </a:t>
            </a:r>
            <a:r>
              <a:rPr lang="en-GB" altLang="en-US" i="1" smtClean="0">
                <a:solidFill>
                  <a:srgbClr val="E62D33"/>
                </a:solidFill>
              </a:rPr>
              <a:t>things</a:t>
            </a:r>
            <a:r>
              <a:rPr lang="en-GB" altLang="en-US" smtClean="0"/>
              <a:t> or </a:t>
            </a:r>
            <a:r>
              <a:rPr lang="en-GB" altLang="en-US" i="1" smtClean="0">
                <a:solidFill>
                  <a:srgbClr val="E62D33"/>
                </a:solidFill>
              </a:rPr>
              <a:t>processes</a:t>
            </a:r>
            <a:r>
              <a:rPr lang="en-GB" altLang="en-US" smtClean="0"/>
              <a:t>; there are compelling reasons for applying object-oriented decomposition, in which we view the world as a </a:t>
            </a:r>
            <a:r>
              <a:rPr lang="en-GB" altLang="en-US" i="1" smtClean="0">
                <a:solidFill>
                  <a:srgbClr val="E62D33"/>
                </a:solidFill>
              </a:rPr>
              <a:t>meaningful collection of objects </a:t>
            </a:r>
            <a:r>
              <a:rPr lang="en-GB" altLang="en-US" smtClean="0"/>
              <a:t>that collaborate to achieve some higher-level behavior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Analysis &amp; Design Methods 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Dozens of design methods have been proposed. However, most methods can be categorized as one of </a:t>
            </a:r>
            <a:r>
              <a:rPr lang="en-GB" altLang="en-US" i="1" smtClean="0">
                <a:solidFill>
                  <a:srgbClr val="E62D33"/>
                </a:solidFill>
              </a:rPr>
              <a:t>three kinds</a:t>
            </a:r>
            <a:r>
              <a:rPr lang="en-GB" altLang="en-US" smtClean="0"/>
              <a:t>: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Three Design Categories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Top-down structured design</a:t>
            </a:r>
          </a:p>
          <a:p>
            <a:r>
              <a:rPr lang="en-GB" altLang="en-US" smtClean="0"/>
              <a:t>Data-driven design</a:t>
            </a:r>
          </a:p>
          <a:p>
            <a:r>
              <a:rPr lang="en-GB" altLang="en-US" smtClean="0"/>
              <a:t>Object-oriented design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Cont.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i="1" smtClean="0">
                <a:solidFill>
                  <a:srgbClr val="E62D33"/>
                </a:solidFill>
              </a:rPr>
              <a:t>Top-down structured design </a:t>
            </a:r>
            <a:r>
              <a:rPr lang="en-GB" altLang="en-US" smtClean="0"/>
              <a:t>- applies</a:t>
            </a:r>
            <a:br>
              <a:rPr lang="en-GB" altLang="en-US" smtClean="0"/>
            </a:br>
            <a:r>
              <a:rPr lang="en-GB" altLang="en-US" smtClean="0"/>
              <a:t>algorithmic decomposition</a:t>
            </a:r>
          </a:p>
          <a:p>
            <a:r>
              <a:rPr lang="en-GB" altLang="en-US" i="1" smtClean="0">
                <a:solidFill>
                  <a:srgbClr val="E62D33"/>
                </a:solidFill>
              </a:rPr>
              <a:t>Data-driven design </a:t>
            </a:r>
            <a:r>
              <a:rPr lang="en-GB" altLang="en-US" smtClean="0"/>
              <a:t>- mapping system inputs to outputs derives the structure of a software system</a:t>
            </a:r>
          </a:p>
          <a:p>
            <a:r>
              <a:rPr lang="en-GB" altLang="en-US" i="1" smtClean="0">
                <a:solidFill>
                  <a:srgbClr val="E62D33"/>
                </a:solidFill>
              </a:rPr>
              <a:t>Object-oriented design </a:t>
            </a:r>
            <a:r>
              <a:rPr lang="en-GB" altLang="en-US" smtClean="0"/>
              <a:t>- model software systems as collections of cooperating objects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GB" dirty="0" smtClean="0"/>
              <a:t>What is the maximum number of chunks of information that an individual can simultaneously comprehend?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 smtClean="0"/>
              <a:t>A. 5 to 9 Chunks</a:t>
            </a:r>
          </a:p>
          <a:p>
            <a:pPr>
              <a:defRPr/>
            </a:pPr>
            <a:r>
              <a:rPr lang="en-GB" dirty="0" smtClean="0"/>
              <a:t>B. 3 to 8 Chunks</a:t>
            </a:r>
          </a:p>
          <a:p>
            <a:pPr>
              <a:defRPr/>
            </a:pPr>
            <a:r>
              <a:rPr lang="en-GB" dirty="0" smtClean="0"/>
              <a:t>C. 1 to 5 Chunks</a:t>
            </a:r>
          </a:p>
          <a:p>
            <a:pPr>
              <a:defRPr/>
            </a:pPr>
            <a:r>
              <a:rPr lang="en-GB" dirty="0" smtClean="0"/>
              <a:t>D. 8 to 10 Chunks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A. 5 to 9 Chunks</a:t>
            </a:r>
            <a:endParaRPr lang="en-GB" dirty="0" smtClean="0"/>
          </a:p>
          <a:p>
            <a:pPr>
              <a:defRPr/>
            </a:pPr>
            <a:endParaRPr lang="en-GB" dirty="0"/>
          </a:p>
          <a:p>
            <a:pPr marL="0" indent="0">
              <a:buFontTx/>
              <a:buNone/>
              <a:defRPr/>
            </a:pPr>
            <a:r>
              <a:rPr lang="en-GB" dirty="0" smtClean="0"/>
              <a:t>Maximum number of chunks of information that an individual can simultaneously comprehend is on the order of seven, plus or minus two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pl-PL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What is the Role of Abstraction? 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What is the Role of Abstraction?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958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GB" dirty="0"/>
              <a:t>I</a:t>
            </a:r>
            <a:r>
              <a:rPr lang="en-GB" dirty="0" smtClean="0"/>
              <a:t>ndividual can comprehend only a few chunks of information</a:t>
            </a:r>
          </a:p>
          <a:p>
            <a:pPr>
              <a:defRPr/>
            </a:pPr>
            <a:r>
              <a:rPr lang="en-GB" dirty="0" smtClean="0"/>
              <a:t>We have an exceptionally powerful technique for dealing with complexity</a:t>
            </a:r>
          </a:p>
          <a:p>
            <a:pPr lvl="1">
              <a:defRPr/>
            </a:pPr>
            <a:r>
              <a:rPr lang="en-GB" i="1" dirty="0" smtClean="0">
                <a:solidFill>
                  <a:srgbClr val="E62D33"/>
                </a:solidFill>
              </a:rPr>
              <a:t>We abstract from it</a:t>
            </a:r>
          </a:p>
          <a:p>
            <a:pPr>
              <a:defRPr/>
            </a:pPr>
            <a:r>
              <a:rPr lang="en-GB" dirty="0" smtClean="0">
                <a:solidFill>
                  <a:schemeClr val="bg2"/>
                </a:solidFill>
              </a:rPr>
              <a:t>E.g., Unable to master the entirety of a complex object, we choose to </a:t>
            </a:r>
            <a:r>
              <a:rPr lang="en-GB" i="1" dirty="0" smtClean="0">
                <a:solidFill>
                  <a:srgbClr val="E62D33"/>
                </a:solidFill>
              </a:rPr>
              <a:t>ignore</a:t>
            </a:r>
            <a:r>
              <a:rPr lang="en-GB" dirty="0" smtClean="0">
                <a:solidFill>
                  <a:schemeClr val="bg2"/>
                </a:solidFill>
              </a:rPr>
              <a:t> its inessential </a:t>
            </a:r>
            <a:r>
              <a:rPr lang="en-GB" i="1" dirty="0" smtClean="0">
                <a:solidFill>
                  <a:srgbClr val="E62D33"/>
                </a:solidFill>
              </a:rPr>
              <a:t>details</a:t>
            </a:r>
            <a:r>
              <a:rPr lang="en-GB" dirty="0" smtClean="0">
                <a:solidFill>
                  <a:schemeClr val="bg2"/>
                </a:solidFill>
              </a:rPr>
              <a:t>, dealing instead with the </a:t>
            </a:r>
            <a:r>
              <a:rPr lang="en-GB" i="1" dirty="0" smtClean="0">
                <a:solidFill>
                  <a:srgbClr val="E62D33"/>
                </a:solidFill>
              </a:rPr>
              <a:t>generalized</a:t>
            </a:r>
            <a:r>
              <a:rPr lang="en-GB" dirty="0" smtClean="0">
                <a:solidFill>
                  <a:schemeClr val="bg2"/>
                </a:solidFill>
              </a:rPr>
              <a:t>, idealized </a:t>
            </a:r>
            <a:r>
              <a:rPr lang="en-GB" i="1" dirty="0" smtClean="0">
                <a:solidFill>
                  <a:srgbClr val="E62D33"/>
                </a:solidFill>
              </a:rPr>
              <a:t>model</a:t>
            </a:r>
            <a:r>
              <a:rPr lang="en-GB" dirty="0" smtClean="0">
                <a:solidFill>
                  <a:srgbClr val="E62D33"/>
                </a:solidFill>
              </a:rPr>
              <a:t> </a:t>
            </a:r>
            <a:r>
              <a:rPr lang="en-GB" dirty="0" smtClean="0">
                <a:solidFill>
                  <a:schemeClr val="bg2"/>
                </a:solidFill>
              </a:rPr>
              <a:t>of the object</a:t>
            </a:r>
            <a:endParaRPr lang="en-GB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D. All of the mentioned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Abstraction (Hierarchical)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 smtClean="0"/>
              <a:t>Classifying objects into groups of related abstractions so we can explicitly distinguish common and distinct properties of different objects </a:t>
            </a:r>
          </a:p>
          <a:p>
            <a:pPr lvl="1">
              <a:defRPr/>
            </a:pPr>
            <a:r>
              <a:rPr lang="en-GB" dirty="0" smtClean="0"/>
              <a:t>helps us to master/manage inherent complexity</a:t>
            </a:r>
          </a:p>
          <a:p>
            <a:pPr>
              <a:defRPr/>
            </a:pPr>
            <a:r>
              <a:rPr lang="en-GB" dirty="0" smtClean="0"/>
              <a:t>Identifying the hierarchies within a complex software system</a:t>
            </a:r>
          </a:p>
          <a:p>
            <a:pPr lvl="1">
              <a:defRPr/>
            </a:pPr>
            <a:r>
              <a:rPr lang="en-GB" dirty="0" smtClean="0"/>
              <a:t>simplify and embody tremendously complicated </a:t>
            </a:r>
            <a:r>
              <a:rPr lang="en-GB" dirty="0" err="1" smtClean="0"/>
              <a:t>behavior</a:t>
            </a:r>
            <a:endParaRPr lang="en-GB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41148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 smtClean="0"/>
              <a:t>What are the three Design Categories?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 smtClean="0"/>
              <a:t>A. object-orientated, system-based, logic-driven</a:t>
            </a:r>
          </a:p>
          <a:p>
            <a:pPr>
              <a:defRPr/>
            </a:pPr>
            <a:r>
              <a:rPr lang="en-GB" dirty="0" smtClean="0"/>
              <a:t>B. data-driven, top-down, object-orientated</a:t>
            </a:r>
          </a:p>
          <a:p>
            <a:pPr>
              <a:defRPr/>
            </a:pPr>
            <a:r>
              <a:rPr lang="en-GB" dirty="0" smtClean="0"/>
              <a:t>C. structured, object-orientated, hierarchical</a:t>
            </a:r>
          </a:p>
          <a:p>
            <a:pPr>
              <a:defRPr/>
            </a:pPr>
            <a:r>
              <a:rPr lang="en-GB" dirty="0" smtClean="0"/>
              <a:t>D. automated, object-orientated, synergetic-based</a:t>
            </a:r>
          </a:p>
          <a:p>
            <a:pPr>
              <a:defRPr/>
            </a:pPr>
            <a:r>
              <a:rPr lang="en-GB" dirty="0" smtClean="0"/>
              <a:t>E. top-down, object-orientated, system-driven</a:t>
            </a:r>
            <a:endParaRPr lang="en-GB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B. data-driven, top-down, object-orientated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What is the Purpose of Design?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6246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2079625"/>
            <a:ext cx="5753100" cy="424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What is the purpose of Design?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 smtClean="0"/>
              <a:t>Purpose of design is to construct a system that:</a:t>
            </a:r>
          </a:p>
          <a:p>
            <a:pPr lvl="1">
              <a:defRPr/>
            </a:pPr>
            <a:r>
              <a:rPr lang="en-GB" dirty="0" smtClean="0"/>
              <a:t>Satisfies a given (perhaps informal) </a:t>
            </a:r>
            <a:r>
              <a:rPr lang="en-GB" i="1" dirty="0" smtClean="0">
                <a:solidFill>
                  <a:srgbClr val="E62D33"/>
                </a:solidFill>
              </a:rPr>
              <a:t>functional specification</a:t>
            </a:r>
          </a:p>
          <a:p>
            <a:pPr lvl="1">
              <a:defRPr/>
            </a:pPr>
            <a:r>
              <a:rPr lang="en-GB" i="1" dirty="0" smtClean="0">
                <a:solidFill>
                  <a:srgbClr val="E62D33"/>
                </a:solidFill>
              </a:rPr>
              <a:t>Conforms to limitations </a:t>
            </a:r>
            <a:r>
              <a:rPr lang="en-GB" dirty="0" smtClean="0"/>
              <a:t>of the target medium</a:t>
            </a:r>
          </a:p>
          <a:p>
            <a:pPr lvl="1">
              <a:defRPr/>
            </a:pPr>
            <a:r>
              <a:rPr lang="en-GB" dirty="0" smtClean="0"/>
              <a:t>Meets implicit or explicit </a:t>
            </a:r>
            <a:r>
              <a:rPr lang="en-GB" i="1" dirty="0" smtClean="0">
                <a:solidFill>
                  <a:srgbClr val="E62D33"/>
                </a:solidFill>
              </a:rPr>
              <a:t>requirements</a:t>
            </a:r>
            <a:r>
              <a:rPr lang="en-GB" dirty="0" smtClean="0"/>
              <a:t> on performance and resource usage</a:t>
            </a:r>
          </a:p>
          <a:p>
            <a:pPr lvl="1">
              <a:defRPr/>
            </a:pPr>
            <a:r>
              <a:rPr lang="en-GB" dirty="0" smtClean="0"/>
              <a:t>Satisfies implicit or explicit </a:t>
            </a:r>
            <a:r>
              <a:rPr lang="en-GB" i="1" dirty="0" smtClean="0">
                <a:solidFill>
                  <a:srgbClr val="E62D33"/>
                </a:solidFill>
              </a:rPr>
              <a:t>design criteria </a:t>
            </a:r>
            <a:r>
              <a:rPr lang="en-GB" dirty="0" smtClean="0"/>
              <a:t>on the form of the </a:t>
            </a:r>
            <a:r>
              <a:rPr lang="en-GB" dirty="0" err="1" smtClean="0"/>
              <a:t>artifact</a:t>
            </a:r>
            <a:endParaRPr lang="en-GB" dirty="0" smtClean="0"/>
          </a:p>
          <a:p>
            <a:pPr lvl="1">
              <a:defRPr/>
            </a:pPr>
            <a:r>
              <a:rPr lang="en-GB" dirty="0" smtClean="0"/>
              <a:t>Satisfies </a:t>
            </a:r>
            <a:r>
              <a:rPr lang="en-GB" i="1" dirty="0" smtClean="0">
                <a:solidFill>
                  <a:srgbClr val="E62D33"/>
                </a:solidFill>
              </a:rPr>
              <a:t>restrictions on the design process </a:t>
            </a:r>
            <a:r>
              <a:rPr lang="en-GB" dirty="0" smtClean="0"/>
              <a:t>itself, such as its length or cost, or the tools available for doing the design</a:t>
            </a:r>
            <a:endParaRPr lang="en-GB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9530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 smtClean="0"/>
              <a:t>What are the Five Attributes of a Complex System?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 smtClean="0"/>
              <a:t>A. Relative Primitives Separation of Concerns, Hierarchic Structure, Common Patterns, Stable Intermediate Forms</a:t>
            </a:r>
          </a:p>
          <a:p>
            <a:pPr>
              <a:defRPr/>
            </a:pPr>
            <a:r>
              <a:rPr lang="en-GB" dirty="0" smtClean="0"/>
              <a:t>B. Hierarchic Structure, Common Primitives, Separation of Concerns, Stable Patterns, Dynamic Patterns</a:t>
            </a:r>
          </a:p>
          <a:p>
            <a:pPr>
              <a:defRPr/>
            </a:pPr>
            <a:r>
              <a:rPr lang="en-GB" dirty="0" smtClean="0"/>
              <a:t>C. Hierarchic Structure, Primitive Structures, Separation Patterns, Stable Forms, Intermediate Attributes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  <a:defRPr/>
            </a:pPr>
            <a:r>
              <a:rPr lang="en-GB" dirty="0" smtClean="0"/>
              <a:t>Five Attributes of a Complex System: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b="1" dirty="0" smtClean="0"/>
              <a:t>A.</a:t>
            </a:r>
            <a:r>
              <a:rPr lang="en-GB" dirty="0" smtClean="0"/>
              <a:t> Relative Primitives Separation of Concerns, Hierarchic Structure, Common Patterns, Stable Intermediate Forms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Which of the following is the functionality of ‘Data Abstraction’?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A. Reduce Complexity</a:t>
            </a:r>
          </a:p>
          <a:p>
            <a:pPr>
              <a:defRPr/>
            </a:pPr>
            <a:r>
              <a:rPr lang="en-GB" dirty="0" smtClean="0"/>
              <a:t>B. Binds together code and data</a:t>
            </a:r>
          </a:p>
          <a:p>
            <a:pPr>
              <a:defRPr/>
            </a:pPr>
            <a:r>
              <a:rPr lang="en-GB" dirty="0" smtClean="0"/>
              <a:t>C. Parallelism</a:t>
            </a:r>
          </a:p>
          <a:p>
            <a:pPr>
              <a:defRPr/>
            </a:pPr>
            <a:r>
              <a:rPr lang="en-GB" dirty="0" smtClean="0"/>
              <a:t>D. None of the mentioned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A. Reduce Complexity</a:t>
            </a:r>
          </a:p>
          <a:p>
            <a:pPr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Explanation: An essential element of Object Oriented Programming is ‘Data Abstraction’ which means hiding things. Complexity is managed through abstraction.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altLang="en-US" i="1" dirty="0" smtClean="0">
                <a:solidFill>
                  <a:srgbClr val="E62D33"/>
                </a:solidFill>
              </a:rPr>
              <a:t>Complexity</a:t>
            </a:r>
            <a:r>
              <a:rPr lang="en-GB" altLang="en-US" dirty="0" smtClean="0"/>
              <a:t> in Object Orientated Analysis and Design</a:t>
            </a:r>
          </a:p>
          <a:p>
            <a:pPr>
              <a:defRPr/>
            </a:pPr>
            <a:r>
              <a:rPr lang="en-GB" altLang="en-US" dirty="0" smtClean="0"/>
              <a:t>Why Software is Inherently Complex</a:t>
            </a:r>
          </a:p>
          <a:p>
            <a:pPr>
              <a:defRPr/>
            </a:pPr>
            <a:r>
              <a:rPr lang="en-GB" altLang="en-US" dirty="0"/>
              <a:t>H</a:t>
            </a:r>
            <a:r>
              <a:rPr lang="en-GB" altLang="en-US" dirty="0" smtClean="0"/>
              <a:t>uman Intellectual Capacity</a:t>
            </a:r>
          </a:p>
          <a:p>
            <a:pPr>
              <a:defRPr/>
            </a:pPr>
            <a:r>
              <a:rPr lang="en-GB" altLang="en-US" dirty="0" smtClean="0"/>
              <a:t>Engineer the </a:t>
            </a:r>
            <a:r>
              <a:rPr lang="en-GB" altLang="en-US" i="1" dirty="0">
                <a:solidFill>
                  <a:srgbClr val="E62D33"/>
                </a:solidFill>
              </a:rPr>
              <a:t>I</a:t>
            </a:r>
            <a:r>
              <a:rPr lang="en-GB" altLang="en-US" i="1" dirty="0" smtClean="0">
                <a:solidFill>
                  <a:srgbClr val="E62D33"/>
                </a:solidFill>
              </a:rPr>
              <a:t>llusion</a:t>
            </a:r>
            <a:r>
              <a:rPr lang="en-GB" altLang="en-US" dirty="0" smtClean="0"/>
              <a:t> of Simplicity</a:t>
            </a:r>
          </a:p>
          <a:p>
            <a:pPr>
              <a:defRPr/>
            </a:pPr>
            <a:r>
              <a:rPr lang="en-GB" altLang="en-US" dirty="0" smtClean="0"/>
              <a:t>Evolve from stable intermediate forms</a:t>
            </a:r>
          </a:p>
          <a:p>
            <a:pPr>
              <a:defRPr/>
            </a:pPr>
            <a:r>
              <a:rPr lang="en-GB" altLang="en-US" dirty="0" smtClean="0"/>
              <a:t>Manage complexity through </a:t>
            </a:r>
            <a:r>
              <a:rPr lang="en-GB" altLang="en-US" i="1" dirty="0" smtClean="0">
                <a:solidFill>
                  <a:srgbClr val="E62D33"/>
                </a:solidFill>
              </a:rPr>
              <a:t>decomposition, abstraction</a:t>
            </a:r>
            <a:r>
              <a:rPr lang="en-GB" altLang="en-US" dirty="0" smtClean="0">
                <a:solidFill>
                  <a:schemeClr val="bg2"/>
                </a:solidFill>
              </a:rPr>
              <a:t>, and</a:t>
            </a:r>
            <a:r>
              <a:rPr lang="en-GB" altLang="en-US" i="1" dirty="0" smtClean="0">
                <a:solidFill>
                  <a:srgbClr val="E62D33"/>
                </a:solidFill>
              </a:rPr>
              <a:t> hierarchy</a:t>
            </a:r>
          </a:p>
          <a:p>
            <a:pPr>
              <a:defRPr/>
            </a:pPr>
            <a:r>
              <a:rPr lang="en-GB" altLang="en-US" dirty="0" smtClean="0">
                <a:solidFill>
                  <a:schemeClr val="bg2"/>
                </a:solidFill>
              </a:rPr>
              <a:t>Focus on either things or processes</a:t>
            </a:r>
          </a:p>
          <a:p>
            <a:pPr lvl="1">
              <a:defRPr/>
            </a:pPr>
            <a:r>
              <a:rPr lang="en-GB" altLang="en-US" dirty="0" smtClean="0">
                <a:solidFill>
                  <a:schemeClr val="bg2"/>
                </a:solidFill>
              </a:rPr>
              <a:t>view the world as a meaningful collection of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49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 smtClean="0"/>
              <a:t>Which of these is the </a:t>
            </a:r>
            <a:r>
              <a:rPr lang="en-GB" i="1" dirty="0" smtClean="0"/>
              <a:t>functionality</a:t>
            </a:r>
            <a:r>
              <a:rPr lang="en-GB" dirty="0" smtClean="0"/>
              <a:t> of ‘Encapsulation’?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A. Binds together code and data</a:t>
            </a:r>
          </a:p>
          <a:p>
            <a:pPr>
              <a:defRPr/>
            </a:pPr>
            <a:r>
              <a:rPr lang="en-GB" dirty="0" smtClean="0"/>
              <a:t>B. Using single interface for general class of actions</a:t>
            </a:r>
          </a:p>
          <a:p>
            <a:pPr>
              <a:defRPr/>
            </a:pPr>
            <a:r>
              <a:rPr lang="en-GB" dirty="0" smtClean="0"/>
              <a:t>C. Reduce Complexity</a:t>
            </a:r>
          </a:p>
          <a:p>
            <a:pPr>
              <a:defRPr/>
            </a:pPr>
            <a:r>
              <a:rPr lang="en-GB" dirty="0" smtClean="0"/>
              <a:t>D. All of the mentioned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Review Slides</a:t>
            </a:r>
          </a:p>
          <a:p>
            <a:r>
              <a:rPr lang="en-GB" altLang="en-US" smtClean="0"/>
              <a:t>Read Chapter 2</a:t>
            </a:r>
          </a:p>
          <a:p>
            <a:r>
              <a:rPr lang="en-GB" altLang="en-US" smtClean="0"/>
              <a:t>Quizzes/Questions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A. Binds together code and data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`Encapsulation' acts as protective wrapper that prevents code and data from being accessed by other code defined outside the wrapper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143000"/>
          </a:xfrm>
        </p:spPr>
        <p:txBody>
          <a:bodyPr/>
          <a:lstStyle/>
          <a:p>
            <a:r>
              <a:rPr lang="en-GB" altLang="en-US" sz="4000" smtClean="0"/>
              <a:t>What is the output of this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486400"/>
            <a:ext cx="7772400" cy="1143000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GB" dirty="0" smtClean="0"/>
              <a:t>A. Compilation error</a:t>
            </a:r>
          </a:p>
          <a:p>
            <a:pPr>
              <a:defRPr/>
            </a:pPr>
            <a:r>
              <a:rPr lang="en-GB" dirty="0" smtClean="0"/>
              <a:t>B. Run time error</a:t>
            </a:r>
          </a:p>
          <a:p>
            <a:pPr>
              <a:defRPr/>
            </a:pPr>
            <a:r>
              <a:rPr lang="en-GB" dirty="0" smtClean="0"/>
              <a:t>C. Output : a, b and c 10 20 30</a:t>
            </a:r>
          </a:p>
          <a:p>
            <a:pPr>
              <a:defRPr/>
            </a:pPr>
            <a:r>
              <a:rPr lang="en-GB" dirty="0" smtClean="0"/>
              <a:t>D. None of the mentioned</a:t>
            </a:r>
            <a:endParaRPr lang="en-GB" dirty="0"/>
          </a:p>
        </p:txBody>
      </p:sp>
      <p:pic>
        <p:nvPicPr>
          <p:cNvPr id="1638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7315200" cy="411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A. Compilation error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Explanation: Private members of a class cannot be accessed directly. In the above program, the variable c is a private member of class ‘Test’ and can only be accessed through its methods.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</TotalTime>
  <Words>1760</Words>
  <Application>Microsoft Office PowerPoint</Application>
  <PresentationFormat>On-screen Show (4:3)</PresentationFormat>
  <Paragraphs>244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Times New Roman</vt:lpstr>
      <vt:lpstr>Arial</vt:lpstr>
      <vt:lpstr>Wingdings 3</vt:lpstr>
      <vt:lpstr>Default Design</vt:lpstr>
      <vt:lpstr>Complexity</vt:lpstr>
      <vt:lpstr>Outline</vt:lpstr>
      <vt:lpstr>Last Week</vt:lpstr>
      <vt:lpstr>Question</vt:lpstr>
      <vt:lpstr>Answer</vt:lpstr>
      <vt:lpstr>Question</vt:lpstr>
      <vt:lpstr>Answer</vt:lpstr>
      <vt:lpstr>What is the output of this Program?</vt:lpstr>
      <vt:lpstr>Answer</vt:lpstr>
      <vt:lpstr>Question</vt:lpstr>
      <vt:lpstr>Answer</vt:lpstr>
      <vt:lpstr>Why is Software Inherently Complex?</vt:lpstr>
      <vt:lpstr>Why is Software Inherently Complex?</vt:lpstr>
      <vt:lpstr>1. Complexity of the Problem Domain</vt:lpstr>
      <vt:lpstr>PowerPoint Presentation</vt:lpstr>
      <vt:lpstr>Complexity of the Problem Domain Cont.</vt:lpstr>
      <vt:lpstr>Evolve Over Time</vt:lpstr>
      <vt:lpstr>2. Difficulty of Managing the Development Process </vt:lpstr>
      <vt:lpstr>Cont.</vt:lpstr>
      <vt:lpstr>3. Flexibility Possible through Software</vt:lpstr>
      <vt:lpstr>4. Problems of Characterizing the Behavior of Discrete Systems</vt:lpstr>
      <vt:lpstr>PowerPoint Presentation</vt:lpstr>
      <vt:lpstr>Question</vt:lpstr>
      <vt:lpstr>Answer</vt:lpstr>
      <vt:lpstr>What are the Five Attributes of a Complex System?</vt:lpstr>
      <vt:lpstr>What are the Five Attributes of a Complex System?</vt:lpstr>
      <vt:lpstr>Hierarchic Structure</vt:lpstr>
      <vt:lpstr>2. Relative Primitives</vt:lpstr>
      <vt:lpstr>3. Separation of Concerns</vt:lpstr>
      <vt:lpstr>4. Common Patterns</vt:lpstr>
      <vt:lpstr>5. Stable Intermediate Forms</vt:lpstr>
      <vt:lpstr>Question</vt:lpstr>
      <vt:lpstr>Answer</vt:lpstr>
      <vt:lpstr>Question</vt:lpstr>
      <vt:lpstr>Answer</vt:lpstr>
      <vt:lpstr>Organized and Disorganized Complexity</vt:lpstr>
      <vt:lpstr>Canonical Form of a Complex System</vt:lpstr>
      <vt:lpstr>Canonical Form of a Complex System</vt:lpstr>
      <vt:lpstr>Limitations of the Human Capacity for Dealing with Complexity</vt:lpstr>
      <vt:lpstr>Basic Limits on our Ability to Cope with Complexity.  How then do we Resolve this Predicament?</vt:lpstr>
      <vt:lpstr>Solution</vt:lpstr>
      <vt:lpstr>Objects or Processes</vt:lpstr>
      <vt:lpstr>Analysis &amp; Design Methods </vt:lpstr>
      <vt:lpstr>Three Design Categories</vt:lpstr>
      <vt:lpstr>Cont.</vt:lpstr>
      <vt:lpstr>Question</vt:lpstr>
      <vt:lpstr>Answer</vt:lpstr>
      <vt:lpstr>What is the Role of Abstraction? </vt:lpstr>
      <vt:lpstr>What is the Role of Abstraction? </vt:lpstr>
      <vt:lpstr>Abstraction (Hierarchical)</vt:lpstr>
      <vt:lpstr>Question</vt:lpstr>
      <vt:lpstr>Answer</vt:lpstr>
      <vt:lpstr>What is the Purpose of Design?</vt:lpstr>
      <vt:lpstr>What is the purpose of Design?</vt:lpstr>
      <vt:lpstr>Question</vt:lpstr>
      <vt:lpstr>Answer</vt:lpstr>
      <vt:lpstr>Question</vt:lpstr>
      <vt:lpstr>Answer</vt:lpstr>
      <vt:lpstr>Summary</vt:lpstr>
      <vt:lpstr>This Week</vt:lpstr>
      <vt:lpstr>Questions/Discussion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185</cp:revision>
  <dcterms:created xsi:type="dcterms:W3CDTF">1601-01-01T00:00:00Z</dcterms:created>
  <dcterms:modified xsi:type="dcterms:W3CDTF">2017-10-28T07:25:59Z</dcterms:modified>
</cp:coreProperties>
</file>