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67" r:id="rId2"/>
    <p:sldId id="274" r:id="rId3"/>
    <p:sldId id="336" r:id="rId4"/>
    <p:sldId id="333" r:id="rId5"/>
    <p:sldId id="334" r:id="rId6"/>
    <p:sldId id="335" r:id="rId7"/>
    <p:sldId id="358" r:id="rId8"/>
    <p:sldId id="359" r:id="rId9"/>
    <p:sldId id="293" r:id="rId10"/>
    <p:sldId id="295" r:id="rId11"/>
    <p:sldId id="296" r:id="rId12"/>
    <p:sldId id="297" r:id="rId13"/>
    <p:sldId id="332" r:id="rId14"/>
    <p:sldId id="298" r:id="rId15"/>
    <p:sldId id="345" r:id="rId16"/>
    <p:sldId id="346" r:id="rId17"/>
    <p:sldId id="302" r:id="rId18"/>
    <p:sldId id="300" r:id="rId19"/>
    <p:sldId id="301" r:id="rId20"/>
    <p:sldId id="330" r:id="rId21"/>
    <p:sldId id="331" r:id="rId22"/>
    <p:sldId id="303" r:id="rId23"/>
    <p:sldId id="305" r:id="rId24"/>
    <p:sldId id="304" r:id="rId25"/>
    <p:sldId id="306" r:id="rId26"/>
    <p:sldId id="307" r:id="rId27"/>
    <p:sldId id="308" r:id="rId28"/>
    <p:sldId id="309" r:id="rId29"/>
    <p:sldId id="310" r:id="rId30"/>
    <p:sldId id="348" r:id="rId31"/>
    <p:sldId id="343" r:id="rId32"/>
    <p:sldId id="344" r:id="rId33"/>
    <p:sldId id="311" r:id="rId34"/>
    <p:sldId id="314" r:id="rId35"/>
    <p:sldId id="313" r:id="rId36"/>
    <p:sldId id="315" r:id="rId37"/>
    <p:sldId id="316" r:id="rId38"/>
    <p:sldId id="318" r:id="rId39"/>
    <p:sldId id="317" r:id="rId40"/>
    <p:sldId id="319" r:id="rId41"/>
    <p:sldId id="353" r:id="rId42"/>
    <p:sldId id="354" r:id="rId43"/>
    <p:sldId id="351" r:id="rId44"/>
    <p:sldId id="352" r:id="rId45"/>
    <p:sldId id="312" r:id="rId46"/>
    <p:sldId id="320" r:id="rId47"/>
    <p:sldId id="321" r:id="rId48"/>
    <p:sldId id="349" r:id="rId49"/>
    <p:sldId id="350" r:id="rId50"/>
    <p:sldId id="322" r:id="rId51"/>
    <p:sldId id="323" r:id="rId52"/>
    <p:sldId id="324" r:id="rId53"/>
    <p:sldId id="325" r:id="rId54"/>
    <p:sldId id="326" r:id="rId55"/>
    <p:sldId id="328" r:id="rId56"/>
    <p:sldId id="329" r:id="rId57"/>
    <p:sldId id="327" r:id="rId58"/>
    <p:sldId id="272" r:id="rId59"/>
    <p:sldId id="291" r:id="rId60"/>
    <p:sldId id="268" r:id="rId61"/>
    <p:sldId id="337" r:id="rId62"/>
    <p:sldId id="338" r:id="rId63"/>
    <p:sldId id="339" r:id="rId64"/>
    <p:sldId id="340" r:id="rId65"/>
    <p:sldId id="341" r:id="rId66"/>
    <p:sldId id="342" r:id="rId67"/>
    <p:sldId id="355" r:id="rId68"/>
    <p:sldId id="356" r:id="rId6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8BBBF"/>
    <a:srgbClr val="8BBABE"/>
    <a:srgbClr val="E62D33"/>
    <a:srgbClr val="394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5E2F2883-7486-4303-A207-4E17927A9675}" type="slidenum">
              <a:rPr lang="en-US" altLang="en-US"/>
              <a:pPr>
                <a:defRPr/>
              </a:pPr>
              <a:t>‹#›</a:t>
            </a:fld>
            <a:endParaRPr lang="en-US" altLang="en-US"/>
          </a:p>
        </p:txBody>
      </p:sp>
    </p:spTree>
    <p:extLst>
      <p:ext uri="{BB962C8B-B14F-4D97-AF65-F5344CB8AC3E}">
        <p14:creationId xmlns:p14="http://schemas.microsoft.com/office/powerpoint/2010/main" val="1071685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85951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D1E57E94-8826-4B4C-B4F5-D24C525311DA}"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8F6B0D01-FEDD-44CB-805E-B8D85561BDAA}" type="slidenum">
              <a:rPr lang="en-US" altLang="en-US"/>
              <a:pPr>
                <a:defRPr/>
              </a:pPr>
              <a:t>‹#›</a:t>
            </a:fld>
            <a:endParaRPr lang="en-US" altLang="en-US"/>
          </a:p>
        </p:txBody>
      </p:sp>
    </p:spTree>
    <p:extLst>
      <p:ext uri="{BB962C8B-B14F-4D97-AF65-F5344CB8AC3E}">
        <p14:creationId xmlns:p14="http://schemas.microsoft.com/office/powerpoint/2010/main" val="28837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93F78C47-3CF9-469F-80CC-DE0C1807A866}"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1091CF28-0043-49B9-BC10-BFA3D1909EED}" type="slidenum">
              <a:rPr lang="en-US" altLang="en-US"/>
              <a:pPr>
                <a:defRPr/>
              </a:pPr>
              <a:t>‹#›</a:t>
            </a:fld>
            <a:endParaRPr lang="en-US" altLang="en-US"/>
          </a:p>
        </p:txBody>
      </p:sp>
    </p:spTree>
    <p:extLst>
      <p:ext uri="{BB962C8B-B14F-4D97-AF65-F5344CB8AC3E}">
        <p14:creationId xmlns:p14="http://schemas.microsoft.com/office/powerpoint/2010/main" val="27795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0942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5681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8737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3851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19FBC464-28E3-43EE-9496-B80C1DCF848A}" type="datetime1">
              <a:rPr lang="en-US" altLang="en-US"/>
              <a:pPr>
                <a:defRPr/>
              </a:pPr>
              <a:t>10/28/2017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05F2D273-89F8-42E5-862E-F22DBC62776A}" type="slidenum">
              <a:rPr lang="en-US" altLang="en-US"/>
              <a:pPr>
                <a:defRPr/>
              </a:pPr>
              <a:t>‹#›</a:t>
            </a:fld>
            <a:endParaRPr lang="en-US" altLang="en-US"/>
          </a:p>
        </p:txBody>
      </p:sp>
    </p:spTree>
    <p:extLst>
      <p:ext uri="{BB962C8B-B14F-4D97-AF65-F5344CB8AC3E}">
        <p14:creationId xmlns:p14="http://schemas.microsoft.com/office/powerpoint/2010/main" val="70777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14F3C70A-6B84-4A5A-BA90-F8F7CAC7FC33}" type="datetime1">
              <a:rPr lang="en-US" altLang="en-US"/>
              <a:pPr>
                <a:defRPr/>
              </a:pPr>
              <a:t>10/28/2017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EC5F44D4-0849-4789-A0DB-64324EA5E4C2}" type="slidenum">
              <a:rPr lang="en-US" altLang="en-US"/>
              <a:pPr>
                <a:defRPr/>
              </a:pPr>
              <a:t>‹#›</a:t>
            </a:fld>
            <a:endParaRPr lang="en-US" altLang="en-US"/>
          </a:p>
        </p:txBody>
      </p:sp>
    </p:spTree>
    <p:extLst>
      <p:ext uri="{BB962C8B-B14F-4D97-AF65-F5344CB8AC3E}">
        <p14:creationId xmlns:p14="http://schemas.microsoft.com/office/powerpoint/2010/main" val="74044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51F31A9-2615-425B-BA0A-5CEDBB36C47A}"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24034581-5AFF-4FE2-8D00-0CAE4BCF3332}" type="slidenum">
              <a:rPr lang="en-US" altLang="en-US"/>
              <a:pPr>
                <a:defRPr/>
              </a:pPr>
              <a:t>‹#›</a:t>
            </a:fld>
            <a:endParaRPr lang="en-US" altLang="en-US"/>
          </a:p>
        </p:txBody>
      </p:sp>
    </p:spTree>
    <p:extLst>
      <p:ext uri="{BB962C8B-B14F-4D97-AF65-F5344CB8AC3E}">
        <p14:creationId xmlns:p14="http://schemas.microsoft.com/office/powerpoint/2010/main" val="228337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354CBB8-4E6E-4BAE-9CD3-2C21D77D1442}"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AECEDBDA-096A-45E2-A61C-E1B914252F75}" type="slidenum">
              <a:rPr lang="en-US" altLang="en-US"/>
              <a:pPr>
                <a:defRPr/>
              </a:pPr>
              <a:t>‹#›</a:t>
            </a:fld>
            <a:endParaRPr lang="en-US" altLang="en-US"/>
          </a:p>
        </p:txBody>
      </p:sp>
    </p:spTree>
    <p:extLst>
      <p:ext uri="{BB962C8B-B14F-4D97-AF65-F5344CB8AC3E}">
        <p14:creationId xmlns:p14="http://schemas.microsoft.com/office/powerpoint/2010/main" val="77000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zjnu.xyz/" TargetMode="External"/><Relationship Id="rId2" Type="http://schemas.openxmlformats.org/officeDocument/2006/relationships/hyperlink" Target="https://zjnu2017.github.io/"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eaLnBrk="1" hangingPunct="1"/>
            <a:r>
              <a:rPr lang="en-GB" altLang="en-US" smtClean="0"/>
              <a:t>Object Model</a:t>
            </a:r>
          </a:p>
        </p:txBody>
      </p:sp>
      <p:sp>
        <p:nvSpPr>
          <p:cNvPr id="9219" name="Subtitle 2"/>
          <p:cNvSpPr>
            <a:spLocks noGrp="1"/>
          </p:cNvSpPr>
          <p:nvPr>
            <p:ph type="subTitle" idx="1"/>
          </p:nvPr>
        </p:nvSpPr>
        <p:spPr/>
        <p:txBody>
          <a:bodyPr/>
          <a:lstStyle/>
          <a:p>
            <a:pPr eaLnBrk="1" hangingPunct="1"/>
            <a:r>
              <a:rPr lang="en-GB" altLang="en-US" smtClean="0"/>
              <a:t>Object Orientated Analysis and Design</a:t>
            </a:r>
          </a:p>
        </p:txBody>
      </p:sp>
      <p:sp>
        <p:nvSpPr>
          <p:cNvPr id="9220" name="TextBox 1"/>
          <p:cNvSpPr txBox="1">
            <a:spLocks noChangeArrowheads="1"/>
          </p:cNvSpPr>
          <p:nvPr/>
        </p:nvSpPr>
        <p:spPr bwMode="auto">
          <a:xfrm>
            <a:off x="3186113" y="4795838"/>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defRPr sz="2800">
                <a:solidFill>
                  <a:srgbClr val="000000"/>
                </a:solidFill>
                <a:latin typeface="Arial" panose="020B0604020202020204" pitchFamily="34" charset="0"/>
              </a:defRPr>
            </a:lvl2pPr>
            <a:lvl3pPr marL="1143000" indent="-228600">
              <a:spcBef>
                <a:spcPct val="20000"/>
              </a:spcBef>
              <a:buChar char="•"/>
              <a:defRPr sz="2400">
                <a:solidFill>
                  <a:srgbClr val="000000"/>
                </a:solidFill>
                <a:latin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defRPr>
            </a:lvl9pPr>
          </a:lstStyle>
          <a:p>
            <a:pPr>
              <a:spcBef>
                <a:spcPct val="0"/>
              </a:spcBef>
              <a:buFontTx/>
              <a:buNone/>
            </a:pPr>
            <a:r>
              <a:rPr lang="en-GB" altLang="en-US" sz="2400">
                <a:solidFill>
                  <a:schemeClr val="bg2"/>
                </a:solidFill>
                <a:latin typeface="Times New Roman" panose="02020603050405020304" pitchFamily="18" charset="0"/>
              </a:rPr>
              <a:t>Benjamin Kenwright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sz="3200" smtClean="0"/>
              <a:t>Topology of Early Generation Programming Languages</a:t>
            </a:r>
          </a:p>
        </p:txBody>
      </p:sp>
      <p:sp>
        <p:nvSpPr>
          <p:cNvPr id="18435" name="Content Placeholder 2"/>
          <p:cNvSpPr>
            <a:spLocks noGrp="1"/>
          </p:cNvSpPr>
          <p:nvPr>
            <p:ph idx="1"/>
          </p:nvPr>
        </p:nvSpPr>
        <p:spPr/>
        <p:txBody>
          <a:bodyPr/>
          <a:lstStyle/>
          <a:p>
            <a:endParaRPr lang="en-GB" altLang="en-US" smtClean="0"/>
          </a:p>
        </p:txBody>
      </p:sp>
      <p:pic>
        <p:nvPicPr>
          <p:cNvPr id="1843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65325"/>
            <a:ext cx="6400800"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1371600"/>
            <a:ext cx="7772400" cy="1143000"/>
          </a:xfrm>
        </p:spPr>
        <p:txBody>
          <a:bodyPr/>
          <a:lstStyle/>
          <a:p>
            <a:r>
              <a:rPr lang="en-GB" altLang="en-US" sz="3200" smtClean="0"/>
              <a:t>Topology of Small to </a:t>
            </a:r>
            <a:r>
              <a:rPr lang="en-GB" altLang="en-US" sz="3200" smtClean="0">
                <a:solidFill>
                  <a:srgbClr val="FF0000"/>
                </a:solidFill>
              </a:rPr>
              <a:t>Moderate-Sized</a:t>
            </a:r>
            <a:r>
              <a:rPr lang="en-GB" altLang="en-US" sz="3200" smtClean="0"/>
              <a:t> Applications Using Object-Based and Object-Oriented Programming</a:t>
            </a:r>
            <a:br>
              <a:rPr lang="en-GB" altLang="en-US" sz="3200" smtClean="0"/>
            </a:br>
            <a:r>
              <a:rPr lang="en-GB" altLang="en-US" sz="3200" smtClean="0"/>
              <a:t/>
            </a:r>
            <a:br>
              <a:rPr lang="en-GB" altLang="en-US" sz="3200" smtClean="0"/>
            </a:br>
            <a:endParaRPr lang="en-GB" altLang="en-US" sz="3200" smtClean="0"/>
          </a:p>
        </p:txBody>
      </p:sp>
      <p:pic>
        <p:nvPicPr>
          <p:cNvPr id="1945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547938"/>
            <a:ext cx="64801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altLang="en-US" sz="3200" smtClean="0"/>
              <a:t>Topology of </a:t>
            </a:r>
            <a:r>
              <a:rPr lang="en-GB" altLang="en-US" sz="3200" smtClean="0">
                <a:solidFill>
                  <a:srgbClr val="FF0000"/>
                </a:solidFill>
              </a:rPr>
              <a:t>Large Applications </a:t>
            </a:r>
            <a:r>
              <a:rPr lang="en-GB" altLang="en-US" sz="3200" smtClean="0"/>
              <a:t>Using Object-Based and Object-Oriented Programming Languages</a:t>
            </a:r>
          </a:p>
        </p:txBody>
      </p:sp>
      <p:sp>
        <p:nvSpPr>
          <p:cNvPr id="20483" name="Content Placeholder 2"/>
          <p:cNvSpPr>
            <a:spLocks noGrp="1"/>
          </p:cNvSpPr>
          <p:nvPr>
            <p:ph idx="1"/>
          </p:nvPr>
        </p:nvSpPr>
        <p:spPr/>
        <p:txBody>
          <a:bodyPr/>
          <a:lstStyle/>
          <a:p>
            <a:endParaRPr lang="en-GB" altLang="en-US" smtClean="0"/>
          </a:p>
        </p:txBody>
      </p:sp>
      <p:pic>
        <p:nvPicPr>
          <p:cNvPr id="2048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133600"/>
            <a:ext cx="5305425"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smtClean="0"/>
              <a:t>Discussion Activity</a:t>
            </a:r>
          </a:p>
        </p:txBody>
      </p:sp>
      <p:sp>
        <p:nvSpPr>
          <p:cNvPr id="21507" name="Content Placeholder 2"/>
          <p:cNvSpPr>
            <a:spLocks noGrp="1"/>
          </p:cNvSpPr>
          <p:nvPr>
            <p:ph idx="1"/>
          </p:nvPr>
        </p:nvSpPr>
        <p:spPr/>
        <p:txBody>
          <a:bodyPr/>
          <a:lstStyle/>
          <a:p>
            <a:r>
              <a:rPr lang="en-GB" altLang="en-US" smtClean="0"/>
              <a:t>Explain in your own words how software has changed over the last 20 years?</a:t>
            </a:r>
          </a:p>
          <a:p>
            <a:r>
              <a:rPr lang="en-GB" altLang="en-US" smtClean="0"/>
              <a:t>Why software engineering methods have had to change?</a:t>
            </a:r>
          </a:p>
        </p:txBody>
      </p:sp>
      <p:pic>
        <p:nvPicPr>
          <p:cNvPr id="2150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368800"/>
            <a:ext cx="26670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smtClean="0"/>
              <a:t/>
            </a:r>
            <a:br>
              <a:rPr lang="en-GB" altLang="en-US" smtClean="0"/>
            </a:br>
            <a:r>
              <a:rPr lang="en-GB" altLang="en-US" smtClean="0"/>
              <a:t>Foundation of the </a:t>
            </a:r>
            <a:br>
              <a:rPr lang="en-GB" altLang="en-US" smtClean="0"/>
            </a:br>
            <a:r>
              <a:rPr lang="en-GB" altLang="en-US" smtClean="0"/>
              <a:t>`Object Model’</a:t>
            </a:r>
          </a:p>
        </p:txBody>
      </p:sp>
      <p:sp>
        <p:nvSpPr>
          <p:cNvPr id="22531" name="Content Placeholder 2"/>
          <p:cNvSpPr>
            <a:spLocks noGrp="1"/>
          </p:cNvSpPr>
          <p:nvPr>
            <p:ph idx="1"/>
          </p:nvPr>
        </p:nvSpPr>
        <p:spPr>
          <a:xfrm>
            <a:off x="685800" y="2514600"/>
            <a:ext cx="7772400" cy="3581400"/>
          </a:xfrm>
        </p:spPr>
        <p:txBody>
          <a:bodyPr/>
          <a:lstStyle/>
          <a:p>
            <a:r>
              <a:rPr lang="en-GB" altLang="en-US" u="sng" smtClean="0"/>
              <a:t>Object-oriented</a:t>
            </a:r>
            <a:r>
              <a:rPr lang="en-GB" altLang="en-US" smtClean="0"/>
              <a:t> design methods have evolved to help developers </a:t>
            </a:r>
            <a:r>
              <a:rPr lang="en-GB" altLang="en-US" i="1" smtClean="0">
                <a:solidFill>
                  <a:srgbClr val="FF0000"/>
                </a:solidFill>
              </a:rPr>
              <a:t>exploit</a:t>
            </a:r>
            <a:r>
              <a:rPr lang="en-GB" altLang="en-US" smtClean="0"/>
              <a:t> the expressive power of </a:t>
            </a:r>
            <a:r>
              <a:rPr lang="en-GB" altLang="en-US" i="1" smtClean="0">
                <a:solidFill>
                  <a:srgbClr val="FF0000"/>
                </a:solidFill>
              </a:rPr>
              <a:t>object-based</a:t>
            </a:r>
            <a:r>
              <a:rPr lang="en-GB" altLang="en-US" smtClean="0"/>
              <a:t> and object-oriented programming </a:t>
            </a:r>
            <a:r>
              <a:rPr lang="en-GB" altLang="en-US" i="1" smtClean="0">
                <a:solidFill>
                  <a:srgbClr val="FF0000"/>
                </a:solidFill>
              </a:rPr>
              <a:t>languages</a:t>
            </a:r>
          </a:p>
          <a:p>
            <a:r>
              <a:rPr lang="en-GB" altLang="en-US" i="1" smtClean="0">
                <a:solidFill>
                  <a:srgbClr val="FF0000"/>
                </a:solidFill>
              </a:rPr>
              <a:t>Classes and Objects as basic building blocks</a:t>
            </a:r>
            <a:r>
              <a:rPr lang="en-GB" altLang="en-US" smtClean="0"/>
              <a:t/>
            </a:r>
            <a:br>
              <a:rPr lang="en-GB" altLang="en-US" smtClean="0"/>
            </a:br>
            <a:r>
              <a:rPr lang="en-GB" altLang="en-US" smtClean="0"/>
              <a:t/>
            </a:r>
            <a:br>
              <a:rPr lang="en-GB" altLang="en-US" smtClean="0"/>
            </a:br>
            <a:endParaRPr lang="en-GB"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Object-oriented design methods cause security problems as they don’t use object-based and object-oriented programming languages</a:t>
            </a:r>
          </a:p>
          <a:p>
            <a:pPr>
              <a:defRPr/>
            </a:pPr>
            <a:endParaRPr lang="en-GB" dirty="0" smtClean="0"/>
          </a:p>
          <a:p>
            <a:pPr marL="514350" indent="-514350">
              <a:buFontTx/>
              <a:buAutoNum type="alphaLcParenR"/>
              <a:defRPr/>
            </a:pPr>
            <a:r>
              <a:rPr lang="en-GB" dirty="0" smtClean="0"/>
              <a:t>True</a:t>
            </a:r>
          </a:p>
          <a:p>
            <a:pPr marL="514350" indent="-514350">
              <a:buFontTx/>
              <a:buAutoNum type="alphaLcParenR"/>
              <a:defRPr/>
            </a:pPr>
            <a:r>
              <a:rPr lang="en-GB" dirty="0" smtClean="0"/>
              <a:t>False</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a:defRPr/>
            </a:pPr>
            <a:r>
              <a:rPr lang="en-GB" dirty="0" smtClean="0"/>
              <a:t>b) False</a:t>
            </a:r>
          </a:p>
          <a:p>
            <a:pPr>
              <a:defRPr/>
            </a:pPr>
            <a:endParaRPr lang="en-GB" dirty="0"/>
          </a:p>
          <a:p>
            <a:pPr marL="0" indent="0">
              <a:buFontTx/>
              <a:buNone/>
              <a:defRPr/>
            </a:pPr>
            <a:r>
              <a:rPr lang="en-GB" altLang="en-US" u="sng" dirty="0" smtClean="0"/>
              <a:t>Object-oriented</a:t>
            </a:r>
            <a:r>
              <a:rPr lang="en-GB" altLang="en-US" dirty="0" smtClean="0"/>
              <a:t> design methods have evolved to </a:t>
            </a:r>
            <a:r>
              <a:rPr lang="en-GB" altLang="en-US" u="sng" dirty="0" smtClean="0"/>
              <a:t>help developers </a:t>
            </a:r>
            <a:r>
              <a:rPr lang="en-GB" altLang="en-US" i="1" dirty="0" smtClean="0">
                <a:solidFill>
                  <a:srgbClr val="FF0000"/>
                </a:solidFill>
              </a:rPr>
              <a:t>exploit</a:t>
            </a:r>
            <a:r>
              <a:rPr lang="en-GB" altLang="en-US" dirty="0" smtClean="0"/>
              <a:t> the expressive power of </a:t>
            </a:r>
            <a:r>
              <a:rPr lang="en-GB" altLang="en-US" i="1" dirty="0" smtClean="0">
                <a:solidFill>
                  <a:srgbClr val="FF0000"/>
                </a:solidFill>
              </a:rPr>
              <a:t>object-based</a:t>
            </a:r>
            <a:r>
              <a:rPr lang="en-GB" altLang="en-US" dirty="0" smtClean="0"/>
              <a:t> and object-oriented programming </a:t>
            </a:r>
            <a:r>
              <a:rPr lang="en-GB" altLang="en-US" i="1" dirty="0" smtClean="0">
                <a:solidFill>
                  <a:srgbClr val="FF0000"/>
                </a:solidFill>
              </a:rPr>
              <a:t>languages</a:t>
            </a:r>
          </a:p>
          <a:p>
            <a:pPr marL="0" indent="0">
              <a:buFontTx/>
              <a:buNone/>
              <a:defRPr/>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smtClean="0"/>
              <a:t>What is Object-Oriented Programming (OOP)?</a:t>
            </a:r>
          </a:p>
        </p:txBody>
      </p:sp>
      <p:sp>
        <p:nvSpPr>
          <p:cNvPr id="25603" name="Content Placeholder 2"/>
          <p:cNvSpPr>
            <a:spLocks noGrp="1"/>
          </p:cNvSpPr>
          <p:nvPr>
            <p:ph idx="1"/>
          </p:nvPr>
        </p:nvSpPr>
        <p:spPr/>
        <p:txBody>
          <a:bodyPr/>
          <a:lstStyle/>
          <a:p>
            <a:endParaRPr lang="en-GB"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ltLang="en-US" smtClean="0"/>
              <a:t>What is Object-Oriented Programming (OOP)?</a:t>
            </a:r>
          </a:p>
        </p:txBody>
      </p:sp>
      <p:sp>
        <p:nvSpPr>
          <p:cNvPr id="3" name="Content Placeholder 2"/>
          <p:cNvSpPr>
            <a:spLocks noGrp="1"/>
          </p:cNvSpPr>
          <p:nvPr>
            <p:ph idx="1"/>
          </p:nvPr>
        </p:nvSpPr>
        <p:spPr>
          <a:xfrm>
            <a:off x="685800" y="1981200"/>
            <a:ext cx="7772400" cy="4572000"/>
          </a:xfrm>
        </p:spPr>
        <p:txBody>
          <a:bodyPr>
            <a:normAutofit fontScale="92500" lnSpcReduction="10000"/>
          </a:bodyPr>
          <a:lstStyle/>
          <a:p>
            <a:pPr>
              <a:defRPr/>
            </a:pPr>
            <a:r>
              <a:rPr lang="en-GB" dirty="0" smtClean="0"/>
              <a:t>Three important parts : </a:t>
            </a:r>
          </a:p>
          <a:p>
            <a:pPr>
              <a:defRPr/>
            </a:pPr>
            <a:r>
              <a:rPr lang="en-GB" dirty="0" smtClean="0"/>
              <a:t>(1) Object-oriented programming uses objects, not algorithms, as its fundamental logical building blocks (the “part of” hierarchy; </a:t>
            </a:r>
          </a:p>
          <a:p>
            <a:pPr>
              <a:defRPr/>
            </a:pPr>
            <a:r>
              <a:rPr lang="en-GB" dirty="0" smtClean="0"/>
              <a:t>(2) each object is an instance of some class; and </a:t>
            </a:r>
          </a:p>
          <a:p>
            <a:pPr>
              <a:defRPr/>
            </a:pPr>
            <a:r>
              <a:rPr lang="en-GB" dirty="0" smtClean="0"/>
              <a:t>(3) classes may be related to one another via inheritance relationships (the “is a” hierarchy). </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smtClean="0"/>
              <a:t>All Three Elements</a:t>
            </a:r>
          </a:p>
        </p:txBody>
      </p:sp>
      <p:sp>
        <p:nvSpPr>
          <p:cNvPr id="27651" name="Content Placeholder 2"/>
          <p:cNvSpPr>
            <a:spLocks noGrp="1"/>
          </p:cNvSpPr>
          <p:nvPr>
            <p:ph idx="1"/>
          </p:nvPr>
        </p:nvSpPr>
        <p:spPr>
          <a:xfrm>
            <a:off x="685800" y="1981200"/>
            <a:ext cx="8077200" cy="4572000"/>
          </a:xfrm>
        </p:spPr>
        <p:txBody>
          <a:bodyPr/>
          <a:lstStyle/>
          <a:p>
            <a:r>
              <a:rPr lang="en-GB" altLang="en-US" smtClean="0"/>
              <a:t>A program may appear to be object-oriented, but if any of these three elements is missing, it is </a:t>
            </a:r>
            <a:r>
              <a:rPr lang="en-GB" altLang="en-US" i="1" smtClean="0">
                <a:solidFill>
                  <a:srgbClr val="FF0000"/>
                </a:solidFill>
              </a:rPr>
              <a:t>not</a:t>
            </a:r>
            <a:r>
              <a:rPr lang="en-GB" altLang="en-US" smtClean="0"/>
              <a:t> an object-oriented program</a:t>
            </a:r>
          </a:p>
          <a:p>
            <a:r>
              <a:rPr lang="en-GB" altLang="en-US" smtClean="0"/>
              <a:t>For example:</a:t>
            </a:r>
          </a:p>
          <a:p>
            <a:pPr lvl="1"/>
            <a:r>
              <a:rPr lang="en-GB" altLang="en-US" smtClean="0"/>
              <a:t>Programming </a:t>
            </a:r>
            <a:r>
              <a:rPr lang="en-GB" altLang="en-US" i="1" smtClean="0">
                <a:solidFill>
                  <a:srgbClr val="FF0000"/>
                </a:solidFill>
              </a:rPr>
              <a:t>without inheritance </a:t>
            </a:r>
            <a:r>
              <a:rPr lang="en-GB" altLang="en-US" smtClean="0"/>
              <a:t>is distinctly not object oriented; that would merely be programming with abstract data types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Outline</a:t>
            </a:r>
          </a:p>
        </p:txBody>
      </p:sp>
      <p:sp>
        <p:nvSpPr>
          <p:cNvPr id="10243" name="Rectangle 3"/>
          <p:cNvSpPr>
            <a:spLocks noGrp="1" noChangeArrowheads="1"/>
          </p:cNvSpPr>
          <p:nvPr>
            <p:ph idx="1"/>
          </p:nvPr>
        </p:nvSpPr>
        <p:spPr>
          <a:xfrm>
            <a:off x="685800" y="1981200"/>
            <a:ext cx="7924800" cy="4572000"/>
          </a:xfrm>
        </p:spPr>
        <p:txBody>
          <a:bodyPr/>
          <a:lstStyle/>
          <a:p>
            <a:pPr eaLnBrk="1" hangingPunct="1"/>
            <a:r>
              <a:rPr lang="en-GB" altLang="en-US" smtClean="0"/>
              <a:t>Submissions/Quizzes</a:t>
            </a:r>
          </a:p>
          <a:p>
            <a:pPr eaLnBrk="1" hangingPunct="1"/>
            <a:r>
              <a:rPr lang="en-GB" altLang="en-US" smtClean="0"/>
              <a:t>Review Object Orientated Programming Concepts (e.g., encapsulation, data abstraction, ..)</a:t>
            </a:r>
            <a:endParaRPr lang="en-US" altLang="en-US" smtClean="0"/>
          </a:p>
          <a:p>
            <a:pPr eaLnBrk="1" hangingPunct="1"/>
            <a:r>
              <a:rPr lang="en-US" altLang="en-US" smtClean="0"/>
              <a:t>What do we mean by the Object Model?</a:t>
            </a:r>
          </a:p>
          <a:p>
            <a:pPr eaLnBrk="1" hangingPunct="1"/>
            <a:r>
              <a:rPr lang="en-US" altLang="en-US" smtClean="0"/>
              <a:t>Why software has Evolved?</a:t>
            </a:r>
          </a:p>
          <a:p>
            <a:pPr eaLnBrk="1" hangingPunct="1"/>
            <a:r>
              <a:rPr lang="en-US" altLang="en-US" smtClean="0"/>
              <a:t>Questions &amp; Discussion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152400"/>
            <a:ext cx="7772400" cy="1143000"/>
          </a:xfrm>
        </p:spPr>
        <p:txBody>
          <a:bodyPr/>
          <a:lstStyle/>
          <a:p>
            <a:r>
              <a:rPr lang="en-GB" altLang="en-US" smtClean="0"/>
              <a:t>Question</a:t>
            </a:r>
          </a:p>
        </p:txBody>
      </p:sp>
      <p:sp>
        <p:nvSpPr>
          <p:cNvPr id="3" name="Content Placeholder 2"/>
          <p:cNvSpPr>
            <a:spLocks noGrp="1"/>
          </p:cNvSpPr>
          <p:nvPr>
            <p:ph idx="1"/>
          </p:nvPr>
        </p:nvSpPr>
        <p:spPr>
          <a:xfrm>
            <a:off x="685800" y="1295400"/>
            <a:ext cx="8001000" cy="5562600"/>
          </a:xfrm>
        </p:spPr>
        <p:txBody>
          <a:bodyPr>
            <a:normAutofit fontScale="92500" lnSpcReduction="10000"/>
          </a:bodyPr>
          <a:lstStyle/>
          <a:p>
            <a:pPr>
              <a:defRPr/>
            </a:pPr>
            <a:r>
              <a:rPr lang="en-GB" dirty="0" smtClean="0"/>
              <a:t>What are the three important parts of Object-Oriented Programming (OOP)?</a:t>
            </a:r>
          </a:p>
          <a:p>
            <a:pPr>
              <a:defRPr/>
            </a:pPr>
            <a:endParaRPr lang="en-GB" dirty="0"/>
          </a:p>
          <a:p>
            <a:pPr marL="514350" indent="-514350">
              <a:buFontTx/>
              <a:buAutoNum type="alphaUcPeriod"/>
              <a:defRPr/>
            </a:pPr>
            <a:r>
              <a:rPr lang="en-GB" dirty="0" smtClean="0"/>
              <a:t>uses objects; each object is an instance of some class; classes may be related to one another via inheritance</a:t>
            </a:r>
          </a:p>
          <a:p>
            <a:pPr marL="514350" indent="-514350">
              <a:buFontTx/>
              <a:buAutoNum type="alphaUcPeriod"/>
              <a:defRPr/>
            </a:pPr>
            <a:r>
              <a:rPr lang="en-GB" dirty="0" smtClean="0"/>
              <a:t>use modules; hierarchical structure; structures must be related to one another via inheritance</a:t>
            </a:r>
          </a:p>
          <a:p>
            <a:pPr marL="514350" indent="-514350">
              <a:buFontTx/>
              <a:buAutoNum type="alphaUcPeriod"/>
              <a:defRPr/>
            </a:pPr>
            <a:r>
              <a:rPr lang="en-GB" dirty="0" smtClean="0"/>
              <a:t>hierarchical structure; collection of objects; objects must be related to one another via polymorphism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smtClean="0"/>
              <a:t>Answer</a:t>
            </a:r>
          </a:p>
        </p:txBody>
      </p:sp>
      <p:sp>
        <p:nvSpPr>
          <p:cNvPr id="29699" name="Content Placeholder 2"/>
          <p:cNvSpPr>
            <a:spLocks noGrp="1"/>
          </p:cNvSpPr>
          <p:nvPr>
            <p:ph idx="1"/>
          </p:nvPr>
        </p:nvSpPr>
        <p:spPr/>
        <p:txBody>
          <a:bodyPr/>
          <a:lstStyle/>
          <a:p>
            <a:r>
              <a:rPr lang="en-GB" altLang="en-US" smtClean="0"/>
              <a:t>A. uses objects; each object is an instance of some class; classes may be related to one another via inheritance</a:t>
            </a:r>
          </a:p>
          <a:p>
            <a:endParaRPr lang="en-GB"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smtClean="0"/>
              <a:t>OO Requirements</a:t>
            </a:r>
          </a:p>
        </p:txBody>
      </p:sp>
      <p:sp>
        <p:nvSpPr>
          <p:cNvPr id="30723" name="Content Placeholder 2"/>
          <p:cNvSpPr>
            <a:spLocks noGrp="1"/>
          </p:cNvSpPr>
          <p:nvPr>
            <p:ph idx="1"/>
          </p:nvPr>
        </p:nvSpPr>
        <p:spPr>
          <a:xfrm>
            <a:off x="685800" y="1981200"/>
            <a:ext cx="7772400" cy="4572000"/>
          </a:xfrm>
        </p:spPr>
        <p:txBody>
          <a:bodyPr/>
          <a:lstStyle/>
          <a:p>
            <a:pPr>
              <a:lnSpc>
                <a:spcPct val="90000"/>
              </a:lnSpc>
            </a:pPr>
            <a:r>
              <a:rPr lang="en-GB" altLang="en-US" smtClean="0"/>
              <a:t>Language is object-oriented if and </a:t>
            </a:r>
            <a:r>
              <a:rPr lang="en-GB" altLang="en-US" i="1" smtClean="0">
                <a:solidFill>
                  <a:srgbClr val="FF0000"/>
                </a:solidFill>
              </a:rPr>
              <a:t>only</a:t>
            </a:r>
            <a:r>
              <a:rPr lang="en-GB" altLang="en-US" smtClean="0"/>
              <a:t> if it satisfies the following requirements:</a:t>
            </a:r>
          </a:p>
          <a:p>
            <a:pPr>
              <a:lnSpc>
                <a:spcPct val="90000"/>
              </a:lnSpc>
              <a:buFontTx/>
              <a:buAutoNum type="arabicPeriod"/>
            </a:pPr>
            <a:r>
              <a:rPr lang="en-GB" altLang="en-US" smtClean="0"/>
              <a:t>It supports objects that are data abstractions with an interface of named operations and a hidden local state</a:t>
            </a:r>
          </a:p>
          <a:p>
            <a:pPr>
              <a:lnSpc>
                <a:spcPct val="90000"/>
              </a:lnSpc>
              <a:buFontTx/>
              <a:buAutoNum type="arabicPeriod"/>
            </a:pPr>
            <a:r>
              <a:rPr lang="en-GB" altLang="en-US" smtClean="0"/>
              <a:t>Objects have an associated type [class]</a:t>
            </a:r>
          </a:p>
          <a:p>
            <a:pPr>
              <a:lnSpc>
                <a:spcPct val="90000"/>
              </a:lnSpc>
              <a:buFontTx/>
              <a:buAutoNum type="arabicPeriod"/>
            </a:pPr>
            <a:r>
              <a:rPr lang="en-GB" altLang="en-US" smtClean="0"/>
              <a:t>Types [classes] may inherit attributes from supertypes [superclasses]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smtClean="0"/>
              <a:t>What is Object Oriented Design (OOD)?</a:t>
            </a:r>
          </a:p>
        </p:txBody>
      </p:sp>
      <p:sp>
        <p:nvSpPr>
          <p:cNvPr id="31747" name="Content Placeholder 2"/>
          <p:cNvSpPr>
            <a:spLocks noGrp="1"/>
          </p:cNvSpPr>
          <p:nvPr>
            <p:ph idx="1"/>
          </p:nvPr>
        </p:nvSpPr>
        <p:spPr>
          <a:xfrm>
            <a:off x="685800" y="1981200"/>
            <a:ext cx="8153400" cy="4572000"/>
          </a:xfrm>
        </p:spPr>
        <p:txBody>
          <a:bodyPr/>
          <a:lstStyle/>
          <a:p>
            <a:endParaRPr lang="en-GB"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altLang="en-US" smtClean="0"/>
              <a:t>What is Object Oriented Design (OOD)?</a:t>
            </a:r>
          </a:p>
        </p:txBody>
      </p:sp>
      <p:sp>
        <p:nvSpPr>
          <p:cNvPr id="3" name="Content Placeholder 2"/>
          <p:cNvSpPr>
            <a:spLocks noGrp="1"/>
          </p:cNvSpPr>
          <p:nvPr>
            <p:ph idx="1"/>
          </p:nvPr>
        </p:nvSpPr>
        <p:spPr>
          <a:xfrm>
            <a:off x="685800" y="1981200"/>
            <a:ext cx="8153400" cy="4572000"/>
          </a:xfrm>
        </p:spPr>
        <p:txBody>
          <a:bodyPr>
            <a:normAutofit lnSpcReduction="10000"/>
          </a:bodyPr>
          <a:lstStyle/>
          <a:p>
            <a:pPr>
              <a:defRPr/>
            </a:pPr>
            <a:r>
              <a:rPr lang="en-GB" dirty="0" smtClean="0"/>
              <a:t>Two important parts of object-oriented design:</a:t>
            </a:r>
          </a:p>
          <a:p>
            <a:pPr>
              <a:defRPr/>
            </a:pPr>
            <a:r>
              <a:rPr lang="en-GB" dirty="0" smtClean="0"/>
              <a:t>(1) leads to an object-oriented decomposition and </a:t>
            </a:r>
          </a:p>
          <a:p>
            <a:pPr>
              <a:defRPr/>
            </a:pPr>
            <a:r>
              <a:rPr lang="en-GB" dirty="0" smtClean="0"/>
              <a:t>(2) uses different notations to express different models of the logical (class and object structure) and physical (module and process architecture) design of a system</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altLang="en-US" smtClean="0"/>
              <a:t>What is Object-Oriented Analysis (OOA)?</a:t>
            </a:r>
          </a:p>
        </p:txBody>
      </p:sp>
      <p:sp>
        <p:nvSpPr>
          <p:cNvPr id="33795" name="Content Placeholder 2"/>
          <p:cNvSpPr>
            <a:spLocks noGrp="1"/>
          </p:cNvSpPr>
          <p:nvPr>
            <p:ph idx="1"/>
          </p:nvPr>
        </p:nvSpPr>
        <p:spPr/>
        <p:txBody>
          <a:bodyPr/>
          <a:lstStyle/>
          <a:p>
            <a:r>
              <a:rPr lang="en-GB" altLang="en-US" smtClean="0"/>
              <a:t>Object-oriented analysis is a method of analysis that examines requirements from the perspective of the classes and objects found in the vocabulary of the problem domain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altLang="en-US" smtClean="0"/>
              <a:t>How are OOA, OOD, and OOP related? </a:t>
            </a:r>
          </a:p>
        </p:txBody>
      </p:sp>
      <p:sp>
        <p:nvSpPr>
          <p:cNvPr id="34819" name="Content Placeholder 2"/>
          <p:cNvSpPr>
            <a:spLocks noGrp="1"/>
          </p:cNvSpPr>
          <p:nvPr>
            <p:ph idx="1"/>
          </p:nvPr>
        </p:nvSpPr>
        <p:spPr/>
        <p:txBody>
          <a:bodyPr/>
          <a:lstStyle/>
          <a:p>
            <a:endParaRPr lang="en-GB" alt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altLang="en-US" smtClean="0"/>
              <a:t>How are OOA, OOD, and OOP related? </a:t>
            </a:r>
          </a:p>
        </p:txBody>
      </p:sp>
      <p:sp>
        <p:nvSpPr>
          <p:cNvPr id="35843" name="Content Placeholder 2"/>
          <p:cNvSpPr>
            <a:spLocks noGrp="1"/>
          </p:cNvSpPr>
          <p:nvPr>
            <p:ph idx="1"/>
          </p:nvPr>
        </p:nvSpPr>
        <p:spPr/>
        <p:txBody>
          <a:bodyPr/>
          <a:lstStyle/>
          <a:p>
            <a:r>
              <a:rPr lang="en-GB" altLang="en-US" smtClean="0"/>
              <a:t>The products of object-oriented analysis serve as the models from which we may start an object-oriented design</a:t>
            </a:r>
          </a:p>
          <a:p>
            <a:r>
              <a:rPr lang="en-GB" altLang="en-US" smtClean="0"/>
              <a:t>The products of object-oriented design can then be used as blueprints for completely implementing a system using object-oriented programming methods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GB" altLang="en-US" smtClean="0"/>
              <a:t>Object-Orientated Model</a:t>
            </a:r>
          </a:p>
        </p:txBody>
      </p:sp>
      <p:sp>
        <p:nvSpPr>
          <p:cNvPr id="36867" name="Content Placeholder 2"/>
          <p:cNvSpPr>
            <a:spLocks noGrp="1"/>
          </p:cNvSpPr>
          <p:nvPr>
            <p:ph idx="1"/>
          </p:nvPr>
        </p:nvSpPr>
        <p:spPr>
          <a:xfrm>
            <a:off x="685800" y="1981200"/>
            <a:ext cx="8001000" cy="4572000"/>
          </a:xfrm>
        </p:spPr>
        <p:txBody>
          <a:bodyPr/>
          <a:lstStyle/>
          <a:p>
            <a:pPr>
              <a:lnSpc>
                <a:spcPct val="90000"/>
              </a:lnSpc>
            </a:pPr>
            <a:r>
              <a:rPr lang="en-GB" altLang="en-US" smtClean="0"/>
              <a:t>Four </a:t>
            </a:r>
            <a:r>
              <a:rPr lang="en-GB" altLang="en-US" i="1" smtClean="0">
                <a:solidFill>
                  <a:srgbClr val="FF0000"/>
                </a:solidFill>
              </a:rPr>
              <a:t>major</a:t>
            </a:r>
            <a:r>
              <a:rPr lang="en-GB" altLang="en-US" smtClean="0"/>
              <a:t> elements of this model are:</a:t>
            </a:r>
          </a:p>
          <a:p>
            <a:pPr>
              <a:lnSpc>
                <a:spcPct val="90000"/>
              </a:lnSpc>
              <a:buFontTx/>
              <a:buAutoNum type="arabicPeriod"/>
            </a:pPr>
            <a:r>
              <a:rPr lang="fr-FR" altLang="en-US" smtClean="0"/>
              <a:t>Abstraction</a:t>
            </a:r>
          </a:p>
          <a:p>
            <a:pPr>
              <a:lnSpc>
                <a:spcPct val="90000"/>
              </a:lnSpc>
              <a:buFontTx/>
              <a:buAutoNum type="arabicPeriod"/>
            </a:pPr>
            <a:r>
              <a:rPr lang="fr-FR" altLang="en-US" smtClean="0"/>
              <a:t>Encapsulation</a:t>
            </a:r>
          </a:p>
          <a:p>
            <a:pPr>
              <a:lnSpc>
                <a:spcPct val="90000"/>
              </a:lnSpc>
              <a:buFontTx/>
              <a:buAutoNum type="arabicPeriod"/>
            </a:pPr>
            <a:r>
              <a:rPr lang="fr-FR" altLang="en-US" smtClean="0"/>
              <a:t>Modularity</a:t>
            </a:r>
          </a:p>
          <a:p>
            <a:pPr>
              <a:lnSpc>
                <a:spcPct val="90000"/>
              </a:lnSpc>
              <a:buFontTx/>
              <a:buAutoNum type="arabicPeriod"/>
            </a:pPr>
            <a:r>
              <a:rPr lang="fr-FR" altLang="en-US" smtClean="0"/>
              <a:t>Hierarchy</a:t>
            </a:r>
            <a:br>
              <a:rPr lang="fr-FR" altLang="en-US" smtClean="0"/>
            </a:br>
            <a:endParaRPr lang="fr-FR" altLang="en-US" smtClean="0"/>
          </a:p>
          <a:p>
            <a:pPr>
              <a:lnSpc>
                <a:spcPct val="90000"/>
              </a:lnSpc>
              <a:buFontTx/>
              <a:buNone/>
            </a:pPr>
            <a:r>
              <a:rPr lang="en-GB" altLang="en-US" smtClean="0"/>
              <a:t>By </a:t>
            </a:r>
            <a:r>
              <a:rPr lang="en-GB" altLang="en-US" i="1" smtClean="0"/>
              <a:t>major</a:t>
            </a:r>
            <a:r>
              <a:rPr lang="en-GB" altLang="en-US" smtClean="0"/>
              <a:t>, we mean that a model </a:t>
            </a:r>
            <a:r>
              <a:rPr lang="en-GB" altLang="en-US" i="1" smtClean="0">
                <a:solidFill>
                  <a:srgbClr val="FF0000"/>
                </a:solidFill>
              </a:rPr>
              <a:t>without any one</a:t>
            </a:r>
            <a:r>
              <a:rPr lang="en-GB" altLang="en-US" smtClean="0"/>
              <a:t> of these elements is </a:t>
            </a:r>
            <a:r>
              <a:rPr lang="en-GB" altLang="en-US" i="1" smtClean="0">
                <a:solidFill>
                  <a:srgbClr val="FF0000"/>
                </a:solidFill>
              </a:rPr>
              <a:t>not object oriented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GB" altLang="en-US" smtClean="0"/>
              <a:t>Object-Orientated Model</a:t>
            </a:r>
          </a:p>
        </p:txBody>
      </p:sp>
      <p:sp>
        <p:nvSpPr>
          <p:cNvPr id="37891" name="Content Placeholder 2"/>
          <p:cNvSpPr>
            <a:spLocks noGrp="1"/>
          </p:cNvSpPr>
          <p:nvPr>
            <p:ph idx="1"/>
          </p:nvPr>
        </p:nvSpPr>
        <p:spPr/>
        <p:txBody>
          <a:bodyPr/>
          <a:lstStyle/>
          <a:p>
            <a:pPr>
              <a:lnSpc>
                <a:spcPct val="80000"/>
              </a:lnSpc>
            </a:pPr>
            <a:r>
              <a:rPr lang="en-GB" altLang="en-US" sz="3000" smtClean="0"/>
              <a:t>The three </a:t>
            </a:r>
            <a:r>
              <a:rPr lang="en-GB" altLang="en-US" sz="3000" i="1" smtClean="0">
                <a:solidFill>
                  <a:srgbClr val="FF0000"/>
                </a:solidFill>
              </a:rPr>
              <a:t>minor</a:t>
            </a:r>
            <a:r>
              <a:rPr lang="en-GB" altLang="en-US" sz="3000" smtClean="0"/>
              <a:t> elements of the object model:</a:t>
            </a:r>
          </a:p>
          <a:p>
            <a:pPr>
              <a:lnSpc>
                <a:spcPct val="80000"/>
              </a:lnSpc>
              <a:buFontTx/>
              <a:buAutoNum type="arabicPeriod"/>
            </a:pPr>
            <a:r>
              <a:rPr lang="en-GB" altLang="en-US" sz="3000" smtClean="0"/>
              <a:t>Typing</a:t>
            </a:r>
          </a:p>
          <a:p>
            <a:pPr>
              <a:lnSpc>
                <a:spcPct val="80000"/>
              </a:lnSpc>
              <a:buFontTx/>
              <a:buAutoNum type="arabicPeriod"/>
            </a:pPr>
            <a:r>
              <a:rPr lang="en-GB" altLang="en-US" sz="3000" smtClean="0"/>
              <a:t>Concurrency</a:t>
            </a:r>
          </a:p>
          <a:p>
            <a:pPr>
              <a:lnSpc>
                <a:spcPct val="80000"/>
              </a:lnSpc>
              <a:buFontTx/>
              <a:buAutoNum type="arabicPeriod"/>
            </a:pPr>
            <a:r>
              <a:rPr lang="en-GB" altLang="en-US" sz="3000" smtClean="0"/>
              <a:t>Persistence</a:t>
            </a:r>
          </a:p>
          <a:p>
            <a:pPr>
              <a:lnSpc>
                <a:spcPct val="80000"/>
              </a:lnSpc>
            </a:pPr>
            <a:endParaRPr lang="en-GB" altLang="en-US" sz="3000" smtClean="0"/>
          </a:p>
          <a:p>
            <a:pPr>
              <a:lnSpc>
                <a:spcPct val="80000"/>
              </a:lnSpc>
              <a:buFontTx/>
              <a:buNone/>
            </a:pPr>
            <a:r>
              <a:rPr lang="en-GB" altLang="en-US" sz="3000" smtClean="0"/>
              <a:t>By minor, we mean that each of these elements is a </a:t>
            </a:r>
            <a:r>
              <a:rPr lang="en-GB" altLang="en-US" sz="3000" i="1" smtClean="0">
                <a:solidFill>
                  <a:srgbClr val="FF0000"/>
                </a:solidFill>
              </a:rPr>
              <a:t>useful</a:t>
            </a:r>
            <a:r>
              <a:rPr lang="en-GB" altLang="en-US" sz="3000" smtClean="0"/>
              <a:t>, but </a:t>
            </a:r>
            <a:r>
              <a:rPr lang="en-GB" altLang="en-US" sz="3000" i="1" smtClean="0">
                <a:solidFill>
                  <a:srgbClr val="FF0000"/>
                </a:solidFill>
              </a:rPr>
              <a:t>not essential</a:t>
            </a:r>
            <a:r>
              <a:rPr lang="en-GB" altLang="en-US" sz="3000" smtClean="0"/>
              <a:t>, part of the object model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tLang="en-US" smtClean="0"/>
              <a:t>Email?</a:t>
            </a:r>
          </a:p>
        </p:txBody>
      </p:sp>
      <p:sp>
        <p:nvSpPr>
          <p:cNvPr id="11267" name="Content Placeholder 2"/>
          <p:cNvSpPr>
            <a:spLocks noGrp="1"/>
          </p:cNvSpPr>
          <p:nvPr>
            <p:ph idx="1"/>
          </p:nvPr>
        </p:nvSpPr>
        <p:spPr/>
        <p:txBody>
          <a:bodyPr/>
          <a:lstStyle/>
          <a:p>
            <a:r>
              <a:rPr lang="en-GB" altLang="en-US" smtClean="0"/>
              <a:t>Did everyone get an email from me yesterday (Tuesday)?</a:t>
            </a:r>
          </a:p>
          <a:p>
            <a:pPr lvl="1"/>
            <a:r>
              <a:rPr lang="en-GB" altLang="en-US" smtClean="0"/>
              <a:t>Login details quizzes/submissions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381000"/>
            <a:ext cx="7772400" cy="1143000"/>
          </a:xfrm>
        </p:spPr>
        <p:txBody>
          <a:bodyPr/>
          <a:lstStyle/>
          <a:p>
            <a:r>
              <a:rPr lang="en-GB" altLang="en-US" smtClean="0"/>
              <a:t>Discussion Activity</a:t>
            </a:r>
          </a:p>
        </p:txBody>
      </p:sp>
      <p:sp>
        <p:nvSpPr>
          <p:cNvPr id="38915" name="Content Placeholder 2"/>
          <p:cNvSpPr>
            <a:spLocks noGrp="1"/>
          </p:cNvSpPr>
          <p:nvPr>
            <p:ph idx="1"/>
          </p:nvPr>
        </p:nvSpPr>
        <p:spPr>
          <a:xfrm>
            <a:off x="685800" y="1676400"/>
            <a:ext cx="7772400" cy="4114800"/>
          </a:xfrm>
        </p:spPr>
        <p:txBody>
          <a:bodyPr/>
          <a:lstStyle/>
          <a:p>
            <a:r>
              <a:rPr lang="en-GB" altLang="en-US" smtClean="0"/>
              <a:t>Explain how software within a large company would be developed/managed?</a:t>
            </a:r>
          </a:p>
          <a:p>
            <a:r>
              <a:rPr lang="en-GB" altLang="en-US" smtClean="0"/>
              <a:t>What is important when developing `large’ software project?</a:t>
            </a:r>
          </a:p>
        </p:txBody>
      </p:sp>
      <p:pic>
        <p:nvPicPr>
          <p:cNvPr id="3891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419600"/>
            <a:ext cx="26670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The three minor elements of the object model are:</a:t>
            </a:r>
          </a:p>
          <a:p>
            <a:pPr>
              <a:defRPr/>
            </a:pPr>
            <a:endParaRPr lang="en-GB" dirty="0"/>
          </a:p>
          <a:p>
            <a:pPr marL="0" indent="0">
              <a:buFontTx/>
              <a:buNone/>
              <a:defRPr/>
            </a:pPr>
            <a:r>
              <a:rPr lang="en-GB" dirty="0" smtClean="0"/>
              <a:t>a) Abstraction, Encapsulation, Inheritance</a:t>
            </a:r>
          </a:p>
          <a:p>
            <a:pPr marL="0" indent="0">
              <a:buFontTx/>
              <a:buNone/>
              <a:defRPr/>
            </a:pPr>
            <a:r>
              <a:rPr lang="en-GB" dirty="0" smtClean="0"/>
              <a:t>b) Modularity, Persistence, Concurrency</a:t>
            </a:r>
          </a:p>
          <a:p>
            <a:pPr marL="0" indent="0">
              <a:buFontTx/>
              <a:buNone/>
              <a:defRPr/>
            </a:pPr>
            <a:r>
              <a:rPr lang="en-GB" dirty="0" smtClean="0"/>
              <a:t>c) Concurrency, Persistence, Typing</a:t>
            </a:r>
          </a:p>
          <a:p>
            <a:pPr marL="0" indent="0">
              <a:buFontTx/>
              <a:buNone/>
              <a:defRPr/>
            </a:pPr>
            <a:r>
              <a:rPr lang="en-GB" dirty="0" smtClean="0"/>
              <a:t>d) Persistence, Abstraction, Concurrency</a:t>
            </a:r>
          </a:p>
          <a:p>
            <a:pPr marL="0" indent="0">
              <a:buFontTx/>
              <a:buNone/>
              <a:defRPr/>
            </a:pPr>
            <a:endParaRPr lang="en-GB" dirty="0" smtClean="0"/>
          </a:p>
          <a:p>
            <a:pPr>
              <a:defRPr/>
            </a:pP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a:defRPr/>
            </a:pPr>
            <a:r>
              <a:rPr lang="en-GB" dirty="0" smtClean="0"/>
              <a:t>c) Concurrency, Persistence, Typing</a:t>
            </a:r>
          </a:p>
          <a:p>
            <a:pPr marL="0" indent="0">
              <a:buFontTx/>
              <a:buNone/>
              <a:defRPr/>
            </a:pP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GB" altLang="en-US" smtClean="0"/>
              <a:t>What is the Meaning of Abstraction?</a:t>
            </a:r>
          </a:p>
        </p:txBody>
      </p:sp>
      <p:sp>
        <p:nvSpPr>
          <p:cNvPr id="41987" name="Content Placeholder 2"/>
          <p:cNvSpPr>
            <a:spLocks noGrp="1"/>
          </p:cNvSpPr>
          <p:nvPr>
            <p:ph idx="1"/>
          </p:nvPr>
        </p:nvSpPr>
        <p:spPr/>
        <p:txBody>
          <a:bodyPr/>
          <a:lstStyle/>
          <a:p>
            <a:endParaRPr lang="en-GB"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85800" y="152400"/>
            <a:ext cx="7772400" cy="1143000"/>
          </a:xfrm>
        </p:spPr>
        <p:txBody>
          <a:bodyPr/>
          <a:lstStyle/>
          <a:p>
            <a:r>
              <a:rPr lang="en-GB" altLang="en-US" smtClean="0"/>
              <a:t>What is the Meaning of Abstraction?</a:t>
            </a:r>
          </a:p>
        </p:txBody>
      </p:sp>
      <p:sp>
        <p:nvSpPr>
          <p:cNvPr id="43011" name="Content Placeholder 2"/>
          <p:cNvSpPr>
            <a:spLocks noGrp="1"/>
          </p:cNvSpPr>
          <p:nvPr>
            <p:ph idx="1"/>
          </p:nvPr>
        </p:nvSpPr>
        <p:spPr/>
        <p:txBody>
          <a:bodyPr/>
          <a:lstStyle/>
          <a:p>
            <a:endParaRPr lang="en-GB" altLang="en-US" smtClean="0"/>
          </a:p>
        </p:txBody>
      </p:sp>
      <p:pic>
        <p:nvPicPr>
          <p:cNvPr id="430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68463"/>
            <a:ext cx="651510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GB" altLang="en-US" smtClean="0"/>
              <a:t>What is the Meaning of Abstraction?</a:t>
            </a:r>
          </a:p>
        </p:txBody>
      </p:sp>
      <p:sp>
        <p:nvSpPr>
          <p:cNvPr id="44035" name="Content Placeholder 2"/>
          <p:cNvSpPr>
            <a:spLocks noGrp="1"/>
          </p:cNvSpPr>
          <p:nvPr>
            <p:ph idx="1"/>
          </p:nvPr>
        </p:nvSpPr>
        <p:spPr/>
        <p:txBody>
          <a:bodyPr/>
          <a:lstStyle/>
          <a:p>
            <a:r>
              <a:rPr lang="en-GB" altLang="en-US" smtClean="0"/>
              <a:t>An abstraction denotes the essential characteristics of an object that distinguish it from all other kinds of objects and thus provide crisply defined conceptual boundaries, relative to the perspective of the viewer</a:t>
            </a:r>
          </a:p>
          <a:p>
            <a:r>
              <a:rPr lang="en-GB" altLang="en-US" smtClean="0"/>
              <a:t>Abstraction of an object should precede the decisions about its implementation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65413"/>
            <a:ext cx="5867400"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itle 1"/>
          <p:cNvSpPr>
            <a:spLocks noGrp="1"/>
          </p:cNvSpPr>
          <p:nvPr>
            <p:ph type="title"/>
          </p:nvPr>
        </p:nvSpPr>
        <p:spPr>
          <a:xfrm>
            <a:off x="666750" y="23813"/>
            <a:ext cx="7772400" cy="1143000"/>
          </a:xfrm>
        </p:spPr>
        <p:txBody>
          <a:bodyPr/>
          <a:lstStyle/>
          <a:p>
            <a:r>
              <a:rPr lang="en-GB" altLang="en-US" smtClean="0"/>
              <a:t>Synergy</a:t>
            </a:r>
          </a:p>
        </p:txBody>
      </p:sp>
      <p:sp>
        <p:nvSpPr>
          <p:cNvPr id="45060" name="Content Placeholder 2"/>
          <p:cNvSpPr>
            <a:spLocks noGrp="1"/>
          </p:cNvSpPr>
          <p:nvPr>
            <p:ph idx="1"/>
          </p:nvPr>
        </p:nvSpPr>
        <p:spPr>
          <a:xfrm>
            <a:off x="666750" y="1066800"/>
            <a:ext cx="8324850" cy="4114800"/>
          </a:xfrm>
        </p:spPr>
        <p:txBody>
          <a:bodyPr/>
          <a:lstStyle/>
          <a:p>
            <a:r>
              <a:rPr lang="en-GB" altLang="en-US" smtClean="0"/>
              <a:t>No object stands alone; </a:t>
            </a:r>
          </a:p>
          <a:p>
            <a:r>
              <a:rPr lang="en-GB" altLang="en-US" smtClean="0"/>
              <a:t>Every object collaborates with other objects to achieve some behavior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smtClean="0"/>
              <a:t>What is the Meaning of Encapsulation?</a:t>
            </a:r>
          </a:p>
        </p:txBody>
      </p:sp>
      <p:sp>
        <p:nvSpPr>
          <p:cNvPr id="46083" name="Content Placeholder 2"/>
          <p:cNvSpPr>
            <a:spLocks noGrp="1"/>
          </p:cNvSpPr>
          <p:nvPr>
            <p:ph idx="1"/>
          </p:nvPr>
        </p:nvSpPr>
        <p:spPr/>
        <p:txBody>
          <a:bodyPr/>
          <a:lstStyle/>
          <a:p>
            <a:endParaRPr lang="en-GB" alt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GB" altLang="en-US" smtClean="0"/>
              <a:t>What is the Meaning of Encapsulation?</a:t>
            </a:r>
          </a:p>
        </p:txBody>
      </p:sp>
      <p:sp>
        <p:nvSpPr>
          <p:cNvPr id="47107" name="Content Placeholder 2"/>
          <p:cNvSpPr>
            <a:spLocks noGrp="1"/>
          </p:cNvSpPr>
          <p:nvPr>
            <p:ph idx="1"/>
          </p:nvPr>
        </p:nvSpPr>
        <p:spPr/>
        <p:txBody>
          <a:bodyPr/>
          <a:lstStyle/>
          <a:p>
            <a:r>
              <a:rPr lang="en-GB" altLang="en-US" smtClean="0"/>
              <a:t>Encapsulation is achieved through </a:t>
            </a:r>
            <a:r>
              <a:rPr lang="en-GB" altLang="en-US" u="sng" smtClean="0"/>
              <a:t>information</a:t>
            </a:r>
            <a:r>
              <a:rPr lang="en-GB" altLang="en-US" smtClean="0"/>
              <a:t> hiding (</a:t>
            </a:r>
            <a:r>
              <a:rPr lang="en-GB" altLang="en-US" smtClean="0">
                <a:solidFill>
                  <a:srgbClr val="FF0000"/>
                </a:solidFill>
              </a:rPr>
              <a:t>not just data hiding</a:t>
            </a:r>
            <a:r>
              <a:rPr lang="en-GB" altLang="en-US" smtClean="0"/>
              <a:t>), which is the process of hiding all the secrets of an object that do not contribute to its essential characteristics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altLang="en-US" smtClean="0"/>
              <a:t>Abstraction &amp; Encapsulation</a:t>
            </a:r>
          </a:p>
        </p:txBody>
      </p:sp>
      <p:sp>
        <p:nvSpPr>
          <p:cNvPr id="3" name="Content Placeholder 2"/>
          <p:cNvSpPr>
            <a:spLocks noGrp="1"/>
          </p:cNvSpPr>
          <p:nvPr>
            <p:ph idx="1"/>
          </p:nvPr>
        </p:nvSpPr>
        <p:spPr>
          <a:xfrm>
            <a:off x="685800" y="1981200"/>
            <a:ext cx="8077200" cy="4495800"/>
          </a:xfrm>
        </p:spPr>
        <p:txBody>
          <a:bodyPr>
            <a:normAutofit fontScale="92500" lnSpcReduction="10000"/>
          </a:bodyPr>
          <a:lstStyle/>
          <a:p>
            <a:pPr>
              <a:defRPr/>
            </a:pPr>
            <a:r>
              <a:rPr lang="en-GB" dirty="0" smtClean="0"/>
              <a:t>Abstraction and encapsulation are complementary concepts</a:t>
            </a:r>
          </a:p>
          <a:p>
            <a:pPr>
              <a:defRPr/>
            </a:pPr>
            <a:r>
              <a:rPr lang="en-GB" i="1" dirty="0" smtClean="0">
                <a:solidFill>
                  <a:srgbClr val="FF0000"/>
                </a:solidFill>
              </a:rPr>
              <a:t>Abstraction focuses </a:t>
            </a:r>
            <a:r>
              <a:rPr lang="en-GB" dirty="0" smtClean="0"/>
              <a:t>on the observable </a:t>
            </a:r>
            <a:r>
              <a:rPr lang="en-GB" dirty="0" err="1" smtClean="0"/>
              <a:t>behavior</a:t>
            </a:r>
            <a:r>
              <a:rPr lang="en-GB" dirty="0" smtClean="0"/>
              <a:t> of an object, </a:t>
            </a:r>
          </a:p>
          <a:p>
            <a:pPr>
              <a:defRPr/>
            </a:pPr>
            <a:r>
              <a:rPr lang="en-GB" dirty="0" smtClean="0"/>
              <a:t>whereas </a:t>
            </a:r>
            <a:r>
              <a:rPr lang="en-GB" i="1" dirty="0" smtClean="0">
                <a:solidFill>
                  <a:srgbClr val="FF0000"/>
                </a:solidFill>
              </a:rPr>
              <a:t>encapsulation focuses </a:t>
            </a:r>
            <a:r>
              <a:rPr lang="en-GB" dirty="0" smtClean="0"/>
              <a:t>on the implementation that gives rise to this behaviour</a:t>
            </a:r>
          </a:p>
          <a:p>
            <a:pPr>
              <a:defRPr/>
            </a:pPr>
            <a:r>
              <a:rPr lang="en-GB" dirty="0"/>
              <a:t>Encapsulation provides explicit barriers among different abstractions and thus</a:t>
            </a:r>
            <a:br>
              <a:rPr lang="en-GB" dirty="0"/>
            </a:br>
            <a:r>
              <a:rPr lang="en-GB" dirty="0"/>
              <a:t>leads to a clear separation of </a:t>
            </a:r>
            <a:r>
              <a:rPr lang="en-GB" dirty="0" smtClean="0"/>
              <a:t>concerns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smtClean="0"/>
              <a:t>Submissions/Quizzes</a:t>
            </a:r>
          </a:p>
        </p:txBody>
      </p:sp>
      <p:sp>
        <p:nvSpPr>
          <p:cNvPr id="12291" name="Content Placeholder 2"/>
          <p:cNvSpPr>
            <a:spLocks noGrp="1"/>
          </p:cNvSpPr>
          <p:nvPr>
            <p:ph idx="1"/>
          </p:nvPr>
        </p:nvSpPr>
        <p:spPr>
          <a:xfrm>
            <a:off x="685800" y="1981200"/>
            <a:ext cx="5410200" cy="4114800"/>
          </a:xfrm>
        </p:spPr>
        <p:txBody>
          <a:bodyPr/>
          <a:lstStyle/>
          <a:p>
            <a:r>
              <a:rPr lang="en-GB" altLang="en-US" smtClean="0"/>
              <a:t>Course material (</a:t>
            </a:r>
            <a:r>
              <a:rPr lang="en-GB" altLang="en-US" smtClean="0">
                <a:solidFill>
                  <a:srgbClr val="00B050"/>
                </a:solidFill>
              </a:rPr>
              <a:t>Public</a:t>
            </a:r>
            <a:r>
              <a:rPr lang="en-GB" altLang="en-US" smtClean="0"/>
              <a:t>)</a:t>
            </a:r>
          </a:p>
          <a:p>
            <a:pPr lvl="1"/>
            <a:r>
              <a:rPr lang="en-GB" altLang="en-US" smtClean="0">
                <a:hlinkClick r:id="rId2"/>
              </a:rPr>
              <a:t>https://zjnu2017.github.io/</a:t>
            </a:r>
            <a:endParaRPr lang="en-GB" altLang="en-US" smtClean="0"/>
          </a:p>
          <a:p>
            <a:r>
              <a:rPr lang="en-GB" altLang="en-US" smtClean="0"/>
              <a:t>Submissions/Quizzes (Graded/</a:t>
            </a:r>
            <a:r>
              <a:rPr lang="en-GB" altLang="en-US" smtClean="0">
                <a:solidFill>
                  <a:srgbClr val="00B050"/>
                </a:solidFill>
              </a:rPr>
              <a:t>Private</a:t>
            </a:r>
            <a:r>
              <a:rPr lang="en-GB" altLang="en-US" smtClean="0"/>
              <a:t>)</a:t>
            </a:r>
          </a:p>
          <a:p>
            <a:pPr lvl="1"/>
            <a:r>
              <a:rPr lang="en-GB" altLang="en-US" smtClean="0">
                <a:hlinkClick r:id="rId3"/>
              </a:rPr>
              <a:t>www.zjnu.xyz</a:t>
            </a:r>
            <a:endParaRPr lang="en-GB" altLang="en-US" smtClean="0"/>
          </a:p>
          <a:p>
            <a:pPr lvl="1"/>
            <a:r>
              <a:rPr lang="en-GB" altLang="en-US" smtClean="0"/>
              <a:t>(Login – Student No)</a:t>
            </a:r>
          </a:p>
          <a:p>
            <a:pPr lvl="1"/>
            <a:r>
              <a:rPr lang="en-GB" altLang="en-US" smtClean="0"/>
              <a:t>Password Emailed</a:t>
            </a:r>
          </a:p>
        </p:txBody>
      </p:sp>
      <p:pic>
        <p:nvPicPr>
          <p:cNvPr id="12292"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61063" y="2492375"/>
            <a:ext cx="28194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61063" y="4518025"/>
            <a:ext cx="27432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altLang="en-US" smtClean="0"/>
              <a:t>Abstraction &amp; Encapsulation Cont.</a:t>
            </a:r>
          </a:p>
        </p:txBody>
      </p:sp>
      <p:sp>
        <p:nvSpPr>
          <p:cNvPr id="49155" name="Content Placeholder 2"/>
          <p:cNvSpPr>
            <a:spLocks noGrp="1"/>
          </p:cNvSpPr>
          <p:nvPr>
            <p:ph idx="1"/>
          </p:nvPr>
        </p:nvSpPr>
        <p:spPr/>
        <p:txBody>
          <a:bodyPr/>
          <a:lstStyle/>
          <a:p>
            <a:r>
              <a:rPr lang="en-GB" altLang="en-US" smtClean="0"/>
              <a:t>For abstraction to work, implementations must be encapsulated</a:t>
            </a:r>
          </a:p>
          <a:p>
            <a:r>
              <a:rPr lang="en-GB" altLang="en-US" smtClean="0"/>
              <a:t>Each class must have two parts: </a:t>
            </a:r>
          </a:p>
          <a:p>
            <a:pPr lvl="1"/>
            <a:r>
              <a:rPr lang="en-GB" altLang="en-US" smtClean="0"/>
              <a:t>an interface and an implementation. </a:t>
            </a:r>
          </a:p>
          <a:p>
            <a:r>
              <a:rPr lang="en-GB" altLang="en-US" smtClean="0"/>
              <a:t>The interface of a class captures only its outside view, encompassing our abstraction of the behavior common to all instances of the class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Abstraction and encapsulation are not complementary concepts</a:t>
            </a:r>
          </a:p>
          <a:p>
            <a:pPr>
              <a:defRPr/>
            </a:pPr>
            <a:endParaRPr lang="en-GB" dirty="0"/>
          </a:p>
          <a:p>
            <a:pPr marL="514350" indent="-514350">
              <a:buFontTx/>
              <a:buAutoNum type="alphaLcParenR"/>
              <a:defRPr/>
            </a:pPr>
            <a:r>
              <a:rPr lang="en-GB" dirty="0" smtClean="0"/>
              <a:t>True</a:t>
            </a:r>
          </a:p>
          <a:p>
            <a:pPr marL="514350" indent="-514350">
              <a:buFontTx/>
              <a:buAutoNum type="alphaLcParenR"/>
              <a:defRPr/>
            </a:pPr>
            <a:r>
              <a:rPr lang="en-GB" dirty="0" smtClean="0"/>
              <a:t>False</a:t>
            </a:r>
          </a:p>
          <a:p>
            <a:pPr>
              <a:defRPr/>
            </a:pP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a:defRPr/>
            </a:pPr>
            <a:r>
              <a:rPr lang="en-GB" dirty="0" smtClean="0"/>
              <a:t>b) False</a:t>
            </a:r>
          </a:p>
          <a:p>
            <a:pPr>
              <a:defRPr/>
            </a:pPr>
            <a:endParaRPr lang="en-GB" dirty="0"/>
          </a:p>
          <a:p>
            <a:pPr marL="0" indent="0">
              <a:buFontTx/>
              <a:buNone/>
              <a:defRPr/>
            </a:pPr>
            <a:r>
              <a:rPr lang="en-GB" dirty="0" smtClean="0"/>
              <a:t>Abstraction and encapsulation </a:t>
            </a:r>
            <a:r>
              <a:rPr lang="en-GB" u="sng" dirty="0" smtClean="0"/>
              <a:t>are</a:t>
            </a:r>
            <a:r>
              <a:rPr lang="en-GB" dirty="0" smtClean="0"/>
              <a:t> complementary concepts</a:t>
            </a:r>
          </a:p>
          <a:p>
            <a:pPr marL="0" indent="0">
              <a:buFontTx/>
              <a:buNone/>
              <a:defRPr/>
            </a:pPr>
            <a:endParaRPr lang="en-GB" dirty="0" smtClean="0"/>
          </a:p>
          <a:p>
            <a:pPr>
              <a:defRPr/>
            </a:pPr>
            <a:endParaRPr lang="en-GB" dirty="0"/>
          </a:p>
          <a:p>
            <a:pPr>
              <a:defRPr/>
            </a:pPr>
            <a:endParaRPr lang="en-GB" dirty="0" smtClean="0"/>
          </a:p>
          <a:p>
            <a:pPr>
              <a:defRPr/>
            </a:pP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For abstraction to work, implementations must be encapsulated</a:t>
            </a:r>
          </a:p>
          <a:p>
            <a:pPr>
              <a:defRPr/>
            </a:pPr>
            <a:endParaRPr lang="en-GB" dirty="0" smtClean="0"/>
          </a:p>
          <a:p>
            <a:pPr marL="514350" indent="-514350">
              <a:buFontTx/>
              <a:buAutoNum type="alphaLcParenR"/>
              <a:defRPr/>
            </a:pPr>
            <a:r>
              <a:rPr lang="en-GB" dirty="0" smtClean="0"/>
              <a:t>True</a:t>
            </a:r>
          </a:p>
          <a:p>
            <a:pPr marL="514350" indent="-514350">
              <a:buFontTx/>
              <a:buAutoNum type="alphaLcParenR"/>
              <a:defRPr/>
            </a:pPr>
            <a:r>
              <a:rPr lang="en-GB" dirty="0" smtClean="0"/>
              <a:t>False</a:t>
            </a: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GB" altLang="en-US" smtClean="0"/>
              <a:t>Answer</a:t>
            </a:r>
          </a:p>
        </p:txBody>
      </p:sp>
      <p:sp>
        <p:nvSpPr>
          <p:cNvPr id="53251" name="Content Placeholder 2"/>
          <p:cNvSpPr>
            <a:spLocks noGrp="1"/>
          </p:cNvSpPr>
          <p:nvPr>
            <p:ph idx="1"/>
          </p:nvPr>
        </p:nvSpPr>
        <p:spPr/>
        <p:txBody>
          <a:bodyPr/>
          <a:lstStyle/>
          <a:p>
            <a:r>
              <a:rPr lang="en-GB" altLang="en-US" smtClean="0"/>
              <a:t>a) True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GB" altLang="en-US" smtClean="0"/>
              <a:t>What is the Meaning of Modularity?</a:t>
            </a:r>
          </a:p>
        </p:txBody>
      </p:sp>
      <p:sp>
        <p:nvSpPr>
          <p:cNvPr id="54275" name="Content Placeholder 2"/>
          <p:cNvSpPr>
            <a:spLocks noGrp="1"/>
          </p:cNvSpPr>
          <p:nvPr>
            <p:ph idx="1"/>
          </p:nvPr>
        </p:nvSpPr>
        <p:spPr/>
        <p:txBody>
          <a:bodyPr/>
          <a:lstStyle/>
          <a:p>
            <a:endParaRPr lang="en-GB"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5800" y="304800"/>
            <a:ext cx="7772400" cy="1143000"/>
          </a:xfrm>
        </p:spPr>
        <p:txBody>
          <a:bodyPr/>
          <a:lstStyle/>
          <a:p>
            <a:r>
              <a:rPr lang="en-GB" altLang="en-US" smtClean="0"/>
              <a:t>What is the Meaning of Modularity?</a:t>
            </a:r>
          </a:p>
        </p:txBody>
      </p:sp>
      <p:sp>
        <p:nvSpPr>
          <p:cNvPr id="55299" name="Content Placeholder 2"/>
          <p:cNvSpPr>
            <a:spLocks noGrp="1"/>
          </p:cNvSpPr>
          <p:nvPr>
            <p:ph idx="1"/>
          </p:nvPr>
        </p:nvSpPr>
        <p:spPr/>
        <p:txBody>
          <a:bodyPr/>
          <a:lstStyle/>
          <a:p>
            <a:endParaRPr lang="en-GB" altLang="en-US" smtClean="0"/>
          </a:p>
        </p:txBody>
      </p:sp>
      <p:pic>
        <p:nvPicPr>
          <p:cNvPr id="553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557338"/>
            <a:ext cx="69818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GB" altLang="en-US" smtClean="0"/>
              <a:t>What is the Meaning of Modularity?</a:t>
            </a:r>
          </a:p>
        </p:txBody>
      </p:sp>
      <p:sp>
        <p:nvSpPr>
          <p:cNvPr id="56323" name="Content Placeholder 2"/>
          <p:cNvSpPr>
            <a:spLocks noGrp="1"/>
          </p:cNvSpPr>
          <p:nvPr>
            <p:ph idx="1"/>
          </p:nvPr>
        </p:nvSpPr>
        <p:spPr/>
        <p:txBody>
          <a:bodyPr/>
          <a:lstStyle/>
          <a:p>
            <a:r>
              <a:rPr lang="en-GB" altLang="en-US" smtClean="0"/>
              <a:t>Act of partitioning a program into individual components can reduce its complexity</a:t>
            </a:r>
          </a:p>
          <a:p>
            <a:r>
              <a:rPr lang="en-GB" altLang="en-US" smtClean="0"/>
              <a:t>Creates well-defined, documented boundaries (or interfaces) within the program</a:t>
            </a:r>
          </a:p>
          <a:p>
            <a:r>
              <a:rPr lang="en-GB" altLang="en-US" smtClean="0"/>
              <a:t>Modules are essential to help manage complexity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normAutofit fontScale="92500" lnSpcReduction="20000"/>
          </a:bodyPr>
          <a:lstStyle/>
          <a:p>
            <a:pPr>
              <a:defRPr/>
            </a:pPr>
            <a:r>
              <a:rPr lang="en-GB" dirty="0" smtClean="0"/>
              <a:t>Why is modularity important?</a:t>
            </a:r>
          </a:p>
          <a:p>
            <a:pPr>
              <a:defRPr/>
            </a:pPr>
            <a:endParaRPr lang="en-GB" dirty="0"/>
          </a:p>
          <a:p>
            <a:pPr marL="514350" indent="-514350">
              <a:buFontTx/>
              <a:buAutoNum type="alphaLcParenR"/>
              <a:defRPr/>
            </a:pPr>
            <a:r>
              <a:rPr lang="en-GB" dirty="0" smtClean="0"/>
              <a:t>Enables us to partitioning a program into individual components can reduce its complexity</a:t>
            </a:r>
          </a:p>
          <a:p>
            <a:pPr marL="514350" indent="-514350">
              <a:buFontTx/>
              <a:buAutoNum type="alphaLcParenR"/>
              <a:defRPr/>
            </a:pPr>
            <a:r>
              <a:rPr lang="en-GB" dirty="0" smtClean="0"/>
              <a:t>Enables us to develop more optimised algorithms</a:t>
            </a:r>
          </a:p>
          <a:p>
            <a:pPr marL="514350" indent="-514350">
              <a:buFontTx/>
              <a:buAutoNum type="alphaLcParenR"/>
              <a:defRPr/>
            </a:pPr>
            <a:r>
              <a:rPr lang="en-GB" dirty="0" smtClean="0"/>
              <a:t>Modularity causes issues with boundaries (or interfaces) within the program</a:t>
            </a:r>
          </a:p>
          <a:p>
            <a:pPr marL="0" indent="0">
              <a:buFontTx/>
              <a:buNone/>
              <a:defRPr/>
            </a:pP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GB" altLang="en-US" smtClean="0"/>
              <a:t>Answer</a:t>
            </a:r>
          </a:p>
        </p:txBody>
      </p:sp>
      <p:sp>
        <p:nvSpPr>
          <p:cNvPr id="58371" name="Content Placeholder 2"/>
          <p:cNvSpPr>
            <a:spLocks noGrp="1"/>
          </p:cNvSpPr>
          <p:nvPr>
            <p:ph idx="1"/>
          </p:nvPr>
        </p:nvSpPr>
        <p:spPr/>
        <p:txBody>
          <a:bodyPr/>
          <a:lstStyle/>
          <a:p>
            <a:r>
              <a:rPr lang="en-GB" altLang="en-US" smtClean="0"/>
              <a:t>a) Enables us to partitioning a program into individual components can reduce its complexity</a:t>
            </a:r>
          </a:p>
          <a:p>
            <a:endParaRPr lang="en-GB"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smtClean="0"/>
              <a:t>Why Online Quizzes?</a:t>
            </a:r>
          </a:p>
        </p:txBody>
      </p:sp>
      <p:sp>
        <p:nvSpPr>
          <p:cNvPr id="3" name="Content Placeholder 2"/>
          <p:cNvSpPr>
            <a:spLocks noGrp="1"/>
          </p:cNvSpPr>
          <p:nvPr>
            <p:ph idx="1"/>
          </p:nvPr>
        </p:nvSpPr>
        <p:spPr>
          <a:xfrm>
            <a:off x="685800" y="1981200"/>
            <a:ext cx="7772400" cy="4419600"/>
          </a:xfrm>
        </p:spPr>
        <p:txBody>
          <a:bodyPr>
            <a:normAutofit fontScale="92500" lnSpcReduction="10000"/>
          </a:bodyPr>
          <a:lstStyle/>
          <a:p>
            <a:pPr>
              <a:defRPr/>
            </a:pPr>
            <a:r>
              <a:rPr lang="en-GB" dirty="0" smtClean="0"/>
              <a:t>Take the quizzes as many times as you want</a:t>
            </a:r>
          </a:p>
          <a:p>
            <a:pPr>
              <a:defRPr/>
            </a:pPr>
            <a:r>
              <a:rPr lang="en-GB" dirty="0" smtClean="0"/>
              <a:t>Opportunity to `improve’ learn from mistakes (instead of a single pass/fail)</a:t>
            </a:r>
          </a:p>
          <a:p>
            <a:pPr>
              <a:defRPr/>
            </a:pPr>
            <a:r>
              <a:rPr lang="en-GB" dirty="0" smtClean="0"/>
              <a:t>Quizzes contribute to your final mark</a:t>
            </a:r>
          </a:p>
          <a:p>
            <a:pPr>
              <a:defRPr/>
            </a:pPr>
            <a:r>
              <a:rPr lang="en-GB" dirty="0" smtClean="0"/>
              <a:t>10-20 multiple choice questions added each week</a:t>
            </a:r>
          </a:p>
          <a:p>
            <a:pPr>
              <a:defRPr/>
            </a:pPr>
            <a:r>
              <a:rPr lang="en-GB" dirty="0" smtClean="0"/>
              <a:t>Straightforward and help prepare for the final exam</a:t>
            </a:r>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en-US" smtClean="0"/>
              <a:t>What is the Meaning of Hierarchy?</a:t>
            </a:r>
          </a:p>
        </p:txBody>
      </p:sp>
      <p:sp>
        <p:nvSpPr>
          <p:cNvPr id="59395" name="Content Placeholder 2"/>
          <p:cNvSpPr>
            <a:spLocks noGrp="1"/>
          </p:cNvSpPr>
          <p:nvPr>
            <p:ph idx="1"/>
          </p:nvPr>
        </p:nvSpPr>
        <p:spPr/>
        <p:txBody>
          <a:bodyPr/>
          <a:lstStyle/>
          <a:p>
            <a:endParaRPr lang="en-GB" alt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GB" altLang="en-US" smtClean="0"/>
              <a:t>What is the Meaning of Hierarchy?</a:t>
            </a:r>
          </a:p>
        </p:txBody>
      </p:sp>
      <p:sp>
        <p:nvSpPr>
          <p:cNvPr id="60419" name="Content Placeholder 2"/>
          <p:cNvSpPr>
            <a:spLocks noGrp="1"/>
          </p:cNvSpPr>
          <p:nvPr>
            <p:ph idx="1"/>
          </p:nvPr>
        </p:nvSpPr>
        <p:spPr/>
        <p:txBody>
          <a:bodyPr/>
          <a:lstStyle/>
          <a:p>
            <a:r>
              <a:rPr lang="en-GB" altLang="en-US" smtClean="0"/>
              <a:t>Hierarchy is a ranking or ordering of abstractions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GB" altLang="en-US" smtClean="0"/>
              <a:t>What is the Meaning of Typing?</a:t>
            </a:r>
          </a:p>
        </p:txBody>
      </p:sp>
      <p:sp>
        <p:nvSpPr>
          <p:cNvPr id="61443" name="Content Placeholder 2"/>
          <p:cNvSpPr>
            <a:spLocks noGrp="1"/>
          </p:cNvSpPr>
          <p:nvPr>
            <p:ph idx="1"/>
          </p:nvPr>
        </p:nvSpPr>
        <p:spPr/>
        <p:txBody>
          <a:bodyPr/>
          <a:lstStyle/>
          <a:p>
            <a:endParaRPr lang="en-GB" altLang="en-US" smtClean="0"/>
          </a:p>
        </p:txBody>
      </p:sp>
      <p:pic>
        <p:nvPicPr>
          <p:cNvPr id="6144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049463"/>
            <a:ext cx="4800600"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85800" y="304800"/>
            <a:ext cx="7772400" cy="1143000"/>
          </a:xfrm>
        </p:spPr>
        <p:txBody>
          <a:bodyPr/>
          <a:lstStyle/>
          <a:p>
            <a:r>
              <a:rPr lang="en-GB" altLang="en-US" smtClean="0"/>
              <a:t>What is the Meaning of Typing?</a:t>
            </a:r>
          </a:p>
        </p:txBody>
      </p:sp>
      <p:sp>
        <p:nvSpPr>
          <p:cNvPr id="62467" name="Content Placeholder 2"/>
          <p:cNvSpPr>
            <a:spLocks noGrp="1"/>
          </p:cNvSpPr>
          <p:nvPr>
            <p:ph idx="1"/>
          </p:nvPr>
        </p:nvSpPr>
        <p:spPr>
          <a:xfrm>
            <a:off x="457200" y="1676400"/>
            <a:ext cx="8458200" cy="5029200"/>
          </a:xfrm>
        </p:spPr>
        <p:txBody>
          <a:bodyPr/>
          <a:lstStyle/>
          <a:p>
            <a:r>
              <a:rPr lang="en-GB" altLang="en-US" smtClean="0"/>
              <a:t>Typing is the enforcement of the class of an object, such that objects of different types may not be interchanged, or at the most, they may be interchanged only in very restricted ways</a:t>
            </a:r>
          </a:p>
          <a:p>
            <a:r>
              <a:rPr lang="en-GB" altLang="en-US" smtClean="0"/>
              <a:t>Typing lets us express our abstractions</a:t>
            </a:r>
          </a:p>
          <a:p>
            <a:r>
              <a:rPr lang="en-GB" altLang="en-US" smtClean="0"/>
              <a:t>Strong typing prevents mixing of abstractions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676275" y="304800"/>
            <a:ext cx="7772400" cy="1143000"/>
          </a:xfrm>
        </p:spPr>
        <p:txBody>
          <a:bodyPr/>
          <a:lstStyle/>
          <a:p>
            <a:r>
              <a:rPr lang="en-GB" altLang="en-US" smtClean="0"/>
              <a:t>What is the Meaning of Typing?</a:t>
            </a:r>
          </a:p>
        </p:txBody>
      </p:sp>
      <p:sp>
        <p:nvSpPr>
          <p:cNvPr id="63491" name="Content Placeholder 2"/>
          <p:cNvSpPr>
            <a:spLocks noGrp="1"/>
          </p:cNvSpPr>
          <p:nvPr>
            <p:ph idx="1"/>
          </p:nvPr>
        </p:nvSpPr>
        <p:spPr>
          <a:xfrm>
            <a:off x="304800" y="1676400"/>
            <a:ext cx="8610600" cy="4114800"/>
          </a:xfrm>
        </p:spPr>
        <p:txBody>
          <a:bodyPr/>
          <a:lstStyle/>
          <a:p>
            <a:r>
              <a:rPr lang="en-GB" altLang="en-US" smtClean="0"/>
              <a:t>For example, an object may have both a class and a type. In Smalltalk, objects of the classes SmallInteger, LargeNegativeInteger, and LargePositiveInteger are all of the same type, Integer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85800" y="228600"/>
            <a:ext cx="7772400" cy="1143000"/>
          </a:xfrm>
        </p:spPr>
        <p:txBody>
          <a:bodyPr/>
          <a:lstStyle/>
          <a:p>
            <a:r>
              <a:rPr lang="en-GB" altLang="en-US" smtClean="0"/>
              <a:t>Typing</a:t>
            </a:r>
          </a:p>
        </p:txBody>
      </p:sp>
      <p:sp>
        <p:nvSpPr>
          <p:cNvPr id="3" name="Content Placeholder 2"/>
          <p:cNvSpPr>
            <a:spLocks noGrp="1"/>
          </p:cNvSpPr>
          <p:nvPr>
            <p:ph idx="1"/>
          </p:nvPr>
        </p:nvSpPr>
        <p:spPr>
          <a:xfrm>
            <a:off x="533400" y="1371600"/>
            <a:ext cx="8305800" cy="5181600"/>
          </a:xfrm>
        </p:spPr>
        <p:txBody>
          <a:bodyPr>
            <a:normAutofit lnSpcReduction="10000"/>
          </a:bodyPr>
          <a:lstStyle/>
          <a:p>
            <a:pPr>
              <a:defRPr/>
            </a:pPr>
            <a:r>
              <a:rPr lang="en-GB" dirty="0" smtClean="0"/>
              <a:t>Some important </a:t>
            </a:r>
            <a:r>
              <a:rPr lang="en-GB" i="1" dirty="0" smtClean="0">
                <a:solidFill>
                  <a:srgbClr val="FF0000"/>
                </a:solidFill>
              </a:rPr>
              <a:t>benefits</a:t>
            </a:r>
            <a:r>
              <a:rPr lang="en-GB" dirty="0" smtClean="0"/>
              <a:t> to be derived from using strongly typed languages:</a:t>
            </a:r>
          </a:p>
          <a:p>
            <a:pPr lvl="1">
              <a:defRPr/>
            </a:pPr>
            <a:r>
              <a:rPr lang="en-GB" dirty="0" smtClean="0"/>
              <a:t>Without type checking, a program in most languages can ‘crash’ in mysterious ways at runtime</a:t>
            </a:r>
          </a:p>
          <a:p>
            <a:pPr lvl="1">
              <a:defRPr/>
            </a:pPr>
            <a:r>
              <a:rPr lang="en-GB" dirty="0" smtClean="0"/>
              <a:t>In most systems, the edit-compile-debug cycle is so tedious that early error detection is indispensable</a:t>
            </a:r>
          </a:p>
          <a:p>
            <a:pPr lvl="1">
              <a:defRPr/>
            </a:pPr>
            <a:r>
              <a:rPr lang="en-GB" dirty="0" smtClean="0"/>
              <a:t>Type declarations help to document programs</a:t>
            </a:r>
          </a:p>
          <a:p>
            <a:pPr lvl="1">
              <a:defRPr/>
            </a:pPr>
            <a:r>
              <a:rPr lang="en-GB" dirty="0" smtClean="0"/>
              <a:t>Most compilers can generate more efficient object code if types are declared</a:t>
            </a: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GB" altLang="en-US" smtClean="0"/>
              <a:t>Static and Dynamic Typing</a:t>
            </a:r>
          </a:p>
        </p:txBody>
      </p:sp>
      <p:sp>
        <p:nvSpPr>
          <p:cNvPr id="65539" name="Content Placeholder 2"/>
          <p:cNvSpPr>
            <a:spLocks noGrp="1"/>
          </p:cNvSpPr>
          <p:nvPr>
            <p:ph idx="1"/>
          </p:nvPr>
        </p:nvSpPr>
        <p:spPr/>
        <p:txBody>
          <a:bodyPr/>
          <a:lstStyle/>
          <a:p>
            <a:r>
              <a:rPr lang="en-GB" altLang="en-US" smtClean="0"/>
              <a:t>Static typing (also known as static binding or early binding) means that the types of all variables and expressions are fixed at the time of compilation; </a:t>
            </a:r>
          </a:p>
          <a:p>
            <a:r>
              <a:rPr lang="en-GB" altLang="en-US" smtClean="0"/>
              <a:t>Dynamic typing (also known as late binding) means that the types of all variables and expressions are not known until runtime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685800" y="304800"/>
            <a:ext cx="7772400" cy="1143000"/>
          </a:xfrm>
        </p:spPr>
        <p:txBody>
          <a:bodyPr/>
          <a:lstStyle/>
          <a:p>
            <a:r>
              <a:rPr lang="en-GB" altLang="en-US" smtClean="0"/>
              <a:t>Benefits of the Object Model</a:t>
            </a:r>
          </a:p>
        </p:txBody>
      </p:sp>
      <p:sp>
        <p:nvSpPr>
          <p:cNvPr id="3" name="Content Placeholder 2"/>
          <p:cNvSpPr>
            <a:spLocks noGrp="1"/>
          </p:cNvSpPr>
          <p:nvPr>
            <p:ph idx="1"/>
          </p:nvPr>
        </p:nvSpPr>
        <p:spPr>
          <a:xfrm>
            <a:off x="685800" y="1447800"/>
            <a:ext cx="8077200" cy="5181600"/>
          </a:xfrm>
        </p:spPr>
        <p:txBody>
          <a:bodyPr>
            <a:normAutofit fontScale="85000" lnSpcReduction="20000"/>
          </a:bodyPr>
          <a:lstStyle/>
          <a:p>
            <a:pPr>
              <a:defRPr/>
            </a:pPr>
            <a:r>
              <a:rPr lang="en-GB" dirty="0" smtClean="0"/>
              <a:t>Many people who have no idea how a computer works find the idea of object-oriented systems quite natural</a:t>
            </a:r>
          </a:p>
          <a:p>
            <a:pPr>
              <a:defRPr/>
            </a:pPr>
            <a:r>
              <a:rPr lang="en-GB" dirty="0"/>
              <a:t>O</a:t>
            </a:r>
            <a:r>
              <a:rPr lang="en-GB" dirty="0" smtClean="0"/>
              <a:t>bject model reduces the risks inherent in developing complex systems</a:t>
            </a:r>
          </a:p>
          <a:p>
            <a:pPr>
              <a:defRPr/>
            </a:pPr>
            <a:r>
              <a:rPr lang="en-GB" dirty="0"/>
              <a:t>O</a:t>
            </a:r>
            <a:r>
              <a:rPr lang="en-GB" dirty="0" smtClean="0"/>
              <a:t>bject </a:t>
            </a:r>
            <a:r>
              <a:rPr lang="en-GB" dirty="0"/>
              <a:t>model produces systems that are built on stable intermediate forms, which are more resilient to </a:t>
            </a:r>
            <a:r>
              <a:rPr lang="en-GB" dirty="0" smtClean="0"/>
              <a:t>change</a:t>
            </a:r>
          </a:p>
          <a:p>
            <a:pPr>
              <a:defRPr/>
            </a:pPr>
            <a:r>
              <a:rPr lang="en-GB" dirty="0"/>
              <a:t>O</a:t>
            </a:r>
            <a:r>
              <a:rPr lang="en-GB" dirty="0" smtClean="0"/>
              <a:t>bject model encourages the reuse not only of software but of entire designs</a:t>
            </a:r>
          </a:p>
          <a:p>
            <a:pPr>
              <a:defRPr/>
            </a:pPr>
            <a:r>
              <a:rPr lang="en-GB" dirty="0"/>
              <a:t>O</a:t>
            </a:r>
            <a:r>
              <a:rPr lang="en-GB" dirty="0" smtClean="0"/>
              <a:t>bject model helps us to exploit the expressive power of object-based and object-oriented programming languages</a:t>
            </a:r>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GB" altLang="en-US" smtClean="0"/>
              <a:t>Summary</a:t>
            </a:r>
          </a:p>
        </p:txBody>
      </p:sp>
      <p:sp>
        <p:nvSpPr>
          <p:cNvPr id="67587" name="Content Placeholder 2"/>
          <p:cNvSpPr>
            <a:spLocks noGrp="1"/>
          </p:cNvSpPr>
          <p:nvPr>
            <p:ph idx="1"/>
          </p:nvPr>
        </p:nvSpPr>
        <p:spPr/>
        <p:txBody>
          <a:bodyPr/>
          <a:lstStyle/>
          <a:p>
            <a:r>
              <a:rPr lang="en-GB" altLang="en-US" smtClean="0"/>
              <a:t>Clear idea of Object Model in Object Orientated Analysis and Design</a:t>
            </a:r>
          </a:p>
          <a:p>
            <a:r>
              <a:rPr lang="en-GB" altLang="en-US" smtClean="0"/>
              <a:t>Address the issues of programming-in-the-large</a:t>
            </a:r>
          </a:p>
          <a:p>
            <a:r>
              <a:rPr lang="en-GB" altLang="en-US" smtClean="0"/>
              <a:t>Abstraction, Encapsulation, Modularity and Hierarchy</a:t>
            </a:r>
          </a:p>
          <a:p>
            <a:r>
              <a:rPr lang="en-GB" altLang="en-US" smtClean="0"/>
              <a:t>Typing is the enforcement of the class of an object interchanging (strict rules)</a:t>
            </a:r>
            <a:br>
              <a:rPr lang="en-GB" altLang="en-US" smtClean="0"/>
            </a:br>
            <a:r>
              <a:rPr lang="en-GB" altLang="en-US" smtClean="0"/>
              <a:t/>
            </a:r>
            <a:br>
              <a:rPr lang="en-GB" altLang="en-US" smtClean="0"/>
            </a:br>
            <a:r>
              <a:rPr lang="en-GB" altLang="en-US" smtClean="0"/>
              <a:t/>
            </a:r>
            <a:br>
              <a:rPr lang="en-GB" altLang="en-US" smtClean="0"/>
            </a:br>
            <a:endParaRPr lang="en-GB" alt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GB" altLang="en-US" smtClean="0"/>
              <a:t>This Week</a:t>
            </a:r>
          </a:p>
        </p:txBody>
      </p:sp>
      <p:sp>
        <p:nvSpPr>
          <p:cNvPr id="68611" name="Content Placeholder 2"/>
          <p:cNvSpPr>
            <a:spLocks noGrp="1"/>
          </p:cNvSpPr>
          <p:nvPr>
            <p:ph idx="1"/>
          </p:nvPr>
        </p:nvSpPr>
        <p:spPr/>
        <p:txBody>
          <a:bodyPr/>
          <a:lstStyle/>
          <a:p>
            <a:r>
              <a:rPr lang="en-GB" altLang="en-US" smtClean="0"/>
              <a:t>Review Slides</a:t>
            </a:r>
          </a:p>
          <a:p>
            <a:r>
              <a:rPr lang="en-GB" altLang="en-US" smtClean="0"/>
              <a:t>Read Chapter 3</a:t>
            </a:r>
          </a:p>
          <a:p>
            <a:r>
              <a:rPr lang="en-GB" altLang="en-US" smtClean="0"/>
              <a:t>Online Quizzes</a:t>
            </a:r>
          </a:p>
          <a:p>
            <a:pPr lvl="1"/>
            <a:r>
              <a:rPr lang="en-GB" altLang="en-US" smtClean="0"/>
              <a:t>Contribute towards your final grade</a:t>
            </a:r>
          </a:p>
          <a:p>
            <a:pPr lvl="1"/>
            <a:r>
              <a:rPr lang="en-GB" altLang="en-US" smtClean="0"/>
              <a:t>Attempt again and again (100%)</a:t>
            </a:r>
          </a:p>
          <a:p>
            <a:r>
              <a:rPr lang="en-GB" altLang="en-US" smtClean="0"/>
              <a:t>Decide on `Groups’</a:t>
            </a:r>
          </a:p>
          <a:p>
            <a:r>
              <a:rPr lang="en-GB" altLang="en-US" smtClean="0"/>
              <a:t>Next week `Allocate’ Project Details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609600"/>
            <a:ext cx="8305800" cy="1143000"/>
          </a:xfrm>
        </p:spPr>
        <p:txBody>
          <a:bodyPr/>
          <a:lstStyle/>
          <a:p>
            <a:r>
              <a:rPr lang="en-GB" altLang="en-US" smtClean="0"/>
              <a:t>Why Online Project Submissions?</a:t>
            </a:r>
          </a:p>
        </p:txBody>
      </p:sp>
      <p:sp>
        <p:nvSpPr>
          <p:cNvPr id="3" name="Content Placeholder 2"/>
          <p:cNvSpPr>
            <a:spLocks noGrp="1"/>
          </p:cNvSpPr>
          <p:nvPr>
            <p:ph idx="1"/>
          </p:nvPr>
        </p:nvSpPr>
        <p:spPr>
          <a:xfrm>
            <a:off x="685800" y="1981200"/>
            <a:ext cx="7772400" cy="4419600"/>
          </a:xfrm>
        </p:spPr>
        <p:txBody>
          <a:bodyPr>
            <a:normAutofit lnSpcReduction="10000"/>
          </a:bodyPr>
          <a:lstStyle/>
          <a:p>
            <a:pPr>
              <a:defRPr/>
            </a:pPr>
            <a:r>
              <a:rPr lang="en-GB" dirty="0" smtClean="0"/>
              <a:t>Experiment/project submission should be submitted online </a:t>
            </a:r>
          </a:p>
          <a:p>
            <a:pPr>
              <a:defRPr/>
            </a:pPr>
            <a:r>
              <a:rPr lang="en-GB" dirty="0" smtClean="0"/>
              <a:t>Single .zip for each `task’</a:t>
            </a:r>
          </a:p>
          <a:p>
            <a:pPr lvl="1">
              <a:defRPr/>
            </a:pPr>
            <a:r>
              <a:rPr lang="en-GB" dirty="0" smtClean="0"/>
              <a:t>Specified this week</a:t>
            </a:r>
          </a:p>
          <a:p>
            <a:pPr>
              <a:defRPr/>
            </a:pPr>
            <a:r>
              <a:rPr lang="en-GB" dirty="0" smtClean="0"/>
              <a:t>Enables you access to your coursework </a:t>
            </a:r>
          </a:p>
          <a:p>
            <a:pPr lvl="1">
              <a:defRPr/>
            </a:pPr>
            <a:r>
              <a:rPr lang="en-GB" dirty="0" smtClean="0"/>
              <a:t>(e.g., you can review it regularly/backed up)</a:t>
            </a:r>
          </a:p>
          <a:p>
            <a:pPr>
              <a:defRPr/>
            </a:pPr>
            <a:r>
              <a:rPr lang="en-GB" dirty="0" smtClean="0"/>
              <a:t>Lets me provide feedback, guidance and comments which you can review</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GB" altLang="en-US" smtClean="0"/>
              <a:t>Questions/Discussion</a:t>
            </a:r>
          </a:p>
        </p:txBody>
      </p:sp>
      <p:sp>
        <p:nvSpPr>
          <p:cNvPr id="69635" name="Content Placeholder 2"/>
          <p:cNvSpPr>
            <a:spLocks noGrp="1"/>
          </p:cNvSpPr>
          <p:nvPr>
            <p:ph idx="1"/>
          </p:nvPr>
        </p:nvSpPr>
        <p:spPr/>
        <p:txBody>
          <a:bodyPr/>
          <a:lstStyle/>
          <a:p>
            <a:pPr eaLnBrk="1" hangingPunct="1"/>
            <a:endParaRPr lang="en-GB"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normAutofit lnSpcReduction="10000"/>
          </a:bodyPr>
          <a:lstStyle/>
          <a:p>
            <a:pPr>
              <a:defRPr/>
            </a:pPr>
            <a:r>
              <a:rPr lang="en-GB" dirty="0" smtClean="0"/>
              <a:t>What is software synergy?</a:t>
            </a:r>
          </a:p>
          <a:p>
            <a:pPr>
              <a:defRPr/>
            </a:pPr>
            <a:endParaRPr lang="en-GB" dirty="0"/>
          </a:p>
          <a:p>
            <a:pPr marL="0" indent="0">
              <a:buFontTx/>
              <a:buNone/>
              <a:defRPr/>
            </a:pPr>
            <a:r>
              <a:rPr lang="en-GB" dirty="0" smtClean="0"/>
              <a:t>a) Object collaborates with other objects to achieve some behaviour</a:t>
            </a:r>
          </a:p>
          <a:p>
            <a:pPr marL="0" indent="0">
              <a:buFontTx/>
              <a:buNone/>
              <a:defRPr/>
            </a:pPr>
            <a:r>
              <a:rPr lang="en-GB" dirty="0" smtClean="0"/>
              <a:t>b) Every object stands alone</a:t>
            </a:r>
          </a:p>
          <a:p>
            <a:pPr marL="0" indent="0">
              <a:buFontTx/>
              <a:buNone/>
              <a:defRPr/>
            </a:pPr>
            <a:r>
              <a:rPr lang="en-GB" dirty="0" smtClean="0"/>
              <a:t>c) Power of a single method</a:t>
            </a:r>
          </a:p>
          <a:p>
            <a:pPr marL="0" indent="0">
              <a:buFontTx/>
              <a:buNone/>
              <a:defRPr/>
            </a:pPr>
            <a:r>
              <a:rPr lang="en-GB" dirty="0" smtClean="0"/>
              <a:t>d) Another term for object orientated techniques</a:t>
            </a:r>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GB" altLang="en-US" smtClean="0"/>
              <a:t>Answer</a:t>
            </a:r>
          </a:p>
        </p:txBody>
      </p:sp>
      <p:sp>
        <p:nvSpPr>
          <p:cNvPr id="71683" name="Content Placeholder 2"/>
          <p:cNvSpPr>
            <a:spLocks noGrp="1"/>
          </p:cNvSpPr>
          <p:nvPr>
            <p:ph idx="1"/>
          </p:nvPr>
        </p:nvSpPr>
        <p:spPr/>
        <p:txBody>
          <a:bodyPr/>
          <a:lstStyle/>
          <a:p>
            <a:r>
              <a:rPr lang="en-GB" altLang="en-US" smtClean="0"/>
              <a:t>a) Object collaborates with other objects to achieve some behaviour (i.e., no object stands alone)</a:t>
            </a:r>
          </a:p>
          <a:p>
            <a:endParaRPr lang="en-GB" alt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a:xfrm>
            <a:off x="685800" y="1981200"/>
            <a:ext cx="7924800" cy="4343400"/>
          </a:xfrm>
        </p:spPr>
        <p:txBody>
          <a:bodyPr/>
          <a:lstStyle/>
          <a:p>
            <a:pPr>
              <a:defRPr/>
            </a:pPr>
            <a:r>
              <a:rPr lang="en-GB" dirty="0" smtClean="0"/>
              <a:t>Encapsulation focuses on the observable </a:t>
            </a:r>
            <a:r>
              <a:rPr lang="en-GB" dirty="0" err="1" smtClean="0"/>
              <a:t>behavior</a:t>
            </a:r>
            <a:r>
              <a:rPr lang="en-GB" dirty="0" smtClean="0"/>
              <a:t> of an object, whereas abstraction focuses on the implementation that gives rise to this behaviour</a:t>
            </a:r>
          </a:p>
          <a:p>
            <a:pPr marL="0" indent="0">
              <a:buFontTx/>
              <a:buNone/>
              <a:defRPr/>
            </a:pPr>
            <a:endParaRPr lang="en-GB" dirty="0" smtClean="0"/>
          </a:p>
          <a:p>
            <a:pPr marL="514350" indent="-514350">
              <a:buFontTx/>
              <a:buAutoNum type="alphaLcParenR"/>
              <a:defRPr/>
            </a:pPr>
            <a:r>
              <a:rPr lang="en-GB" dirty="0" smtClean="0"/>
              <a:t>True</a:t>
            </a:r>
          </a:p>
          <a:p>
            <a:pPr marL="514350" indent="-514350">
              <a:buFontTx/>
              <a:buAutoNum type="alphaLcParenR"/>
              <a:defRPr/>
            </a:pPr>
            <a:r>
              <a:rPr lang="en-GB" dirty="0" smtClean="0"/>
              <a:t>False</a:t>
            </a:r>
          </a:p>
          <a:p>
            <a:pPr>
              <a:defRPr/>
            </a:pPr>
            <a:endParaRPr lang="en-GB"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GB" altLang="en-US" smtClean="0"/>
              <a:t>Answer</a:t>
            </a:r>
          </a:p>
        </p:txBody>
      </p:sp>
      <p:sp>
        <p:nvSpPr>
          <p:cNvPr id="73731" name="Content Placeholder 2"/>
          <p:cNvSpPr>
            <a:spLocks noGrp="1"/>
          </p:cNvSpPr>
          <p:nvPr>
            <p:ph idx="1"/>
          </p:nvPr>
        </p:nvSpPr>
        <p:spPr/>
        <p:txBody>
          <a:bodyPr/>
          <a:lstStyle/>
          <a:p>
            <a:pPr marL="0" indent="0">
              <a:buFontTx/>
              <a:buNone/>
            </a:pPr>
            <a:r>
              <a:rPr lang="en-GB" altLang="en-US" smtClean="0"/>
              <a:t>b) False</a:t>
            </a:r>
          </a:p>
          <a:p>
            <a:pPr marL="0" indent="0">
              <a:buFontTx/>
              <a:buNone/>
            </a:pPr>
            <a:endParaRPr lang="en-GB" altLang="en-US" smtClean="0"/>
          </a:p>
          <a:p>
            <a:pPr marL="0" indent="0">
              <a:buFontTx/>
              <a:buNone/>
            </a:pPr>
            <a:r>
              <a:rPr lang="en-GB" altLang="en-US" i="1" smtClean="0">
                <a:solidFill>
                  <a:srgbClr val="FF0000"/>
                </a:solidFill>
              </a:rPr>
              <a:t>Abstraction focuses </a:t>
            </a:r>
            <a:r>
              <a:rPr lang="en-GB" altLang="en-US" smtClean="0"/>
              <a:t>on the observable behavior of an object, whereas </a:t>
            </a:r>
            <a:r>
              <a:rPr lang="en-GB" altLang="en-US" i="1" smtClean="0">
                <a:solidFill>
                  <a:srgbClr val="FF0000"/>
                </a:solidFill>
              </a:rPr>
              <a:t>encapsulation focuses </a:t>
            </a:r>
            <a:r>
              <a:rPr lang="en-GB" altLang="en-US" smtClean="0"/>
              <a:t>on the implementation that gives rise to this behaviour</a:t>
            </a:r>
          </a:p>
          <a:p>
            <a:pPr marL="0" indent="0">
              <a:buFontTx/>
              <a:buNone/>
            </a:pPr>
            <a:endParaRPr lang="en-GB" alt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a:xfrm>
            <a:off x="685800" y="1981200"/>
            <a:ext cx="7772400" cy="4572000"/>
          </a:xfrm>
        </p:spPr>
        <p:txBody>
          <a:bodyPr>
            <a:normAutofit fontScale="92500" lnSpcReduction="20000"/>
          </a:bodyPr>
          <a:lstStyle/>
          <a:p>
            <a:pPr>
              <a:defRPr/>
            </a:pPr>
            <a:r>
              <a:rPr lang="en-GB" dirty="0" smtClean="0"/>
              <a:t>The four major elements of the Object Orientated model are:</a:t>
            </a:r>
          </a:p>
          <a:p>
            <a:pPr>
              <a:defRPr/>
            </a:pPr>
            <a:endParaRPr lang="en-GB" dirty="0" smtClean="0"/>
          </a:p>
          <a:p>
            <a:pPr marL="0" indent="0">
              <a:buFontTx/>
              <a:buNone/>
              <a:defRPr/>
            </a:pPr>
            <a:r>
              <a:rPr lang="en-GB" dirty="0" smtClean="0"/>
              <a:t>a) Encapsulation, Inheritance, Abstraction</a:t>
            </a:r>
          </a:p>
          <a:p>
            <a:pPr marL="0" indent="0">
              <a:buFontTx/>
              <a:buNone/>
              <a:defRPr/>
            </a:pPr>
            <a:r>
              <a:rPr lang="en-GB" dirty="0" smtClean="0"/>
              <a:t>b) Abstraction, Encapsulation, Modularity, Hierarchy</a:t>
            </a:r>
          </a:p>
          <a:p>
            <a:pPr marL="0" indent="0">
              <a:buFontTx/>
              <a:buNone/>
              <a:defRPr/>
            </a:pPr>
            <a:r>
              <a:rPr lang="en-GB" dirty="0" smtClean="0"/>
              <a:t>c) Abstraction, Modularity, Hierarchy, Inheritance</a:t>
            </a:r>
          </a:p>
          <a:p>
            <a:pPr marL="0" indent="0">
              <a:buFontTx/>
              <a:buNone/>
              <a:defRPr/>
            </a:pPr>
            <a:r>
              <a:rPr lang="en-GB" dirty="0" smtClean="0"/>
              <a:t>d) Polymorphism, Scalability, Complexity, Abstraction</a:t>
            </a:r>
            <a:endParaRPr lang="en-GB"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GB" altLang="en-US" smtClean="0"/>
              <a:t>Answer</a:t>
            </a:r>
          </a:p>
        </p:txBody>
      </p:sp>
      <p:sp>
        <p:nvSpPr>
          <p:cNvPr id="75779" name="Content Placeholder 2"/>
          <p:cNvSpPr>
            <a:spLocks noGrp="1"/>
          </p:cNvSpPr>
          <p:nvPr>
            <p:ph idx="1"/>
          </p:nvPr>
        </p:nvSpPr>
        <p:spPr/>
        <p:txBody>
          <a:bodyPr/>
          <a:lstStyle/>
          <a:p>
            <a:r>
              <a:rPr lang="en-GB" altLang="en-US" smtClean="0"/>
              <a:t>b) Abstraction, Encapsulation, Modularity, Hierarchy</a:t>
            </a:r>
          </a:p>
          <a:p>
            <a:endParaRPr lang="en-GB" alt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a:xfrm>
            <a:off x="685800" y="1981200"/>
            <a:ext cx="7772400" cy="4343400"/>
          </a:xfrm>
        </p:spPr>
        <p:txBody>
          <a:bodyPr>
            <a:normAutofit/>
          </a:bodyPr>
          <a:lstStyle/>
          <a:p>
            <a:pPr>
              <a:defRPr/>
            </a:pPr>
            <a:r>
              <a:rPr lang="en-GB" dirty="0" smtClean="0"/>
              <a:t>Encapsulation is avoided through information sharing, which is the process of showing all the secrets of an object that do not contribute to its essential characteristics</a:t>
            </a:r>
          </a:p>
          <a:p>
            <a:pPr>
              <a:defRPr/>
            </a:pPr>
            <a:endParaRPr lang="en-GB" dirty="0" smtClean="0"/>
          </a:p>
          <a:p>
            <a:pPr marL="514350" indent="-514350">
              <a:buFontTx/>
              <a:buAutoNum type="alphaLcParenR"/>
              <a:defRPr/>
            </a:pPr>
            <a:r>
              <a:rPr lang="en-GB" dirty="0" smtClean="0"/>
              <a:t>True</a:t>
            </a:r>
          </a:p>
          <a:p>
            <a:pPr marL="514350" indent="-514350">
              <a:buFontTx/>
              <a:buAutoNum type="alphaLcParenR"/>
              <a:defRPr/>
            </a:pPr>
            <a:r>
              <a:rPr lang="en-GB" dirty="0" smtClean="0"/>
              <a:t>False</a:t>
            </a:r>
            <a:endParaRPr lang="en-GB"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a:defRPr/>
            </a:pPr>
            <a:r>
              <a:rPr lang="en-GB" dirty="0" smtClean="0"/>
              <a:t>a) False</a:t>
            </a:r>
          </a:p>
          <a:p>
            <a:pPr>
              <a:defRPr/>
            </a:pPr>
            <a:endParaRPr lang="en-GB" dirty="0"/>
          </a:p>
          <a:p>
            <a:pPr marL="0" indent="0">
              <a:buFontTx/>
              <a:buNone/>
              <a:defRPr/>
            </a:pPr>
            <a:r>
              <a:rPr lang="en-GB" altLang="en-US" dirty="0" smtClean="0"/>
              <a:t>Encapsulation is </a:t>
            </a:r>
            <a:r>
              <a:rPr lang="en-GB" altLang="en-US" u="sng" dirty="0" smtClean="0"/>
              <a:t>achieved</a:t>
            </a:r>
            <a:r>
              <a:rPr lang="en-GB" altLang="en-US" dirty="0" smtClean="0"/>
              <a:t> through </a:t>
            </a:r>
            <a:r>
              <a:rPr lang="en-GB" altLang="en-US" u="sng" dirty="0" smtClean="0"/>
              <a:t>information</a:t>
            </a:r>
            <a:r>
              <a:rPr lang="en-GB" altLang="en-US" dirty="0" smtClean="0"/>
              <a:t> hiding (</a:t>
            </a:r>
            <a:r>
              <a:rPr lang="en-GB" altLang="en-US" dirty="0" smtClean="0">
                <a:solidFill>
                  <a:srgbClr val="FF0000"/>
                </a:solidFill>
              </a:rPr>
              <a:t>not just data hiding</a:t>
            </a:r>
            <a:r>
              <a:rPr lang="en-GB" altLang="en-US" dirty="0" smtClean="0"/>
              <a:t>), which is the process of </a:t>
            </a:r>
            <a:r>
              <a:rPr lang="en-GB" altLang="en-US" u="sng" dirty="0" smtClean="0"/>
              <a:t>hiding</a:t>
            </a:r>
            <a:r>
              <a:rPr lang="en-GB" altLang="en-US" dirty="0" smtClean="0"/>
              <a:t> all the secrets of an object that do not contribute to its essential characteristics</a:t>
            </a:r>
          </a:p>
          <a:p>
            <a:pPr marL="0" indent="0">
              <a:buFontTx/>
              <a:buNone/>
              <a:defRPr/>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smtClean="0"/>
              <a:t>Revision Question</a:t>
            </a:r>
          </a:p>
        </p:txBody>
      </p:sp>
      <p:sp>
        <p:nvSpPr>
          <p:cNvPr id="15363" name="Content Placeholder 2"/>
          <p:cNvSpPr>
            <a:spLocks noGrp="1"/>
          </p:cNvSpPr>
          <p:nvPr>
            <p:ph idx="1"/>
          </p:nvPr>
        </p:nvSpPr>
        <p:spPr/>
        <p:txBody>
          <a:bodyPr/>
          <a:lstStyle/>
          <a:p>
            <a:r>
              <a:rPr lang="en-GB" altLang="en-US" smtClean="0"/>
              <a:t>Requirements change during development?</a:t>
            </a:r>
          </a:p>
          <a:p>
            <a:endParaRPr lang="en-GB" altLang="en-US" smtClean="0"/>
          </a:p>
          <a:p>
            <a:r>
              <a:rPr lang="en-GB" altLang="en-US" smtClean="0"/>
              <a:t>A. True</a:t>
            </a:r>
          </a:p>
          <a:p>
            <a:r>
              <a:rPr lang="en-GB" altLang="en-US" smtClean="0"/>
              <a:t>B. False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ltLang="en-US" smtClean="0"/>
              <a:t>Answer</a:t>
            </a:r>
          </a:p>
        </p:txBody>
      </p:sp>
      <p:sp>
        <p:nvSpPr>
          <p:cNvPr id="16387" name="Content Placeholder 2"/>
          <p:cNvSpPr>
            <a:spLocks noGrp="1"/>
          </p:cNvSpPr>
          <p:nvPr>
            <p:ph idx="1"/>
          </p:nvPr>
        </p:nvSpPr>
        <p:spPr/>
        <p:txBody>
          <a:bodyPr/>
          <a:lstStyle/>
          <a:p>
            <a:r>
              <a:rPr lang="en-GB" altLang="en-US" smtClean="0"/>
              <a:t>A. True</a:t>
            </a:r>
          </a:p>
        </p:txBody>
      </p:sp>
      <p:pic>
        <p:nvPicPr>
          <p:cNvPr id="1638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743200"/>
            <a:ext cx="6415088"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altLang="en-US" smtClean="0"/>
              <a:t>Evolution of the Object Model</a:t>
            </a:r>
          </a:p>
        </p:txBody>
      </p:sp>
      <p:sp>
        <p:nvSpPr>
          <p:cNvPr id="17411" name="Content Placeholder 2"/>
          <p:cNvSpPr>
            <a:spLocks noGrp="1"/>
          </p:cNvSpPr>
          <p:nvPr>
            <p:ph idx="1"/>
          </p:nvPr>
        </p:nvSpPr>
        <p:spPr/>
        <p:txBody>
          <a:bodyPr/>
          <a:lstStyle/>
          <a:p>
            <a:r>
              <a:rPr lang="en-GB" altLang="en-US" smtClean="0"/>
              <a:t>Where did the Object Model come from?</a:t>
            </a:r>
          </a:p>
          <a:p>
            <a:r>
              <a:rPr lang="en-GB" altLang="en-US" smtClean="0"/>
              <a:t>How has the topology of programming languages changed over time?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TotalTime>
  <Words>1871</Words>
  <Application>Microsoft Office PowerPoint</Application>
  <PresentationFormat>On-screen Show (4:3)</PresentationFormat>
  <Paragraphs>248</Paragraphs>
  <Slides>68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Times New Roman</vt:lpstr>
      <vt:lpstr>Arial</vt:lpstr>
      <vt:lpstr>Wingdings 3</vt:lpstr>
      <vt:lpstr>Default Design</vt:lpstr>
      <vt:lpstr>Object Model</vt:lpstr>
      <vt:lpstr>Outline</vt:lpstr>
      <vt:lpstr>Email?</vt:lpstr>
      <vt:lpstr>Submissions/Quizzes</vt:lpstr>
      <vt:lpstr>Why Online Quizzes?</vt:lpstr>
      <vt:lpstr>Why Online Project Submissions?</vt:lpstr>
      <vt:lpstr>Revision Question</vt:lpstr>
      <vt:lpstr>Answer</vt:lpstr>
      <vt:lpstr>Evolution of the Object Model</vt:lpstr>
      <vt:lpstr>Topology of Early Generation Programming Languages</vt:lpstr>
      <vt:lpstr>Topology of Small to Moderate-Sized Applications Using Object-Based and Object-Oriented Programming  </vt:lpstr>
      <vt:lpstr>Topology of Large Applications Using Object-Based and Object-Oriented Programming Languages</vt:lpstr>
      <vt:lpstr>Discussion Activity</vt:lpstr>
      <vt:lpstr> Foundation of the  `Object Model’</vt:lpstr>
      <vt:lpstr>Question</vt:lpstr>
      <vt:lpstr>Answer</vt:lpstr>
      <vt:lpstr>What is Object-Oriented Programming (OOP)?</vt:lpstr>
      <vt:lpstr>What is Object-Oriented Programming (OOP)?</vt:lpstr>
      <vt:lpstr>All Three Elements</vt:lpstr>
      <vt:lpstr>Question</vt:lpstr>
      <vt:lpstr>Answer</vt:lpstr>
      <vt:lpstr>OO Requirements</vt:lpstr>
      <vt:lpstr>What is Object Oriented Design (OOD)?</vt:lpstr>
      <vt:lpstr>What is Object Oriented Design (OOD)?</vt:lpstr>
      <vt:lpstr>What is Object-Oriented Analysis (OOA)?</vt:lpstr>
      <vt:lpstr>How are OOA, OOD, and OOP related? </vt:lpstr>
      <vt:lpstr>How are OOA, OOD, and OOP related? </vt:lpstr>
      <vt:lpstr>Object-Orientated Model</vt:lpstr>
      <vt:lpstr>Object-Orientated Model</vt:lpstr>
      <vt:lpstr>Discussion Activity</vt:lpstr>
      <vt:lpstr>Question</vt:lpstr>
      <vt:lpstr>Answer</vt:lpstr>
      <vt:lpstr>What is the Meaning of Abstraction?</vt:lpstr>
      <vt:lpstr>What is the Meaning of Abstraction?</vt:lpstr>
      <vt:lpstr>What is the Meaning of Abstraction?</vt:lpstr>
      <vt:lpstr>Synergy</vt:lpstr>
      <vt:lpstr>What is the Meaning of Encapsulation?</vt:lpstr>
      <vt:lpstr>What is the Meaning of Encapsulation?</vt:lpstr>
      <vt:lpstr>Abstraction &amp; Encapsulation</vt:lpstr>
      <vt:lpstr>Abstraction &amp; Encapsulation Cont.</vt:lpstr>
      <vt:lpstr>Question</vt:lpstr>
      <vt:lpstr>Answer</vt:lpstr>
      <vt:lpstr>Question</vt:lpstr>
      <vt:lpstr>Answer</vt:lpstr>
      <vt:lpstr>What is the Meaning of Modularity?</vt:lpstr>
      <vt:lpstr>What is the Meaning of Modularity?</vt:lpstr>
      <vt:lpstr>What is the Meaning of Modularity?</vt:lpstr>
      <vt:lpstr>Question</vt:lpstr>
      <vt:lpstr>Answer</vt:lpstr>
      <vt:lpstr>What is the Meaning of Hierarchy?</vt:lpstr>
      <vt:lpstr>What is the Meaning of Hierarchy?</vt:lpstr>
      <vt:lpstr>What is the Meaning of Typing?</vt:lpstr>
      <vt:lpstr>What is the Meaning of Typing?</vt:lpstr>
      <vt:lpstr>What is the Meaning of Typing?</vt:lpstr>
      <vt:lpstr>Typing</vt:lpstr>
      <vt:lpstr>Static and Dynamic Typing</vt:lpstr>
      <vt:lpstr>Benefits of the Object Model</vt:lpstr>
      <vt:lpstr>Summary</vt:lpstr>
      <vt:lpstr>This Week</vt:lpstr>
      <vt:lpstr>Questions/Discussion</vt:lpstr>
      <vt:lpstr>Question</vt:lpstr>
      <vt:lpstr>Answer</vt:lpstr>
      <vt:lpstr>Question</vt:lpstr>
      <vt:lpstr>Answer</vt:lpstr>
      <vt:lpstr>Question</vt:lpstr>
      <vt:lpstr>Answer</vt:lpstr>
      <vt:lpstr>Question</vt:lpstr>
      <vt:lpstr>Answer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Computer</cp:lastModifiedBy>
  <cp:revision>172</cp:revision>
  <dcterms:created xsi:type="dcterms:W3CDTF">1601-01-01T00:00:00Z</dcterms:created>
  <dcterms:modified xsi:type="dcterms:W3CDTF">2017-10-28T07:26:00Z</dcterms:modified>
</cp:coreProperties>
</file>