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67" r:id="rId2"/>
    <p:sldId id="274" r:id="rId3"/>
    <p:sldId id="292" r:id="rId4"/>
    <p:sldId id="326" r:id="rId5"/>
    <p:sldId id="327" r:id="rId6"/>
    <p:sldId id="295" r:id="rId7"/>
    <p:sldId id="296" r:id="rId8"/>
    <p:sldId id="297" r:id="rId9"/>
    <p:sldId id="298" r:id="rId10"/>
    <p:sldId id="293" r:id="rId11"/>
    <p:sldId id="294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29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34" r:id="rId33"/>
    <p:sldId id="351" r:id="rId34"/>
    <p:sldId id="352" r:id="rId35"/>
    <p:sldId id="353" r:id="rId36"/>
    <p:sldId id="354" r:id="rId37"/>
    <p:sldId id="342" r:id="rId38"/>
    <p:sldId id="345" r:id="rId39"/>
    <p:sldId id="343" r:id="rId40"/>
    <p:sldId id="346" r:id="rId41"/>
    <p:sldId id="348" r:id="rId42"/>
    <p:sldId id="344" r:id="rId43"/>
    <p:sldId id="319" r:id="rId44"/>
    <p:sldId id="335" r:id="rId45"/>
    <p:sldId id="336" r:id="rId46"/>
    <p:sldId id="321" r:id="rId47"/>
    <p:sldId id="338" r:id="rId48"/>
    <p:sldId id="339" r:id="rId49"/>
    <p:sldId id="340" r:id="rId50"/>
    <p:sldId id="341" r:id="rId51"/>
    <p:sldId id="272" r:id="rId52"/>
    <p:sldId id="291" r:id="rId53"/>
    <p:sldId id="328" r:id="rId54"/>
    <p:sldId id="337" r:id="rId55"/>
    <p:sldId id="268" r:id="rId56"/>
    <p:sldId id="322" r:id="rId57"/>
    <p:sldId id="323" r:id="rId58"/>
    <p:sldId id="349" r:id="rId59"/>
    <p:sldId id="350" r:id="rId60"/>
    <p:sldId id="324" r:id="rId61"/>
    <p:sldId id="325" r:id="rId62"/>
    <p:sldId id="332" r:id="rId63"/>
    <p:sldId id="333" r:id="rId64"/>
    <p:sldId id="330" r:id="rId65"/>
    <p:sldId id="331" r:id="rId66"/>
    <p:sldId id="355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B8119ED-4F33-4F01-BDE0-9423885DC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704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3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9A687C1-6C2C-465E-BF1D-C58A7E43F584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F8389CA-EB3E-4F55-B142-913979F50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35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E41A73E-5E65-4AA9-BB30-85A4ABF695D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41924A5-F16F-4079-992F-9B248C2F8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6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6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4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1B2B3A2-1531-4F6A-AF0D-55F0BA46506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3880FBC-1FCE-4C00-8D51-8367AC262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5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5649183-3CCB-492C-8B4E-CC434A9820EB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180B1EE-B380-4A2F-A163-5975C0A94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09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2E3D33-D66F-4BC4-9288-EE96C6FD364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5103F53-8665-44B0-AF69-5FC1EC71E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2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BDC48F0-C37C-4643-8850-ACE9CA159074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A24C90-A961-4652-82CF-45AEAA5D0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Classes and Objects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Building Blocks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When we use object-oriented methods to analyze or design a complex software system, our basic </a:t>
            </a:r>
            <a:r>
              <a:rPr lang="en-GB" altLang="en-US" smtClean="0">
                <a:solidFill>
                  <a:srgbClr val="FF0000"/>
                </a:solidFill>
              </a:rPr>
              <a:t>building blocks </a:t>
            </a:r>
            <a:r>
              <a:rPr lang="en-GB" altLang="en-US" smtClean="0"/>
              <a:t>are </a:t>
            </a:r>
            <a:r>
              <a:rPr lang="en-GB" altLang="en-US" smtClean="0">
                <a:solidFill>
                  <a:srgbClr val="FF0000"/>
                </a:solidFill>
              </a:rPr>
              <a:t>classes</a:t>
            </a:r>
            <a:r>
              <a:rPr lang="en-GB" altLang="en-US" smtClean="0"/>
              <a:t> and </a:t>
            </a:r>
            <a:r>
              <a:rPr lang="en-GB" altLang="en-US" smtClean="0">
                <a:solidFill>
                  <a:srgbClr val="FF0000"/>
                </a:solidFill>
              </a:rPr>
              <a:t>objects</a:t>
            </a: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39624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and What Isn’t an Object?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620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GB" altLang="en-US" smtClean="0"/>
              <a:t>What Is and What Isn’t </a:t>
            </a:r>
            <a:br>
              <a:rPr lang="en-GB" altLang="en-US" smtClean="0"/>
            </a:br>
            <a:r>
              <a:rPr lang="en-GB" altLang="en-US" smtClean="0"/>
              <a:t>an Object?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lang="en-GB" altLang="en-US" smtClean="0"/>
              <a:t>An object is an entity that has </a:t>
            </a:r>
            <a:r>
              <a:rPr lang="en-GB" altLang="en-US" smtClean="0">
                <a:solidFill>
                  <a:srgbClr val="FF0000"/>
                </a:solidFill>
              </a:rPr>
              <a:t>state</a:t>
            </a:r>
            <a:r>
              <a:rPr lang="en-GB" altLang="en-US" smtClean="0"/>
              <a:t>, </a:t>
            </a:r>
            <a:r>
              <a:rPr lang="en-GB" altLang="en-US" smtClean="0">
                <a:solidFill>
                  <a:srgbClr val="FF0000"/>
                </a:solidFill>
              </a:rPr>
              <a:t>behavior</a:t>
            </a:r>
            <a:r>
              <a:rPr lang="en-GB" altLang="en-US" smtClean="0"/>
              <a:t>, and </a:t>
            </a:r>
            <a:r>
              <a:rPr lang="en-GB" altLang="en-US" smtClean="0">
                <a:solidFill>
                  <a:srgbClr val="FF0000"/>
                </a:solidFill>
              </a:rPr>
              <a:t>identity</a:t>
            </a:r>
            <a:r>
              <a:rPr lang="en-GB" altLang="en-US" smtClean="0"/>
              <a:t>. The structure and behavior of similar objects are defined in their common class. The terms instance and object are interchangeable</a:t>
            </a:r>
            <a:endParaRPr lang="en-GB" alt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8580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 object is an entity that has: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state, action, dependencies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identity, state, </a:t>
            </a:r>
            <a:r>
              <a:rPr lang="en-GB" dirty="0" err="1" smtClean="0"/>
              <a:t>behavior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c) behaviour, action, state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class, state, memory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b) identity, state, behavior</a:t>
            </a:r>
          </a:p>
          <a:p>
            <a:endParaRPr lang="en-GB" altLang="en-US" smtClean="0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47148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68338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State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dirty="0" smtClean="0"/>
              <a:t>The state of an object encompasses all of the (usually static) properties of the object plus the current (usually dynamic) values of each of these properties</a:t>
            </a:r>
          </a:p>
          <a:p>
            <a:pPr marL="0" indent="0">
              <a:buFontTx/>
              <a:buNone/>
              <a:defRPr/>
            </a:pPr>
            <a:endParaRPr lang="en-GB" altLang="en-US" dirty="0"/>
          </a:p>
          <a:p>
            <a:pPr>
              <a:defRPr/>
            </a:pPr>
            <a:r>
              <a:rPr lang="en-GB" altLang="en-US" dirty="0" smtClean="0"/>
              <a:t>Examples of State Properties </a:t>
            </a:r>
          </a:p>
          <a:p>
            <a:pPr lvl="1">
              <a:defRPr/>
            </a:pPr>
            <a:r>
              <a:rPr lang="en-GB" altLang="en-US" dirty="0" smtClean="0"/>
              <a:t>Elevators travel up or down </a:t>
            </a:r>
          </a:p>
          <a:p>
            <a:pPr lvl="2">
              <a:defRPr/>
            </a:pPr>
            <a:r>
              <a:rPr lang="en-GB" altLang="en-US" dirty="0" smtClean="0"/>
              <a:t>Current floor</a:t>
            </a:r>
          </a:p>
          <a:p>
            <a:pPr lvl="1">
              <a:defRPr/>
            </a:pPr>
            <a:r>
              <a:rPr lang="en-GB" altLang="en-US" dirty="0" smtClean="0"/>
              <a:t>Vending machines accept coins </a:t>
            </a:r>
          </a:p>
          <a:p>
            <a:pPr lvl="2">
              <a:defRPr/>
            </a:pPr>
            <a:r>
              <a:rPr lang="en-GB" altLang="en-US" dirty="0" smtClean="0"/>
              <a:t>Number of coins deposited </a:t>
            </a:r>
          </a:p>
          <a:p>
            <a:pPr lvl="1">
              <a:defRPr/>
            </a:pPr>
            <a:r>
              <a:rPr lang="en-GB" altLang="en-US" dirty="0" smtClean="0"/>
              <a:t>Clocks indicate the current time</a:t>
            </a:r>
          </a:p>
          <a:p>
            <a:pPr lvl="2">
              <a:defRPr/>
            </a:pPr>
            <a:r>
              <a:rPr lang="en-GB" altLang="en-US" dirty="0" smtClean="0"/>
              <a:t>The number of minutes since the last hour </a:t>
            </a:r>
          </a:p>
          <a:p>
            <a:pPr lvl="2">
              <a:defRPr/>
            </a:pPr>
            <a:endParaRPr lang="en-GB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Behavior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Behavior is how an object acts and reacts, in terms of its state changes and message passing</a:t>
            </a:r>
          </a:p>
          <a:p>
            <a:endParaRPr lang="en-GB" altLang="en-US" smtClean="0"/>
          </a:p>
          <a:p>
            <a:r>
              <a:rPr lang="en-GB" altLang="en-US" smtClean="0"/>
              <a:t>Example: Behavior of a car: braking, changing gears, opening doors, moving forwards or backwards, 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Identity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Identity is that property of an object which </a:t>
            </a:r>
            <a:r>
              <a:rPr lang="en-GB" altLang="en-US" smtClean="0">
                <a:solidFill>
                  <a:srgbClr val="FF0000"/>
                </a:solidFill>
              </a:rPr>
              <a:t>distinguishes</a:t>
            </a:r>
            <a:r>
              <a:rPr lang="en-GB" altLang="en-US" smtClean="0"/>
              <a:t> it from all </a:t>
            </a:r>
            <a:r>
              <a:rPr lang="en-GB" altLang="en-US" smtClean="0">
                <a:solidFill>
                  <a:srgbClr val="FF0000"/>
                </a:solidFill>
              </a:rPr>
              <a:t>other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State is how an object acts and reacts, in terms of its state changes and message passing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Previous Weeks</a:t>
            </a:r>
          </a:p>
          <a:p>
            <a:pPr lvl="1" eaLnBrk="1" hangingPunct="1"/>
            <a:r>
              <a:rPr lang="en-US" altLang="en-US" smtClean="0"/>
              <a:t>Object Model, Complexity, ..</a:t>
            </a:r>
          </a:p>
          <a:p>
            <a:pPr eaLnBrk="1" hangingPunct="1"/>
            <a:r>
              <a:rPr lang="en-US" altLang="en-US" smtClean="0"/>
              <a:t>What do we mean by Classes and Objects?</a:t>
            </a:r>
          </a:p>
          <a:p>
            <a:pPr eaLnBrk="1" hangingPunct="1"/>
            <a:r>
              <a:rPr lang="en-US" altLang="en-US" smtClean="0"/>
              <a:t>Summary/Discussion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b) False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err="1" smtClean="0"/>
              <a:t>Behavior</a:t>
            </a:r>
            <a:r>
              <a:rPr lang="en-GB" dirty="0" smtClean="0"/>
              <a:t> is how an object acts and reacts, in terms of its state changes and message passing.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and What Isn’t </a:t>
            </a:r>
            <a:br>
              <a:rPr lang="en-GB" altLang="en-US" smtClean="0"/>
            </a:br>
            <a:r>
              <a:rPr lang="en-GB" altLang="en-US" smtClean="0"/>
              <a:t>a Class?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97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114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and What Isn’t </a:t>
            </a:r>
            <a:br>
              <a:rPr lang="en-GB" altLang="en-US" smtClean="0"/>
            </a:br>
            <a:r>
              <a:rPr lang="en-GB" altLang="en-US" smtClean="0"/>
              <a:t>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64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A class is a set of objects that share a </a:t>
            </a:r>
            <a:r>
              <a:rPr lang="en-GB" dirty="0" smtClean="0">
                <a:solidFill>
                  <a:srgbClr val="FF0000"/>
                </a:solidFill>
              </a:rPr>
              <a:t>common</a:t>
            </a:r>
            <a:r>
              <a:rPr lang="en-GB" dirty="0" smtClean="0"/>
              <a:t> structure, </a:t>
            </a:r>
            <a:r>
              <a:rPr lang="en-GB" dirty="0" smtClean="0">
                <a:solidFill>
                  <a:srgbClr val="FF0000"/>
                </a:solidFill>
              </a:rPr>
              <a:t>common</a:t>
            </a:r>
            <a:r>
              <a:rPr lang="en-GB" dirty="0" smtClean="0"/>
              <a:t> </a:t>
            </a:r>
            <a:r>
              <a:rPr lang="en-GB" dirty="0" err="1" smtClean="0"/>
              <a:t>behavior</a:t>
            </a:r>
            <a:r>
              <a:rPr lang="en-GB" dirty="0" smtClean="0"/>
              <a:t>, and </a:t>
            </a:r>
            <a:r>
              <a:rPr lang="en-GB" dirty="0" smtClean="0">
                <a:solidFill>
                  <a:srgbClr val="FF0000"/>
                </a:solidFill>
              </a:rPr>
              <a:t>common</a:t>
            </a:r>
            <a:r>
              <a:rPr lang="en-GB" dirty="0" smtClean="0"/>
              <a:t> semantics</a:t>
            </a:r>
          </a:p>
          <a:p>
            <a:pPr>
              <a:defRPr/>
            </a:pPr>
            <a:r>
              <a:rPr lang="en-GB" dirty="0"/>
              <a:t>A single object is simply an instance of a </a:t>
            </a:r>
            <a:r>
              <a:rPr lang="en-GB" dirty="0" smtClean="0"/>
              <a:t>class</a:t>
            </a:r>
            <a:endParaRPr lang="en-GB" dirty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What isn’t a class? </a:t>
            </a:r>
          </a:p>
          <a:p>
            <a:pPr lvl="1">
              <a:defRPr/>
            </a:pPr>
            <a:r>
              <a:rPr lang="en-GB" dirty="0" smtClean="0"/>
              <a:t>An object is not a class. Objects that share no common structure and </a:t>
            </a:r>
            <a:r>
              <a:rPr lang="en-GB" dirty="0" err="1" smtClean="0"/>
              <a:t>behavior</a:t>
            </a:r>
            <a:r>
              <a:rPr lang="en-GB" dirty="0" smtClean="0"/>
              <a:t> cannot be grouped in a class because, by definition, they are unrelated except by their general nature as objects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0800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Inheritance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14538"/>
            <a:ext cx="55721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Inheritance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114800"/>
          </a:xfrm>
        </p:spPr>
        <p:txBody>
          <a:bodyPr/>
          <a:lstStyle/>
          <a:p>
            <a:r>
              <a:rPr lang="en-GB" altLang="en-US" smtClean="0"/>
              <a:t>Inheritance is an interesting concept for  representing concrete relationships</a:t>
            </a:r>
          </a:p>
          <a:p>
            <a:pPr lvl="1"/>
            <a:r>
              <a:rPr lang="en-GB" altLang="en-US" smtClean="0"/>
              <a:t>Including generalization/specialization relationships</a:t>
            </a:r>
          </a:p>
          <a:p>
            <a:r>
              <a:rPr lang="en-GB" altLang="en-US" smtClean="0"/>
              <a:t>A subclass may inherit the structure and behavior of its superclass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5257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Generally, the ability to appear in </a:t>
            </a:r>
            <a:r>
              <a:rPr lang="en-GB" dirty="0">
                <a:solidFill>
                  <a:srgbClr val="FF0000"/>
                </a:solidFill>
              </a:rPr>
              <a:t>many forms</a:t>
            </a:r>
            <a:r>
              <a:rPr lang="en-GB" dirty="0"/>
              <a:t>. In </a:t>
            </a:r>
            <a:r>
              <a:rPr lang="en-GB" dirty="0">
                <a:solidFill>
                  <a:srgbClr val="FF0000"/>
                </a:solidFill>
              </a:rPr>
              <a:t>object-oriented</a:t>
            </a:r>
            <a:r>
              <a:rPr lang="en-GB" dirty="0"/>
              <a:t> programming, polymorphism refers to a programming language's </a:t>
            </a:r>
            <a:r>
              <a:rPr lang="en-GB" dirty="0">
                <a:solidFill>
                  <a:srgbClr val="FF0000"/>
                </a:solidFill>
              </a:rPr>
              <a:t>ability</a:t>
            </a:r>
            <a:r>
              <a:rPr lang="en-GB" dirty="0"/>
              <a:t> to process objects </a:t>
            </a:r>
            <a:r>
              <a:rPr lang="en-GB" dirty="0">
                <a:solidFill>
                  <a:srgbClr val="FF0000"/>
                </a:solidFill>
              </a:rPr>
              <a:t>differently depending on their data type or class</a:t>
            </a:r>
            <a:r>
              <a:rPr lang="en-GB" dirty="0"/>
              <a:t>. More specifically, it is the ability to redefine methods for derived </a:t>
            </a:r>
            <a:r>
              <a:rPr lang="en-GB" dirty="0" smtClean="0"/>
              <a:t>classes</a:t>
            </a:r>
          </a:p>
          <a:p>
            <a:pPr>
              <a:defRPr/>
            </a:pPr>
            <a:r>
              <a:rPr lang="en-GB" dirty="0" smtClean="0"/>
              <a:t>Helps develop more concise clean error free code</a:t>
            </a:r>
          </a:p>
          <a:p>
            <a:pPr lvl="1">
              <a:defRPr/>
            </a:pPr>
            <a:r>
              <a:rPr lang="en-GB" dirty="0"/>
              <a:t>Without polymorphism, the developer ends up writing code consisting of large</a:t>
            </a:r>
            <a:br>
              <a:rPr lang="en-GB" dirty="0"/>
            </a:br>
            <a:r>
              <a:rPr lang="en-GB" dirty="0"/>
              <a:t>case or switch </a:t>
            </a:r>
            <a:r>
              <a:rPr lang="en-GB" dirty="0" smtClean="0"/>
              <a:t>statements (conditional logic)</a:t>
            </a:r>
          </a:p>
          <a:p>
            <a:pPr>
              <a:defRPr/>
            </a:pPr>
            <a:r>
              <a:rPr lang="en-GB" dirty="0" smtClean="0"/>
              <a:t>Inheritance without polymorphism is possible, but it is certainly </a:t>
            </a:r>
            <a:r>
              <a:rPr lang="en-GB" dirty="0" smtClean="0">
                <a:solidFill>
                  <a:srgbClr val="FF0000"/>
                </a:solidFill>
              </a:rPr>
              <a:t>not very useful</a:t>
            </a:r>
          </a:p>
          <a:p>
            <a:pPr>
              <a:defRPr/>
            </a:pPr>
            <a:r>
              <a:rPr lang="en-GB" dirty="0"/>
              <a:t>Polymorphism and late binding go hand in </a:t>
            </a:r>
            <a:r>
              <a:rPr lang="en-GB" dirty="0" smtClean="0"/>
              <a:t>hand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The Role of Classes and Objects in Analysis and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During analysis and the early stages of design, the developer has two primary tasks: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1. </a:t>
            </a:r>
            <a:r>
              <a:rPr lang="en-GB" dirty="0" smtClean="0">
                <a:solidFill>
                  <a:srgbClr val="FF0000"/>
                </a:solidFill>
              </a:rPr>
              <a:t>Identify the classes </a:t>
            </a:r>
            <a:r>
              <a:rPr lang="en-GB" dirty="0" smtClean="0"/>
              <a:t>that form the vocabulary of the </a:t>
            </a:r>
            <a:r>
              <a:rPr lang="en-GB" dirty="0" smtClean="0">
                <a:solidFill>
                  <a:srgbClr val="FF0000"/>
                </a:solidFill>
              </a:rPr>
              <a:t>problem</a:t>
            </a:r>
            <a:r>
              <a:rPr lang="en-GB" dirty="0" smtClean="0"/>
              <a:t> domain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2. Invent the </a:t>
            </a:r>
            <a:r>
              <a:rPr lang="en-GB" dirty="0" smtClean="0">
                <a:solidFill>
                  <a:srgbClr val="FF0000"/>
                </a:solidFill>
              </a:rPr>
              <a:t>structures</a:t>
            </a:r>
            <a:r>
              <a:rPr lang="en-GB" dirty="0" smtClean="0"/>
              <a:t> whereby sets of objects </a:t>
            </a:r>
            <a:r>
              <a:rPr lang="en-GB" dirty="0" smtClean="0">
                <a:solidFill>
                  <a:srgbClr val="FF0000"/>
                </a:solidFill>
              </a:rPr>
              <a:t>work together </a:t>
            </a:r>
            <a:r>
              <a:rPr lang="en-GB" dirty="0" smtClean="0"/>
              <a:t>to provide the</a:t>
            </a:r>
          </a:p>
          <a:p>
            <a:pPr marL="0" indent="0">
              <a:buFontTx/>
              <a:buNone/>
              <a:defRPr/>
            </a:pPr>
            <a:r>
              <a:rPr lang="en-GB" dirty="0" err="1" smtClean="0"/>
              <a:t>behaviors</a:t>
            </a:r>
            <a:r>
              <a:rPr lang="en-GB" dirty="0" smtClean="0"/>
              <a:t> that satisfy the </a:t>
            </a:r>
            <a:r>
              <a:rPr lang="en-GB" dirty="0" smtClean="0">
                <a:solidFill>
                  <a:srgbClr val="FF0000"/>
                </a:solidFill>
              </a:rPr>
              <a:t>requirements</a:t>
            </a:r>
            <a:r>
              <a:rPr lang="en-GB" dirty="0" smtClean="0"/>
              <a:t> of the problem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Measuring the Quality of an Abstraction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How can one know if a given class or object is well designed?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Measuring the Quality of an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Five meaningful metrics to measure the quality of abstraction are: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1. Coupling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2. Cohesion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3. Sufficiency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4. Completeness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5. </a:t>
            </a:r>
            <a:r>
              <a:rPr lang="en-GB" dirty="0" err="1" smtClean="0"/>
              <a:t>Primitivenes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Review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Last Week Object Model and Evolution of Software Engineering</a:t>
            </a:r>
          </a:p>
          <a:p>
            <a:r>
              <a:rPr lang="en-GB" altLang="en-US" smtClean="0"/>
              <a:t>Familiar with Chapters 1, 2 and 3</a:t>
            </a:r>
          </a:p>
          <a:p>
            <a:pPr lvl="1"/>
            <a:r>
              <a:rPr lang="en-GB" altLang="en-US" smtClean="0"/>
              <a:t>Read Chapter 3 Last Week</a:t>
            </a:r>
          </a:p>
          <a:p>
            <a:r>
              <a:rPr lang="en-GB" altLang="en-US" smtClean="0"/>
              <a:t>Reviewing material regularly</a:t>
            </a:r>
          </a:p>
          <a:p>
            <a:pPr lvl="1"/>
            <a:r>
              <a:rPr lang="en-GB" altLang="en-US" smtClean="0"/>
              <a:t>e.g., complexity, object orientated concepts, ..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What are the five meaningful metrics to measure the quality of abstraction?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Contracts, Cohesion, Completeness, </a:t>
            </a:r>
            <a:r>
              <a:rPr lang="en-GB" dirty="0" err="1" smtClean="0"/>
              <a:t>Primitivenes</a:t>
            </a:r>
            <a:r>
              <a:rPr lang="en-GB" dirty="0" smtClean="0"/>
              <a:t>, Sufficiency</a:t>
            </a: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b) Cohesion, Coupling, Sufficiency, Completeness, </a:t>
            </a:r>
            <a:r>
              <a:rPr lang="en-GB" dirty="0" err="1" smtClean="0"/>
              <a:t>Primitivenes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c) Coupling , Cohesion, Safety, Completeness, </a:t>
            </a:r>
            <a:r>
              <a:rPr lang="en-GB" dirty="0" err="1" smtClean="0"/>
              <a:t>Primitivenes</a:t>
            </a: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b) Cohesion, Coupling, Sufficiency, Completeness, Primitivenes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Interfaces and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Larger problem is decomposed into smaller problems (e.g., classes)</a:t>
            </a:r>
          </a:p>
          <a:p>
            <a:pPr>
              <a:defRPr/>
            </a:pPr>
            <a:r>
              <a:rPr lang="en-GB" dirty="0" smtClean="0"/>
              <a:t>Binding </a:t>
            </a:r>
            <a:r>
              <a:rPr lang="en-GB" dirty="0" smtClean="0">
                <a:solidFill>
                  <a:srgbClr val="FF0000"/>
                </a:solidFill>
              </a:rPr>
              <a:t>contract</a:t>
            </a:r>
            <a:r>
              <a:rPr lang="en-GB" dirty="0" smtClean="0"/>
              <a:t> between classes</a:t>
            </a:r>
          </a:p>
          <a:p>
            <a:pPr>
              <a:defRPr/>
            </a:pPr>
            <a:r>
              <a:rPr lang="en-GB" dirty="0" smtClean="0"/>
              <a:t>Interface of a class provides information on what is viewable to the outside (contracted rules)</a:t>
            </a:r>
          </a:p>
          <a:p>
            <a:pPr>
              <a:defRPr/>
            </a:pPr>
            <a:r>
              <a:rPr lang="en-GB" dirty="0"/>
              <a:t>I</a:t>
            </a:r>
            <a:r>
              <a:rPr lang="en-GB" dirty="0" smtClean="0"/>
              <a:t>nterface allows a class to become more formal about the </a:t>
            </a:r>
            <a:r>
              <a:rPr lang="en-GB" dirty="0" err="1" smtClean="0"/>
              <a:t>behavior</a:t>
            </a:r>
            <a:r>
              <a:rPr lang="en-GB" dirty="0" smtClean="0"/>
              <a:t> it </a:t>
            </a:r>
            <a:r>
              <a:rPr lang="en-GB" dirty="0" smtClean="0">
                <a:solidFill>
                  <a:srgbClr val="FF0000"/>
                </a:solidFill>
              </a:rPr>
              <a:t>promises</a:t>
            </a:r>
            <a:r>
              <a:rPr lang="en-GB" dirty="0" smtClean="0"/>
              <a:t> to provide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52463" y="76200"/>
            <a:ext cx="7772400" cy="1143000"/>
          </a:xfrm>
        </p:spPr>
        <p:txBody>
          <a:bodyPr/>
          <a:lstStyle/>
          <a:p>
            <a:r>
              <a:rPr lang="en-GB" altLang="en-US" smtClean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The interface of a class is divided into four accessibility levels: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1. </a:t>
            </a:r>
            <a:r>
              <a:rPr lang="en-GB" dirty="0" smtClean="0">
                <a:solidFill>
                  <a:srgbClr val="FF0000"/>
                </a:solidFill>
              </a:rPr>
              <a:t>Public</a:t>
            </a:r>
            <a:r>
              <a:rPr lang="en-GB" dirty="0" smtClean="0"/>
              <a:t>: a declaration that is accessible to all clients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2. </a:t>
            </a:r>
            <a:r>
              <a:rPr lang="en-GB" dirty="0" smtClean="0">
                <a:solidFill>
                  <a:srgbClr val="FF0000"/>
                </a:solidFill>
              </a:rPr>
              <a:t>Protected</a:t>
            </a:r>
            <a:r>
              <a:rPr lang="en-GB" dirty="0" smtClean="0"/>
              <a:t>: a declaration that is accessible only to the class itself and its subclasses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3. </a:t>
            </a:r>
            <a:r>
              <a:rPr lang="en-GB" dirty="0" smtClean="0">
                <a:solidFill>
                  <a:srgbClr val="FF0000"/>
                </a:solidFill>
              </a:rPr>
              <a:t>Private</a:t>
            </a:r>
            <a:r>
              <a:rPr lang="en-GB" dirty="0" smtClean="0"/>
              <a:t>: a declaration that is accessible only to the class itself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4. </a:t>
            </a:r>
            <a:r>
              <a:rPr lang="en-GB" dirty="0" smtClean="0">
                <a:solidFill>
                  <a:srgbClr val="FF0000"/>
                </a:solidFill>
              </a:rPr>
              <a:t>Package</a:t>
            </a:r>
            <a:r>
              <a:rPr lang="en-GB" dirty="0" smtClean="0"/>
              <a:t>: a declaration that is accessible only by classes in the same package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Advantages of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495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Interfaces solve many problems associated with </a:t>
            </a:r>
            <a:r>
              <a:rPr lang="en-GB" dirty="0" smtClean="0">
                <a:solidFill>
                  <a:srgbClr val="FF0000"/>
                </a:solidFill>
              </a:rPr>
              <a:t>code reuse </a:t>
            </a:r>
            <a:r>
              <a:rPr lang="en-GB" dirty="0" smtClean="0"/>
              <a:t>in object-oriented programming</a:t>
            </a:r>
          </a:p>
          <a:p>
            <a:pPr>
              <a:defRPr/>
            </a:pPr>
            <a:r>
              <a:rPr lang="en-GB" dirty="0" smtClean="0"/>
              <a:t>Allows the construction of </a:t>
            </a:r>
            <a:r>
              <a:rPr lang="en-GB" dirty="0" smtClean="0">
                <a:solidFill>
                  <a:srgbClr val="FF0000"/>
                </a:solidFill>
              </a:rPr>
              <a:t>flexible dependencies </a:t>
            </a:r>
            <a:r>
              <a:rPr lang="en-GB" dirty="0" smtClean="0"/>
              <a:t>for a class definition</a:t>
            </a:r>
          </a:p>
          <a:p>
            <a:pPr>
              <a:defRPr/>
            </a:pPr>
            <a:r>
              <a:rPr lang="en-GB" dirty="0" smtClean="0"/>
              <a:t>Dependencies make it easier to maintain or </a:t>
            </a:r>
            <a:r>
              <a:rPr lang="en-GB" dirty="0" smtClean="0">
                <a:solidFill>
                  <a:srgbClr val="FF0000"/>
                </a:solidFill>
              </a:rPr>
              <a:t>extend the class without breaking the client</a:t>
            </a:r>
          </a:p>
          <a:p>
            <a:pPr>
              <a:defRPr/>
            </a:pPr>
            <a:r>
              <a:rPr lang="en-GB" dirty="0" smtClean="0"/>
              <a:t>Resolves the problem of having tedious or impossible to improve the code</a:t>
            </a:r>
          </a:p>
          <a:p>
            <a:pPr>
              <a:defRPr/>
            </a:pPr>
            <a:r>
              <a:rPr lang="en-GB" dirty="0" smtClean="0"/>
              <a:t>Helps with </a:t>
            </a:r>
            <a:r>
              <a:rPr lang="en-GB" dirty="0" smtClean="0">
                <a:solidFill>
                  <a:srgbClr val="FF0000"/>
                </a:solidFill>
              </a:rPr>
              <a:t>maintainability and extensibility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Four accessibility levels of interfaces are: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public, protected, private, proactive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protected, public, package, passive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public, private, passive, proactive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package, public, protected, private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d) package, public, protected, private</a:t>
            </a:r>
          </a:p>
          <a:p>
            <a:pPr marL="0" indent="0"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three primary kinds of relationship between components are: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dirty="0" smtClean="0"/>
              <a:t>Association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dirty="0" smtClean="0"/>
              <a:t>Inheritance and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dirty="0" smtClean="0"/>
              <a:t>Aggregation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Association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relationship denoting a semantic connection between two 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Aggregation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 whole/part relationship where one object is composed of </a:t>
            </a:r>
            <a:r>
              <a:rPr lang="en-GB" altLang="en-US" smtClean="0">
                <a:solidFill>
                  <a:srgbClr val="FF0000"/>
                </a:solidFill>
              </a:rPr>
              <a:t>one or more </a:t>
            </a:r>
            <a:r>
              <a:rPr lang="en-GB" altLang="en-US" smtClean="0"/>
              <a:t>other objects, each of which is considered a </a:t>
            </a:r>
            <a:r>
              <a:rPr lang="en-GB" altLang="en-US" i="1" smtClean="0">
                <a:solidFill>
                  <a:srgbClr val="FF0000"/>
                </a:solidFill>
              </a:rPr>
              <a:t>part of the whole</a:t>
            </a:r>
            <a:r>
              <a:rPr lang="en-GB" altLang="en-US" smtClean="0"/>
              <a:t>. This relationship is a weak form of containment in that the lifetimes of the whole and its parts are independent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Write down the four elements that Inherent Complexity derives from?</a:t>
            </a:r>
          </a:p>
          <a:p>
            <a:pPr marL="0" indent="0">
              <a:buFontTx/>
              <a:buNone/>
              <a:defRPr/>
            </a:pPr>
            <a:r>
              <a:rPr lang="en-GB" altLang="en-US" dirty="0"/>
              <a:t> </a:t>
            </a:r>
            <a:r>
              <a:rPr lang="en-GB" altLang="en-US" dirty="0" smtClean="0"/>
              <a:t>  (5 Minutes)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A relationship among classes, wherein one class </a:t>
            </a:r>
            <a:r>
              <a:rPr lang="en-GB" dirty="0" smtClean="0">
                <a:solidFill>
                  <a:srgbClr val="FF0000"/>
                </a:solidFill>
              </a:rPr>
              <a:t>shares the structure </a:t>
            </a:r>
            <a:r>
              <a:rPr lang="en-GB" dirty="0" smtClean="0"/>
              <a:t>or </a:t>
            </a:r>
            <a:r>
              <a:rPr lang="en-GB" dirty="0" err="1" smtClean="0"/>
              <a:t>behavior</a:t>
            </a:r>
            <a:r>
              <a:rPr lang="en-GB" dirty="0" smtClean="0"/>
              <a:t> defined in one (single inheritance) or more (multiple inheritance) other classes. Inheritance defines an “is a” hierarchy among classes in which a subclass inherits from one or more generalized </a:t>
            </a:r>
            <a:r>
              <a:rPr lang="en-GB" dirty="0" err="1" smtClean="0"/>
              <a:t>superclasses</a:t>
            </a:r>
            <a:r>
              <a:rPr lang="en-GB" dirty="0" smtClean="0"/>
              <a:t>; a subclass typically specializes its </a:t>
            </a:r>
            <a:r>
              <a:rPr lang="en-GB" dirty="0" err="1" smtClean="0"/>
              <a:t>superclasses</a:t>
            </a:r>
            <a:r>
              <a:rPr lang="en-GB" dirty="0" smtClean="0"/>
              <a:t> by augmenting or redefining existing structure and </a:t>
            </a:r>
            <a:r>
              <a:rPr lang="en-GB" dirty="0" err="1" smtClean="0"/>
              <a:t>behavior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Discussion Activity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93738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Explain the differences between Aggregation and Inheritance?</a:t>
            </a:r>
            <a:endParaRPr lang="en-GB" altLang="en-US" dirty="0"/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altLang="en-US" smtClean="0"/>
              <a:t>Aggregation vs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257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Aggregation: </a:t>
            </a:r>
            <a:r>
              <a:rPr lang="en-GB" dirty="0" smtClean="0">
                <a:solidFill>
                  <a:srgbClr val="FF0000"/>
                </a:solidFill>
              </a:rPr>
              <a:t>create new functionality </a:t>
            </a:r>
            <a:r>
              <a:rPr lang="en-GB" dirty="0" smtClean="0"/>
              <a:t>by taking other classes and combining them into a </a:t>
            </a:r>
            <a:r>
              <a:rPr lang="en-GB" dirty="0" smtClean="0">
                <a:solidFill>
                  <a:srgbClr val="FF0000"/>
                </a:solidFill>
              </a:rPr>
              <a:t>new class</a:t>
            </a:r>
            <a:r>
              <a:rPr lang="en-GB" dirty="0" smtClean="0"/>
              <a:t>. Attach an common interface to this new class for interoperability with other code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Inheritance: </a:t>
            </a:r>
            <a:r>
              <a:rPr lang="en-GB" dirty="0" smtClean="0">
                <a:solidFill>
                  <a:srgbClr val="FF0000"/>
                </a:solidFill>
              </a:rPr>
              <a:t>extend the functionality </a:t>
            </a:r>
            <a:r>
              <a:rPr lang="en-GB" dirty="0" smtClean="0"/>
              <a:t>of a class by </a:t>
            </a:r>
            <a:r>
              <a:rPr lang="en-GB" dirty="0" smtClean="0">
                <a:solidFill>
                  <a:srgbClr val="FF0000"/>
                </a:solidFill>
              </a:rPr>
              <a:t>creating a subclass</a:t>
            </a:r>
            <a:r>
              <a:rPr lang="en-GB" dirty="0" smtClean="0"/>
              <a:t>. Override superclass members in the subclasses to provide new functionality. Make methods abstract/virtual to force subclasses to "fill-in-the-blanks" when the superclass wants a particular interface but is agnostic about its implementation.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105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Criteria to be considered when making class design decisions:</a:t>
            </a:r>
          </a:p>
          <a:p>
            <a:pPr lvl="1">
              <a:defRPr/>
            </a:pPr>
            <a:r>
              <a:rPr lang="en-GB" dirty="0" smtClean="0">
                <a:solidFill>
                  <a:srgbClr val="E62D33"/>
                </a:solidFill>
              </a:rPr>
              <a:t>Reusability</a:t>
            </a:r>
            <a:r>
              <a:rPr lang="en-GB" dirty="0" smtClean="0"/>
              <a:t>: Would this </a:t>
            </a:r>
            <a:r>
              <a:rPr lang="en-GB" dirty="0" err="1" smtClean="0"/>
              <a:t>behavior</a:t>
            </a:r>
            <a:r>
              <a:rPr lang="en-GB" dirty="0" smtClean="0"/>
              <a:t> be more useful in more than one context?</a:t>
            </a:r>
          </a:p>
          <a:p>
            <a:pPr lvl="1">
              <a:defRPr/>
            </a:pPr>
            <a:r>
              <a:rPr lang="en-GB" dirty="0" smtClean="0">
                <a:solidFill>
                  <a:srgbClr val="E62D33"/>
                </a:solidFill>
              </a:rPr>
              <a:t>Complexity</a:t>
            </a:r>
            <a:r>
              <a:rPr lang="en-GB" dirty="0" smtClean="0"/>
              <a:t>: How difficult is it to implement the </a:t>
            </a:r>
            <a:r>
              <a:rPr lang="en-GB" dirty="0" err="1" smtClean="0"/>
              <a:t>behavior</a:t>
            </a:r>
            <a:r>
              <a:rPr lang="en-GB" dirty="0" smtClean="0"/>
              <a:t>?</a:t>
            </a:r>
          </a:p>
          <a:p>
            <a:pPr lvl="1">
              <a:defRPr/>
            </a:pPr>
            <a:r>
              <a:rPr lang="en-GB" dirty="0" smtClean="0">
                <a:solidFill>
                  <a:srgbClr val="E62D33"/>
                </a:solidFill>
              </a:rPr>
              <a:t>Applicability</a:t>
            </a:r>
            <a:r>
              <a:rPr lang="en-GB" dirty="0" smtClean="0"/>
              <a:t>: How relevant is the </a:t>
            </a:r>
            <a:r>
              <a:rPr lang="en-GB" dirty="0" err="1" smtClean="0"/>
              <a:t>behavior</a:t>
            </a:r>
            <a:r>
              <a:rPr lang="en-GB" dirty="0" smtClean="0"/>
              <a:t> to the type in which it might be placed?</a:t>
            </a:r>
          </a:p>
          <a:p>
            <a:pPr lvl="1">
              <a:defRPr/>
            </a:pPr>
            <a:r>
              <a:rPr lang="en-GB" dirty="0" smtClean="0">
                <a:solidFill>
                  <a:srgbClr val="E62D33"/>
                </a:solidFill>
              </a:rPr>
              <a:t>Implementation knowledge</a:t>
            </a:r>
            <a:r>
              <a:rPr lang="en-GB" dirty="0" smtClean="0"/>
              <a:t>: Does the </a:t>
            </a:r>
            <a:r>
              <a:rPr lang="en-GB" dirty="0" err="1" smtClean="0"/>
              <a:t>behavior’s</a:t>
            </a:r>
            <a:r>
              <a:rPr lang="en-GB" dirty="0" smtClean="0"/>
              <a:t> implementation depend on the internal details of a type?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What are four criteria considered when making class design decisions: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reusability, complexity, implementation knowledge, attributes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complexity, reusability, applicability, implementation knowledge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complexity, scalability, applicability, implementation knowledge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d) performance, scalability, applicability, implementation knowledge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b) complexity, reusability, applicability, implementation knowledge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 smtClean="0"/>
              <a:t>Discussion Activity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93738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Explain some of the trade-offs decisions that might be made during the analysis and design of a software project?</a:t>
            </a:r>
            <a:endParaRPr lang="en-GB" altLang="en-US" dirty="0"/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What is the Law of Demeter?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06705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 smtClean="0"/>
              <a:t>What is the Law of Demeter?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The Law of Demeter (</a:t>
            </a:r>
            <a:r>
              <a:rPr lang="en-GB" dirty="0" err="1" smtClean="0"/>
              <a:t>LoD</a:t>
            </a:r>
            <a:r>
              <a:rPr lang="en-GB" dirty="0" smtClean="0"/>
              <a:t>) or ‘principle of least knowledge’ is a </a:t>
            </a:r>
            <a:r>
              <a:rPr lang="en-GB" dirty="0" smtClean="0">
                <a:solidFill>
                  <a:srgbClr val="FF0000"/>
                </a:solidFill>
              </a:rPr>
              <a:t>design guideline</a:t>
            </a:r>
            <a:r>
              <a:rPr lang="en-GB" dirty="0" smtClean="0"/>
              <a:t> for developing software, particularly object-oriented programs</a:t>
            </a:r>
          </a:p>
          <a:p>
            <a:pPr>
              <a:defRPr/>
            </a:pPr>
            <a:r>
              <a:rPr lang="en-GB" dirty="0" smtClean="0"/>
              <a:t>"Only talk to your friends" is the motto</a:t>
            </a:r>
          </a:p>
          <a:p>
            <a:pPr>
              <a:defRPr/>
            </a:pPr>
            <a:r>
              <a:rPr lang="en-GB" dirty="0" smtClean="0"/>
              <a:t>Reducing the dependencies between classes to make your code more flexible (i.e., reduces coupling between objects)</a:t>
            </a:r>
          </a:p>
          <a:p>
            <a:pPr lvl="1">
              <a:defRPr/>
            </a:pPr>
            <a:r>
              <a:rPr lang="en-GB" dirty="0" smtClean="0"/>
              <a:t>`low-coupling’</a:t>
            </a:r>
          </a:p>
          <a:p>
            <a:pPr>
              <a:defRPr/>
            </a:pPr>
            <a:r>
              <a:rPr lang="en-GB" dirty="0"/>
              <a:t>Each </a:t>
            </a:r>
            <a:r>
              <a:rPr lang="en-GB" dirty="0" smtClean="0"/>
              <a:t>component should </a:t>
            </a:r>
            <a:r>
              <a:rPr lang="en-GB" dirty="0"/>
              <a:t>have only </a:t>
            </a:r>
            <a:r>
              <a:rPr lang="en-GB" dirty="0">
                <a:solidFill>
                  <a:srgbClr val="FF0000"/>
                </a:solidFill>
              </a:rPr>
              <a:t>limited knowledge</a:t>
            </a:r>
            <a:r>
              <a:rPr lang="en-GB" dirty="0"/>
              <a:t> about other units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Advantages of LoD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advantage of following the Law of Demeter is that the resulting software tends to be more </a:t>
            </a:r>
            <a:r>
              <a:rPr lang="en-GB" altLang="en-US" smtClean="0">
                <a:solidFill>
                  <a:srgbClr val="FF0000"/>
                </a:solidFill>
              </a:rPr>
              <a:t>maintainable</a:t>
            </a:r>
            <a:r>
              <a:rPr lang="en-GB" altLang="en-US" smtClean="0"/>
              <a:t> and </a:t>
            </a:r>
            <a:r>
              <a:rPr lang="en-GB" altLang="en-US" smtClean="0">
                <a:solidFill>
                  <a:srgbClr val="FF0000"/>
                </a:solidFill>
              </a:rPr>
              <a:t>adaptable</a:t>
            </a:r>
          </a:p>
          <a:p>
            <a:r>
              <a:rPr lang="en-GB" altLang="en-US" smtClean="0"/>
              <a:t>Since objects are </a:t>
            </a:r>
            <a:r>
              <a:rPr lang="en-GB" altLang="en-US" smtClean="0">
                <a:solidFill>
                  <a:srgbClr val="FF0000"/>
                </a:solidFill>
              </a:rPr>
              <a:t>less dependent </a:t>
            </a:r>
            <a:r>
              <a:rPr lang="en-GB" altLang="en-US" smtClean="0"/>
              <a:t>on the </a:t>
            </a:r>
            <a:r>
              <a:rPr lang="en-GB" altLang="en-US" smtClean="0">
                <a:solidFill>
                  <a:srgbClr val="FF0000"/>
                </a:solidFill>
              </a:rPr>
              <a:t>internal structure </a:t>
            </a:r>
            <a:r>
              <a:rPr lang="en-GB" altLang="en-US" smtClean="0"/>
              <a:t>of other objects, object containers can be </a:t>
            </a:r>
            <a:r>
              <a:rPr lang="en-GB" altLang="en-US" smtClean="0">
                <a:solidFill>
                  <a:srgbClr val="FF0000"/>
                </a:solidFill>
              </a:rPr>
              <a:t>changed</a:t>
            </a:r>
            <a:r>
              <a:rPr lang="en-GB" altLang="en-US" smtClean="0"/>
              <a:t> without </a:t>
            </a:r>
            <a:r>
              <a:rPr lang="en-GB" altLang="en-US" smtClean="0">
                <a:solidFill>
                  <a:srgbClr val="FF0000"/>
                </a:solidFill>
              </a:rPr>
              <a:t>reworking</a:t>
            </a:r>
            <a:r>
              <a:rPr lang="en-GB" altLang="en-US" smtClean="0"/>
              <a:t> their callers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343400"/>
          </a:xfrm>
        </p:spPr>
        <p:txBody>
          <a:bodyPr/>
          <a:lstStyle/>
          <a:p>
            <a:r>
              <a:rPr lang="en-GB" altLang="en-US" smtClean="0"/>
              <a:t>Inherent Complexity derives from four elements: </a:t>
            </a:r>
          </a:p>
          <a:p>
            <a:pPr>
              <a:buFontTx/>
              <a:buAutoNum type="arabicPeriod"/>
            </a:pPr>
            <a:r>
              <a:rPr lang="en-GB" altLang="en-US" smtClean="0"/>
              <a:t>complexity of the problem domain</a:t>
            </a:r>
          </a:p>
          <a:p>
            <a:pPr>
              <a:buFontTx/>
              <a:buAutoNum type="arabicPeriod"/>
            </a:pPr>
            <a:r>
              <a:rPr lang="en-GB" altLang="en-US" smtClean="0"/>
              <a:t>difficulty of managing the development process</a:t>
            </a:r>
          </a:p>
          <a:p>
            <a:pPr>
              <a:buFontTx/>
              <a:buAutoNum type="arabicPeriod"/>
            </a:pPr>
            <a:r>
              <a:rPr lang="en-GB" altLang="en-US" smtClean="0"/>
              <a:t>flexibility possible through software</a:t>
            </a:r>
          </a:p>
          <a:p>
            <a:pPr>
              <a:buFontTx/>
              <a:buAutoNum type="arabicPeriod"/>
            </a:pPr>
            <a:r>
              <a:rPr lang="en-GB" altLang="en-US" smtClean="0"/>
              <a:t>problems of characterizing the behavior of discrete systems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Disadvantages of LoD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May also result in having to write many wrapper methods to propagate calls to components; in some cases, this can add noticeable time and space </a:t>
            </a:r>
            <a:r>
              <a:rPr lang="en-GB" altLang="en-US" smtClean="0">
                <a:solidFill>
                  <a:srgbClr val="FF0000"/>
                </a:solidFill>
              </a:rPr>
              <a:t>overhead</a:t>
            </a:r>
          </a:p>
          <a:p>
            <a:r>
              <a:rPr lang="en-GB" altLang="en-US" smtClean="0">
                <a:solidFill>
                  <a:schemeClr val="bg2"/>
                </a:solidFill>
              </a:rPr>
              <a:t>Trade-off Solution – Not always positive</a:t>
            </a:r>
          </a:p>
          <a:p>
            <a:pPr lvl="1"/>
            <a:r>
              <a:rPr lang="en-GB" altLang="en-US" smtClean="0">
                <a:solidFill>
                  <a:schemeClr val="bg2"/>
                </a:solidFill>
              </a:rPr>
              <a:t>Augment a number of methods into modules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altLang="en-US" dirty="0" smtClean="0"/>
              <a:t>Clear understanding of classes and objects</a:t>
            </a:r>
          </a:p>
          <a:p>
            <a:pPr>
              <a:defRPr/>
            </a:pPr>
            <a:r>
              <a:rPr lang="en-GB" altLang="en-US" dirty="0" smtClean="0"/>
              <a:t>An object has state, </a:t>
            </a:r>
            <a:r>
              <a:rPr lang="en-GB" altLang="en-US" dirty="0" err="1" smtClean="0"/>
              <a:t>behavior</a:t>
            </a:r>
            <a:r>
              <a:rPr lang="en-GB" altLang="en-US" dirty="0" smtClean="0"/>
              <a:t>, and identity</a:t>
            </a:r>
          </a:p>
          <a:p>
            <a:pPr>
              <a:defRPr/>
            </a:pPr>
            <a:r>
              <a:rPr lang="en-GB" altLang="en-US" dirty="0" smtClean="0"/>
              <a:t>The structure and </a:t>
            </a:r>
            <a:r>
              <a:rPr lang="en-GB" altLang="en-US" dirty="0" err="1" smtClean="0"/>
              <a:t>behavior</a:t>
            </a:r>
            <a:r>
              <a:rPr lang="en-GB" altLang="en-US" dirty="0" smtClean="0"/>
              <a:t> of similar objects are defined in their common class</a:t>
            </a:r>
          </a:p>
          <a:p>
            <a:pPr>
              <a:defRPr/>
            </a:pPr>
            <a:r>
              <a:rPr lang="en-GB" altLang="en-US" dirty="0" err="1" smtClean="0"/>
              <a:t>Behavior</a:t>
            </a:r>
            <a:r>
              <a:rPr lang="en-GB" altLang="en-US" dirty="0" smtClean="0"/>
              <a:t> is how an object acts and reacts in terms of its state changes and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Quizzes Online</a:t>
            </a:r>
          </a:p>
          <a:p>
            <a:r>
              <a:rPr lang="en-GB" altLang="en-US" smtClean="0"/>
              <a:t>Read Chapter 4</a:t>
            </a:r>
          </a:p>
          <a:p>
            <a:r>
              <a:rPr lang="en-GB" altLang="en-US" smtClean="0"/>
              <a:t>Project</a:t>
            </a:r>
          </a:p>
          <a:p>
            <a:pPr lvl="1"/>
            <a:r>
              <a:rPr lang="en-GB" altLang="en-US" smtClean="0"/>
              <a:t>Groups (2-3 People)</a:t>
            </a:r>
          </a:p>
          <a:p>
            <a:pPr lvl="1"/>
            <a:r>
              <a:rPr lang="en-GB" altLang="en-US" smtClean="0"/>
              <a:t>Create Version Control Repository</a:t>
            </a:r>
          </a:p>
          <a:p>
            <a:pPr lvl="2"/>
            <a:r>
              <a:rPr lang="en-GB" altLang="en-US" smtClean="0"/>
              <a:t>GitHub</a:t>
            </a:r>
          </a:p>
          <a:p>
            <a:pPr lvl="2"/>
            <a:r>
              <a:rPr lang="en-GB" altLang="en-US" smtClean="0"/>
              <a:t>Submit Repository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b="1" dirty="0" smtClean="0">
                <a:solidFill>
                  <a:srgbClr val="FF0000"/>
                </a:solidFill>
              </a:rPr>
              <a:t>Design ATM System</a:t>
            </a:r>
          </a:p>
          <a:p>
            <a:pPr lvl="1">
              <a:defRPr/>
            </a:pPr>
            <a:r>
              <a:rPr lang="en-GB" dirty="0" smtClean="0"/>
              <a:t>i.e., Automated Teller Machine (Cash Machine)</a:t>
            </a:r>
          </a:p>
          <a:p>
            <a:pPr>
              <a:defRPr/>
            </a:pPr>
            <a:r>
              <a:rPr lang="en-GB" dirty="0" smtClean="0"/>
              <a:t>Research &amp; Investigation</a:t>
            </a:r>
          </a:p>
          <a:p>
            <a:pPr lvl="1">
              <a:defRPr/>
            </a:pPr>
            <a:r>
              <a:rPr lang="en-GB" dirty="0" smtClean="0"/>
              <a:t>Read around the topic</a:t>
            </a:r>
          </a:p>
          <a:p>
            <a:pPr>
              <a:defRPr/>
            </a:pPr>
            <a:r>
              <a:rPr lang="en-GB" dirty="0" smtClean="0"/>
              <a:t>Features/Operations</a:t>
            </a:r>
          </a:p>
          <a:p>
            <a:pPr lvl="1">
              <a:defRPr/>
            </a:pPr>
            <a:r>
              <a:rPr lang="en-GB" dirty="0" smtClean="0"/>
              <a:t>Custom Details</a:t>
            </a:r>
          </a:p>
          <a:p>
            <a:pPr lvl="1">
              <a:defRPr/>
            </a:pPr>
            <a:r>
              <a:rPr lang="en-GB" dirty="0" smtClean="0"/>
              <a:t>Bank Database</a:t>
            </a:r>
          </a:p>
          <a:p>
            <a:pPr lvl="1">
              <a:defRPr/>
            </a:pPr>
            <a:r>
              <a:rPr lang="en-GB" dirty="0" smtClean="0"/>
              <a:t>Security/Validation</a:t>
            </a:r>
          </a:p>
          <a:p>
            <a:pPr lvl="1">
              <a:defRPr/>
            </a:pPr>
            <a:r>
              <a:rPr lang="en-GB" dirty="0" smtClean="0"/>
              <a:t>Flow Diagrams/Operations/States</a:t>
            </a:r>
          </a:p>
          <a:p>
            <a:pPr lvl="1"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Start Early!</a:t>
            </a:r>
          </a:p>
          <a:p>
            <a:pPr>
              <a:defRPr/>
            </a:pPr>
            <a:r>
              <a:rPr lang="en-GB" dirty="0" smtClean="0"/>
              <a:t>Time Management</a:t>
            </a:r>
          </a:p>
          <a:p>
            <a:pPr lvl="1">
              <a:defRPr/>
            </a:pPr>
            <a:r>
              <a:rPr lang="en-GB" dirty="0" smtClean="0"/>
              <a:t>Evidenced (e.g., Version Control)</a:t>
            </a:r>
          </a:p>
          <a:p>
            <a:pPr lvl="1">
              <a:defRPr/>
            </a:pPr>
            <a:r>
              <a:rPr lang="en-GB" dirty="0" smtClean="0"/>
              <a:t>Each person must submit report/details/logs</a:t>
            </a:r>
          </a:p>
          <a:p>
            <a:pPr lvl="1">
              <a:defRPr/>
            </a:pPr>
            <a:r>
              <a:rPr lang="en-GB" dirty="0" smtClean="0"/>
              <a:t>Each team should have a `custom’ solution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Identity is that property of an object which distinguishes it from all other objects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a) True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Inheritance create new functionality by taking other classes and combining them into a new class. Attaching common interfaces to this new class for interoperability with other code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dirty="0" smtClean="0"/>
              <a:t>b) False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Aggregation</a:t>
            </a:r>
            <a:r>
              <a:rPr lang="en-GB" dirty="0" smtClean="0"/>
              <a:t>: create new functionality by taking other classes and combining them into a new class. Attach an common interface to this new class for interoperability with other code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556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What are the three important parts of Object-Oriented Programming (OOP)?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uses objects; each object is an instance of some class; classes may be related to one another via inheritance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use modules; hierarchical structure; structures must be related to one another via inheritance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hierarchical structure; collection of objects; objects must be related to one another via polymorphism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 class is the same as an object. Objects share common structure and </a:t>
            </a:r>
            <a:r>
              <a:rPr lang="en-GB" dirty="0" err="1" smtClean="0"/>
              <a:t>behavior</a:t>
            </a:r>
            <a:r>
              <a:rPr lang="en-GB" dirty="0" smtClean="0"/>
              <a:t> as a class because and by definition are related by their general nature as objects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b) False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An object is </a:t>
            </a:r>
            <a:r>
              <a:rPr lang="en-GB" dirty="0" smtClean="0">
                <a:solidFill>
                  <a:srgbClr val="E62D33"/>
                </a:solidFill>
              </a:rPr>
              <a:t>not</a:t>
            </a:r>
            <a:r>
              <a:rPr lang="en-GB" dirty="0" smtClean="0"/>
              <a:t> a class. Objects that share no common structure and </a:t>
            </a:r>
            <a:r>
              <a:rPr lang="en-GB" dirty="0" err="1" smtClean="0"/>
              <a:t>behavior</a:t>
            </a:r>
            <a:r>
              <a:rPr lang="en-GB" dirty="0" smtClean="0"/>
              <a:t> cannot be grouped in a class because, by definition, they are unrelated except by their general nature as objects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An object-oriented program consists of many objects. Each object has the same identity, state (attributes, data, and their current values) and </a:t>
            </a:r>
            <a:r>
              <a:rPr lang="en-GB" dirty="0" err="1" smtClean="0"/>
              <a:t>behavior</a:t>
            </a:r>
            <a:r>
              <a:rPr lang="en-GB" dirty="0" smtClean="0"/>
              <a:t> (operations)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  <a:endParaRPr lang="en-GB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b) False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An object-oriented program consists of many objects. Each object has the </a:t>
            </a:r>
            <a:r>
              <a:rPr lang="en-GB" dirty="0" smtClean="0">
                <a:solidFill>
                  <a:srgbClr val="FF0000"/>
                </a:solidFill>
              </a:rPr>
              <a:t>same (wrong) </a:t>
            </a:r>
            <a:r>
              <a:rPr lang="en-GB" dirty="0" smtClean="0"/>
              <a:t>identity, state (attributes, data, and their current values) and </a:t>
            </a:r>
            <a:r>
              <a:rPr lang="en-GB" dirty="0" err="1" smtClean="0"/>
              <a:t>behavior</a:t>
            </a:r>
            <a:r>
              <a:rPr lang="en-GB" dirty="0" smtClean="0"/>
              <a:t> (operations)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r>
              <a:rPr lang="en-GB" altLang="en-US" sz="3200" smtClean="0"/>
              <a:t>Classes and Objects are the Building Blocks for Analysis and Design Solutions for Complex Systems</a:t>
            </a:r>
            <a:br>
              <a:rPr lang="en-GB" altLang="en-US" sz="3200" smtClean="0"/>
            </a:br>
            <a:endParaRPr lang="en-GB" altLang="en-US" sz="3200" smtClean="0"/>
          </a:p>
        </p:txBody>
      </p:sp>
      <p:pic>
        <p:nvPicPr>
          <p:cNvPr id="747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691563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534400" cy="1143000"/>
          </a:xfrm>
        </p:spPr>
        <p:txBody>
          <a:bodyPr/>
          <a:lstStyle/>
          <a:p>
            <a:r>
              <a:rPr lang="en-GB" altLang="en-US" smtClean="0"/>
              <a:t>Individual Have Different Perspectives/Views – Clear Set of Requirements/Specifications</a:t>
            </a:r>
          </a:p>
        </p:txBody>
      </p:sp>
      <p:pic>
        <p:nvPicPr>
          <p:cNvPr id="757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19400"/>
            <a:ext cx="67818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a) uses objects; each object is an instance of some class; classes may be related to one another via inheritance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Why is modularity important?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Enables us to partitioning a program into individual components can reduce its complexity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Enables us to develop more optimised algorithms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Modularity causes issues with boundaries (or interfaces) within the program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a) Enables us to partitioning a program into individual components can reduce its complexity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2062</Words>
  <Application>Microsoft Office PowerPoint</Application>
  <PresentationFormat>On-screen Show (4:3)</PresentationFormat>
  <Paragraphs>262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Times New Roman</vt:lpstr>
      <vt:lpstr>Arial</vt:lpstr>
      <vt:lpstr>Wingdings 3</vt:lpstr>
      <vt:lpstr>Default Design</vt:lpstr>
      <vt:lpstr>Classes and Objects</vt:lpstr>
      <vt:lpstr>Outline</vt:lpstr>
      <vt:lpstr>Review</vt:lpstr>
      <vt:lpstr>Revision Question</vt:lpstr>
      <vt:lpstr>Answer</vt:lpstr>
      <vt:lpstr>Revision Question</vt:lpstr>
      <vt:lpstr>Answer</vt:lpstr>
      <vt:lpstr>Revision Question</vt:lpstr>
      <vt:lpstr>Answer</vt:lpstr>
      <vt:lpstr>Building Blocks</vt:lpstr>
      <vt:lpstr>What Is and What Isn’t an Object?</vt:lpstr>
      <vt:lpstr>What Is and What Isn’t  an Object?</vt:lpstr>
      <vt:lpstr>PowerPoint Presentation</vt:lpstr>
      <vt:lpstr>Question</vt:lpstr>
      <vt:lpstr>Answer</vt:lpstr>
      <vt:lpstr>State</vt:lpstr>
      <vt:lpstr>Behavior </vt:lpstr>
      <vt:lpstr>Identity</vt:lpstr>
      <vt:lpstr>Question</vt:lpstr>
      <vt:lpstr>Answer</vt:lpstr>
      <vt:lpstr>What Is and What Isn’t  a Class?</vt:lpstr>
      <vt:lpstr>What Is and What Isn’t  a Class?</vt:lpstr>
      <vt:lpstr>Review</vt:lpstr>
      <vt:lpstr>Inheritance</vt:lpstr>
      <vt:lpstr>Inheritance</vt:lpstr>
      <vt:lpstr>Polymorphism</vt:lpstr>
      <vt:lpstr>The Role of Classes and Objects in Analysis and Design</vt:lpstr>
      <vt:lpstr>Measuring the Quality of an Abstraction</vt:lpstr>
      <vt:lpstr>Measuring the Quality of an Abstraction</vt:lpstr>
      <vt:lpstr>Question</vt:lpstr>
      <vt:lpstr>Answer</vt:lpstr>
      <vt:lpstr>Interfaces and Implementations</vt:lpstr>
      <vt:lpstr>Interface</vt:lpstr>
      <vt:lpstr>Advantages of Interfaces</vt:lpstr>
      <vt:lpstr>Question</vt:lpstr>
      <vt:lpstr>Answer</vt:lpstr>
      <vt:lpstr>Relationships</vt:lpstr>
      <vt:lpstr>Association </vt:lpstr>
      <vt:lpstr>Aggregation</vt:lpstr>
      <vt:lpstr>Inheritance </vt:lpstr>
      <vt:lpstr>Discussion Activity</vt:lpstr>
      <vt:lpstr>Aggregation vs Inheritance</vt:lpstr>
      <vt:lpstr>Design Decisions</vt:lpstr>
      <vt:lpstr>Question</vt:lpstr>
      <vt:lpstr>Answer</vt:lpstr>
      <vt:lpstr>Discussion Activity</vt:lpstr>
      <vt:lpstr>What is the Law of Demeter?</vt:lpstr>
      <vt:lpstr>What is the Law of Demeter?</vt:lpstr>
      <vt:lpstr>Advantages of LoD</vt:lpstr>
      <vt:lpstr>Disadvantages of LoD</vt:lpstr>
      <vt:lpstr>Summary</vt:lpstr>
      <vt:lpstr>This Week</vt:lpstr>
      <vt:lpstr>Group Project</vt:lpstr>
      <vt:lpstr>Project</vt:lpstr>
      <vt:lpstr>Questions/Discussion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PowerPoint Presentation</vt:lpstr>
      <vt:lpstr>Classes and Objects are the Building Blocks for Analysis and Design Solutions for Complex Systems </vt:lpstr>
      <vt:lpstr>Individual Have Different Perspectives/Views – Clear Set of Requirements/Specifications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215</cp:revision>
  <dcterms:created xsi:type="dcterms:W3CDTF">1601-01-01T00:00:00Z</dcterms:created>
  <dcterms:modified xsi:type="dcterms:W3CDTF">2017-10-28T07:26:01Z</dcterms:modified>
</cp:coreProperties>
</file>