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67" r:id="rId2"/>
    <p:sldId id="274" r:id="rId3"/>
    <p:sldId id="440" r:id="rId4"/>
    <p:sldId id="442" r:id="rId5"/>
    <p:sldId id="435" r:id="rId6"/>
    <p:sldId id="436" r:id="rId7"/>
    <p:sldId id="437" r:id="rId8"/>
    <p:sldId id="439" r:id="rId9"/>
    <p:sldId id="441" r:id="rId10"/>
    <p:sldId id="438" r:id="rId11"/>
    <p:sldId id="419" r:id="rId12"/>
    <p:sldId id="420" r:id="rId13"/>
    <p:sldId id="421" r:id="rId14"/>
    <p:sldId id="422" r:id="rId15"/>
    <p:sldId id="423" r:id="rId16"/>
    <p:sldId id="424" r:id="rId17"/>
    <p:sldId id="425" r:id="rId18"/>
    <p:sldId id="426" r:id="rId19"/>
    <p:sldId id="427" r:id="rId20"/>
    <p:sldId id="428" r:id="rId21"/>
    <p:sldId id="429" r:id="rId22"/>
    <p:sldId id="430" r:id="rId23"/>
    <p:sldId id="431" r:id="rId24"/>
    <p:sldId id="432" r:id="rId25"/>
    <p:sldId id="433" r:id="rId26"/>
    <p:sldId id="434" r:id="rId27"/>
    <p:sldId id="272" r:id="rId28"/>
    <p:sldId id="291" r:id="rId29"/>
    <p:sldId id="268" r:id="rId3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0000"/>
    <a:srgbClr val="B8BBBF"/>
    <a:srgbClr val="8BBABE"/>
    <a:srgbClr val="E62D33"/>
    <a:srgbClr val="394E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92" autoAdjust="0"/>
    <p:restoredTop sz="94660"/>
  </p:normalViewPr>
  <p:slideViewPr>
    <p:cSldViewPr>
      <p:cViewPr>
        <p:scale>
          <a:sx n="75" d="100"/>
          <a:sy n="75" d="100"/>
        </p:scale>
        <p:origin x="2792" y="11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 smtClean="0"/>
              <a:t>Click to edit Master text styles</a:t>
            </a:r>
          </a:p>
          <a:p>
            <a:pPr lvl="1"/>
            <a:r>
              <a:rPr lang="en-US" altLang="en-US" noProof="0" smtClean="0"/>
              <a:t>Second level</a:t>
            </a:r>
          </a:p>
          <a:p>
            <a:pPr lvl="2"/>
            <a:r>
              <a:rPr lang="en-US" altLang="en-US" noProof="0" smtClean="0"/>
              <a:t>Third level</a:t>
            </a:r>
          </a:p>
          <a:p>
            <a:pPr lvl="3"/>
            <a:r>
              <a:rPr lang="en-US" altLang="en-US" noProof="0" smtClean="0"/>
              <a:t>Fourth level</a:t>
            </a:r>
          </a:p>
          <a:p>
            <a:pPr lvl="4"/>
            <a:r>
              <a:rPr lang="en-US" altLang="en-US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47027DAC-AEB5-4D7D-A0C0-09FA2CAAC5E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1465863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3719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FC1DD025-AE76-4B40-BAE6-9B7E0B15F2E3}" type="datetime1">
              <a:rPr lang="en-US" altLang="en-US"/>
              <a:pPr>
                <a:defRPr/>
              </a:pPr>
              <a:t>12/27/2017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2E56BD5B-98C4-49D6-B0FC-E2CA6A8BA67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02088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EE2E3195-20F9-49EA-BDF9-8275B5177DE7}" type="datetime1">
              <a:rPr lang="en-US" altLang="en-US"/>
              <a:pPr>
                <a:defRPr/>
              </a:pPr>
              <a:t>12/27/2017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926B24B9-DF0F-49E2-89B1-3B0C4A98CB2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23280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6146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0560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6224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0639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C8CE9F18-779C-432B-92B4-CBE1199D1B26}" type="datetime1">
              <a:rPr lang="en-US" altLang="en-US"/>
              <a:pPr>
                <a:defRPr/>
              </a:pPr>
              <a:t>12/27/2017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E9D88D6C-45F6-4CE9-8529-70AC778B1E8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68934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24E7747A-7DFC-4D5D-AD55-CEFD5FFB5269}" type="datetime1">
              <a:rPr lang="en-US" altLang="en-US"/>
              <a:pPr>
                <a:defRPr/>
              </a:pPr>
              <a:t>12/27/2017</a:t>
            </a:fld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E2D7914B-392F-4C98-ADC2-56E59238390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98913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B7BD64E6-C2F2-4B13-9FFB-D5C0DFFFE6E1}" type="datetime1">
              <a:rPr lang="en-US" altLang="en-US"/>
              <a:pPr>
                <a:defRPr/>
              </a:pPr>
              <a:t>12/27/2017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6AF91C92-BE7D-42D4-B65E-EF5844DEBD7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09471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A09E7361-C384-4E1E-A7B0-746EC856440F}" type="datetime1">
              <a:rPr lang="en-US" altLang="en-US"/>
              <a:pPr>
                <a:defRPr/>
              </a:pPr>
              <a:t>12/27/2017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439550B1-D391-475E-9C2B-1F921DCAE9A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73447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910" r:id="rId1"/>
    <p:sldLayoutId id="2147483911" r:id="rId2"/>
    <p:sldLayoutId id="2147483912" r:id="rId3"/>
    <p:sldLayoutId id="2147483913" r:id="rId4"/>
    <p:sldLayoutId id="2147483914" r:id="rId5"/>
    <p:sldLayoutId id="2147483915" r:id="rId6"/>
    <p:sldLayoutId id="2147483916" r:id="rId7"/>
    <p:sldLayoutId id="2147483917" r:id="rId8"/>
    <p:sldLayoutId id="2147483918" r:id="rId9"/>
    <p:sldLayoutId id="2147483919" r:id="rId10"/>
    <p:sldLayoutId id="2147483920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B8BBBF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B8BBBF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B8BBBF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B8BBBF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Blip>
          <a:blip r:embed="rId13"/>
        </a:buBlip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 3" panose="05040102010807070707" pitchFamily="18" charset="2"/>
        <a:buChar char="w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GB" altLang="en-US" dirty="0" smtClean="0"/>
              <a:t>Final</a:t>
            </a:r>
            <a:endParaRPr lang="en-GB" altLang="en-US" dirty="0" smtClean="0"/>
          </a:p>
        </p:txBody>
      </p:sp>
      <p:sp>
        <p:nvSpPr>
          <p:cNvPr id="9219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Object Orientated Analysis and Design</a:t>
            </a:r>
          </a:p>
        </p:txBody>
      </p:sp>
      <p:sp>
        <p:nvSpPr>
          <p:cNvPr id="9220" name="TextBox 1"/>
          <p:cNvSpPr txBox="1">
            <a:spLocks noChangeArrowheads="1"/>
          </p:cNvSpPr>
          <p:nvPr/>
        </p:nvSpPr>
        <p:spPr bwMode="auto">
          <a:xfrm>
            <a:off x="3186113" y="4795838"/>
            <a:ext cx="27717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 3" panose="05040102010807070707" pitchFamily="18" charset="2"/>
              <a:buChar char="w"/>
              <a:defRPr sz="28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2400">
                <a:solidFill>
                  <a:schemeClr val="bg2"/>
                </a:solidFill>
                <a:latin typeface="Times New Roman" panose="02020603050405020304" pitchFamily="18" charset="0"/>
              </a:rPr>
              <a:t>Benjamin Kenwright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Question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Write down the importance features of Inheritance</a:t>
            </a:r>
            <a:endParaRPr lang="en-GB" dirty="0"/>
          </a:p>
        </p:txBody>
      </p:sp>
      <p:pic>
        <p:nvPicPr>
          <p:cNvPr id="4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3942492"/>
            <a:ext cx="2667000" cy="218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18033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Answer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4495800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Inheritance is one of the most powerful features of object oriented programming. Most important advantages of inheritance are</a:t>
            </a:r>
            <a:r>
              <a:rPr lang="en-GB" dirty="0" smtClean="0"/>
              <a:t>:</a:t>
            </a:r>
            <a:endParaRPr lang="en-GB" dirty="0"/>
          </a:p>
          <a:p>
            <a:r>
              <a:rPr lang="en-GB" dirty="0"/>
              <a:t>Reusability </a:t>
            </a:r>
            <a:endParaRPr lang="en-GB" dirty="0" smtClean="0"/>
          </a:p>
          <a:p>
            <a:r>
              <a:rPr lang="en-GB" dirty="0" smtClean="0"/>
              <a:t>Saves </a:t>
            </a:r>
            <a:r>
              <a:rPr lang="en-GB" dirty="0"/>
              <a:t>times and efforts </a:t>
            </a:r>
            <a:endParaRPr lang="en-GB" dirty="0" smtClean="0"/>
          </a:p>
          <a:p>
            <a:r>
              <a:rPr lang="en-GB" dirty="0" smtClean="0"/>
              <a:t>Closeness </a:t>
            </a:r>
            <a:r>
              <a:rPr lang="en-GB" dirty="0"/>
              <a:t>with the real world </a:t>
            </a:r>
          </a:p>
          <a:p>
            <a:r>
              <a:rPr lang="en-GB" dirty="0" smtClean="0"/>
              <a:t>Easy </a:t>
            </a:r>
            <a:r>
              <a:rPr lang="en-GB" dirty="0"/>
              <a:t>modification </a:t>
            </a:r>
            <a:endParaRPr lang="en-GB" dirty="0" smtClean="0"/>
          </a:p>
          <a:p>
            <a:r>
              <a:rPr lang="en-GB" dirty="0" smtClean="0"/>
              <a:t>Transitive </a:t>
            </a:r>
            <a:r>
              <a:rPr lang="en-GB" dirty="0"/>
              <a:t>Nature of </a:t>
            </a:r>
            <a:r>
              <a:rPr lang="en-GB" dirty="0" smtClean="0"/>
              <a:t>inheritance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39751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Question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Write down what Use </a:t>
            </a:r>
            <a:r>
              <a:rPr lang="en-GB" dirty="0"/>
              <a:t>case </a:t>
            </a:r>
            <a:r>
              <a:rPr lang="en-GB" dirty="0" smtClean="0"/>
              <a:t>diagrams are </a:t>
            </a:r>
            <a:r>
              <a:rPr lang="en-GB" dirty="0"/>
              <a:t>used for</a:t>
            </a:r>
            <a:r>
              <a:rPr lang="en-GB" dirty="0" smtClean="0"/>
              <a:t>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158394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Answer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To model the context of a system by enclosing all the activities of a system within a rectangle and focusing on the actors outside the system by interacting with </a:t>
            </a:r>
            <a:r>
              <a:rPr lang="en-GB" dirty="0" smtClean="0"/>
              <a:t>it</a:t>
            </a:r>
            <a:endParaRPr lang="en-GB" dirty="0"/>
          </a:p>
          <a:p>
            <a:endParaRPr lang="en-GB" dirty="0"/>
          </a:p>
          <a:p>
            <a:r>
              <a:rPr lang="en-GB" dirty="0"/>
              <a:t>To model the requirements of a system from the outside point of </a:t>
            </a:r>
            <a:r>
              <a:rPr lang="en-GB" dirty="0" smtClean="0"/>
              <a:t>view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325937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Question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Write down what Interaction </a:t>
            </a:r>
            <a:r>
              <a:rPr lang="en-GB" dirty="0"/>
              <a:t>Diagrams and what are they used for</a:t>
            </a:r>
            <a:r>
              <a:rPr lang="en-GB" dirty="0" smtClean="0"/>
              <a:t>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635106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Answer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GB" dirty="0"/>
              <a:t>Interaction diagrams depict interactions of objects and their relationships. They also include the messages passed between them.</a:t>
            </a:r>
          </a:p>
          <a:p>
            <a:endParaRPr lang="en-GB" dirty="0"/>
          </a:p>
          <a:p>
            <a:r>
              <a:rPr lang="en-GB" dirty="0"/>
              <a:t>Interaction diagrams are used for </a:t>
            </a:r>
            <a:r>
              <a:rPr lang="en-GB" dirty="0" err="1"/>
              <a:t>modeling</a:t>
            </a:r>
            <a:r>
              <a:rPr lang="en-GB" dirty="0"/>
              <a:t> −</a:t>
            </a:r>
          </a:p>
          <a:p>
            <a:pPr lvl="1"/>
            <a:r>
              <a:rPr lang="en-GB" dirty="0"/>
              <a:t>the control flow by time ordering using sequence diagrams.</a:t>
            </a:r>
          </a:p>
          <a:p>
            <a:pPr lvl="1"/>
            <a:r>
              <a:rPr lang="en-GB" dirty="0"/>
              <a:t>the control flow of organization using collaboration diagrams</a:t>
            </a:r>
            <a:r>
              <a:rPr lang="en-GB" dirty="0" smtClean="0"/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941570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Question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There are two categories of elements in an object-oriented </a:t>
            </a:r>
            <a:r>
              <a:rPr lang="en-GB" dirty="0" smtClean="0"/>
              <a:t>system</a:t>
            </a:r>
            <a:endParaRPr lang="en-GB" dirty="0"/>
          </a:p>
          <a:p>
            <a:r>
              <a:rPr lang="en-GB" dirty="0"/>
              <a:t>Major Elements </a:t>
            </a:r>
            <a:r>
              <a:rPr lang="en-GB" dirty="0" smtClean="0"/>
              <a:t>&amp; Minor Elements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 smtClean="0"/>
              <a:t>Write down </a:t>
            </a:r>
            <a:r>
              <a:rPr lang="en-GB" dirty="0"/>
              <a:t>the </a:t>
            </a:r>
            <a:r>
              <a:rPr lang="en-GB" dirty="0" err="1" smtClean="0"/>
              <a:t>the</a:t>
            </a:r>
            <a:r>
              <a:rPr lang="en-GB" dirty="0" smtClean="0"/>
              <a:t> </a:t>
            </a:r>
            <a:r>
              <a:rPr lang="en-GB" dirty="0"/>
              <a:t>four major </a:t>
            </a:r>
            <a:r>
              <a:rPr lang="en-GB" dirty="0" smtClean="0"/>
              <a:t>and three minor elements.</a:t>
            </a:r>
          </a:p>
        </p:txBody>
      </p:sp>
    </p:spTree>
    <p:extLst>
      <p:ext uri="{BB962C8B-B14F-4D97-AF65-F5344CB8AC3E}">
        <p14:creationId xmlns:p14="http://schemas.microsoft.com/office/powerpoint/2010/main" val="6489721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Answer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Major</a:t>
            </a:r>
          </a:p>
          <a:p>
            <a:pPr lvl="1"/>
            <a:r>
              <a:rPr lang="en-GB" dirty="0" smtClean="0"/>
              <a:t>Abstraction</a:t>
            </a:r>
            <a:endParaRPr lang="en-GB" dirty="0"/>
          </a:p>
          <a:p>
            <a:pPr lvl="1"/>
            <a:r>
              <a:rPr lang="en-GB" dirty="0"/>
              <a:t>Encapsulation</a:t>
            </a:r>
          </a:p>
          <a:p>
            <a:pPr lvl="1"/>
            <a:r>
              <a:rPr lang="en-GB" dirty="0"/>
              <a:t>Modularity</a:t>
            </a:r>
          </a:p>
          <a:p>
            <a:pPr lvl="1"/>
            <a:r>
              <a:rPr lang="en-GB" dirty="0" smtClean="0"/>
              <a:t>Hierarchy</a:t>
            </a:r>
          </a:p>
          <a:p>
            <a:r>
              <a:rPr lang="en-GB" dirty="0" smtClean="0"/>
              <a:t>Minor</a:t>
            </a:r>
          </a:p>
          <a:p>
            <a:pPr lvl="1"/>
            <a:r>
              <a:rPr lang="en-GB" dirty="0"/>
              <a:t>Typing</a:t>
            </a:r>
          </a:p>
          <a:p>
            <a:pPr lvl="1"/>
            <a:r>
              <a:rPr lang="en-GB" dirty="0"/>
              <a:t>Concurrency</a:t>
            </a:r>
          </a:p>
          <a:p>
            <a:pPr lvl="1"/>
            <a:r>
              <a:rPr lang="en-GB" dirty="0"/>
              <a:t>Persistence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05622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Question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There are two types </a:t>
            </a:r>
            <a:r>
              <a:rPr lang="en-GB" dirty="0"/>
              <a:t>of typing are </a:t>
            </a:r>
            <a:r>
              <a:rPr lang="en-GB" dirty="0" smtClean="0"/>
              <a:t>− write them down and explain them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695423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Answer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Strong Typing − Here, the operation on an object is checked at the time of compilation, as in the programming language </a:t>
            </a:r>
            <a:r>
              <a:rPr lang="en-GB" dirty="0" smtClean="0"/>
              <a:t>Eiffel</a:t>
            </a:r>
            <a:endParaRPr lang="en-GB" dirty="0"/>
          </a:p>
          <a:p>
            <a:endParaRPr lang="en-GB" dirty="0"/>
          </a:p>
          <a:p>
            <a:r>
              <a:rPr lang="en-GB" dirty="0"/>
              <a:t>Weak Typing − Here, messages may be sent to any class. The operation is checked only at the time of execution, as in the programming language </a:t>
            </a:r>
            <a:r>
              <a:rPr lang="en-GB" dirty="0" smtClean="0"/>
              <a:t>Smalltalk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98956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79248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74000">
                <a:schemeClr val="bg2">
                  <a:alpha val="48000"/>
                </a:schemeClr>
              </a:gs>
              <a:gs pos="100000">
                <a:schemeClr val="bg2">
                  <a:alpha val="67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chemeClr val="tx1"/>
                </a:solidFill>
              </a:rPr>
              <a:t>Outline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7924800" cy="4572000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solidFill>
                  <a:schemeClr val="tx1"/>
                </a:solidFill>
              </a:rPr>
              <a:t>Review</a:t>
            </a:r>
          </a:p>
          <a:p>
            <a:pPr eaLnBrk="1" hangingPunct="1"/>
            <a:r>
              <a:rPr lang="en-US" altLang="en-US" dirty="0" smtClean="0">
                <a:solidFill>
                  <a:schemeClr val="tx1"/>
                </a:solidFill>
              </a:rPr>
              <a:t>Exam</a:t>
            </a:r>
          </a:p>
          <a:p>
            <a:pPr eaLnBrk="1" hangingPunct="1"/>
            <a:r>
              <a:rPr lang="en-US" altLang="en-US" dirty="0" smtClean="0">
                <a:solidFill>
                  <a:schemeClr val="tx1"/>
                </a:solidFill>
              </a:rPr>
              <a:t>Quizzes/Project Dates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Question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Write down the five phases of the XP lifecycle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522144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GB" dirty="0" smtClean="0"/>
              <a:t>Answer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76400"/>
            <a:ext cx="7772400" cy="4724400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buAutoNum type="arabicPeriod"/>
            </a:pPr>
            <a:r>
              <a:rPr lang="en-US" i="1" dirty="0">
                <a:solidFill>
                  <a:schemeClr val="bg1"/>
                </a:solidFill>
              </a:rPr>
              <a:t>Exploration</a:t>
            </a:r>
            <a:r>
              <a:rPr lang="en-US" dirty="0"/>
              <a:t>: Determine feasibility, understand key “stories” for the first release, and develop exploratory prototypes</a:t>
            </a:r>
          </a:p>
          <a:p>
            <a:pPr marL="514350" indent="-514350">
              <a:buAutoNum type="arabicPeriod"/>
            </a:pPr>
            <a:r>
              <a:rPr lang="en-US" i="1" dirty="0">
                <a:solidFill>
                  <a:schemeClr val="bg1"/>
                </a:solidFill>
              </a:rPr>
              <a:t>Planning</a:t>
            </a:r>
            <a:r>
              <a:rPr lang="en-US" dirty="0"/>
              <a:t>: Agree on the date and stories for the first release </a:t>
            </a:r>
          </a:p>
          <a:p>
            <a:pPr marL="514350" indent="-514350">
              <a:buAutoNum type="arabicPeriod"/>
            </a:pPr>
            <a:r>
              <a:rPr lang="en-US" i="1" dirty="0"/>
              <a:t>Iterations to release</a:t>
            </a:r>
            <a:r>
              <a:rPr lang="en-US" dirty="0"/>
              <a:t>: Implement and test selected stories in a series of iterations. Refine the iteration plan</a:t>
            </a:r>
          </a:p>
          <a:p>
            <a:pPr marL="514350" indent="-514350">
              <a:buAutoNum type="arabicPeriod"/>
            </a:pPr>
            <a:r>
              <a:rPr lang="en-US" i="1" dirty="0">
                <a:solidFill>
                  <a:schemeClr val="bg1"/>
                </a:solidFill>
              </a:rPr>
              <a:t>Productionizing</a:t>
            </a:r>
            <a:r>
              <a:rPr lang="en-US" dirty="0"/>
              <a:t>: Prepare supporting materials (documentation, training, marketing), and deploy the operational system</a:t>
            </a:r>
          </a:p>
          <a:p>
            <a:pPr marL="514350" indent="-514350">
              <a:buAutoNum type="arabicPeriod"/>
            </a:pPr>
            <a:r>
              <a:rPr lang="en-US" i="1" dirty="0">
                <a:solidFill>
                  <a:schemeClr val="bg1"/>
                </a:solidFill>
              </a:rPr>
              <a:t>Maintenance</a:t>
            </a:r>
            <a:r>
              <a:rPr lang="en-US" dirty="0"/>
              <a:t>: Fix and enhance the deployed system </a:t>
            </a:r>
          </a:p>
        </p:txBody>
      </p:sp>
    </p:spTree>
    <p:extLst>
      <p:ext uri="{BB962C8B-B14F-4D97-AF65-F5344CB8AC3E}">
        <p14:creationId xmlns:p14="http://schemas.microsoft.com/office/powerpoint/2010/main" val="7081599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Question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Write down what the advantages and disadvantages of the Spiral Model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388455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Answer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2362200"/>
            <a:ext cx="8559344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0669627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Question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Write down the advantages and disadvantages of the V-Shaped </a:t>
            </a:r>
            <a:r>
              <a:rPr lang="en-GB" dirty="0"/>
              <a:t>Model</a:t>
            </a:r>
          </a:p>
        </p:txBody>
      </p:sp>
    </p:spTree>
    <p:extLst>
      <p:ext uri="{BB962C8B-B14F-4D97-AF65-F5344CB8AC3E}">
        <p14:creationId xmlns:p14="http://schemas.microsoft.com/office/powerpoint/2010/main" val="17476948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Answer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981200"/>
            <a:ext cx="8258175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4786978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would you use an Iterative or Incremental approach?</a:t>
            </a:r>
            <a:endParaRPr lang="en-US" dirty="0"/>
          </a:p>
        </p:txBody>
      </p:sp>
      <p:pic>
        <p:nvPicPr>
          <p:cNvPr id="4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4038600"/>
            <a:ext cx="2667000" cy="218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84022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Summary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dirty="0" smtClean="0"/>
              <a:t>Example Problems/Solutions</a:t>
            </a:r>
          </a:p>
          <a:p>
            <a:r>
              <a:rPr lang="en-GB" altLang="en-US" dirty="0" smtClean="0"/>
              <a:t>Final Exam (January)</a:t>
            </a:r>
          </a:p>
          <a:p>
            <a:r>
              <a:rPr lang="en-GB" altLang="en-US" dirty="0" smtClean="0"/>
              <a:t>Review Questions</a:t>
            </a:r>
          </a:p>
          <a:p>
            <a:endParaRPr lang="en-GB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This Week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dirty="0" smtClean="0"/>
              <a:t>Review Slides</a:t>
            </a:r>
          </a:p>
          <a:p>
            <a:r>
              <a:rPr lang="en-GB" altLang="en-US" dirty="0" smtClean="0"/>
              <a:t>Coursework</a:t>
            </a:r>
          </a:p>
          <a:p>
            <a:r>
              <a:rPr lang="en-GB" altLang="en-US" dirty="0" smtClean="0"/>
              <a:t>Review Quiz Questions</a:t>
            </a:r>
          </a:p>
          <a:p>
            <a:r>
              <a:rPr lang="en-GB" altLang="en-US" dirty="0" smtClean="0"/>
              <a:t>Review Book</a:t>
            </a:r>
          </a:p>
          <a:p>
            <a:endParaRPr lang="en-GB" altLang="en-US" dirty="0"/>
          </a:p>
          <a:p>
            <a:pPr marL="0" indent="0">
              <a:buNone/>
            </a:pPr>
            <a:r>
              <a:rPr lang="en-GB" altLang="en-US" smtClean="0"/>
              <a:t>Exam next Week</a:t>
            </a:r>
            <a:endParaRPr lang="en-GB" altLang="en-US" dirty="0" smtClean="0"/>
          </a:p>
          <a:p>
            <a:pPr>
              <a:buNone/>
            </a:pPr>
            <a:endParaRPr lang="en-GB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Questions/Discussion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GB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mtClean="0"/>
              <a:t>Are you ready?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63494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GB" dirty="0" smtClean="0"/>
              <a:t>Coursework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600200"/>
            <a:ext cx="6858000" cy="4764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841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Completed/Grading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Quizzes</a:t>
            </a:r>
          </a:p>
          <a:p>
            <a:r>
              <a:rPr lang="en-GB" dirty="0" smtClean="0"/>
              <a:t>Coursework</a:t>
            </a:r>
          </a:p>
          <a:p>
            <a:r>
              <a:rPr lang="en-GB" dirty="0" smtClean="0"/>
              <a:t>Last Attendance Record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 smtClean="0"/>
              <a:t>Marking Sheet</a:t>
            </a:r>
          </a:p>
          <a:p>
            <a:pPr marL="0" indent="0">
              <a:buNone/>
            </a:pPr>
            <a:r>
              <a:rPr lang="en-GB" dirty="0" smtClean="0"/>
              <a:t>Second person should be able to review your .zip submission and come up with the same mark (Not graded on guessing)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106853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How much is the final exam worth?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289670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Final Exam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8000" dirty="0" smtClean="0"/>
              <a:t>50%</a:t>
            </a:r>
            <a:endParaRPr lang="en-GB" sz="8000" dirty="0"/>
          </a:p>
        </p:txBody>
      </p:sp>
      <p:sp>
        <p:nvSpPr>
          <p:cNvPr id="4" name="TextBox 3"/>
          <p:cNvSpPr txBox="1"/>
          <p:nvPr/>
        </p:nvSpPr>
        <p:spPr>
          <a:xfrm>
            <a:off x="762000" y="4572000"/>
            <a:ext cx="3733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3</a:t>
            </a:r>
            <a:r>
              <a:rPr lang="en-GB" baseline="30000" dirty="0" smtClean="0">
                <a:solidFill>
                  <a:srgbClr val="FF0000"/>
                </a:solidFill>
              </a:rPr>
              <a:t>rd</a:t>
            </a:r>
            <a:r>
              <a:rPr lang="en-GB" dirty="0" smtClean="0">
                <a:solidFill>
                  <a:srgbClr val="FF0000"/>
                </a:solidFill>
              </a:rPr>
              <a:t> January 2017</a:t>
            </a:r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59554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 - Enough Time?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Finish with enough time to check and recheck your answers</a:t>
            </a:r>
          </a:p>
          <a:p>
            <a:r>
              <a:rPr lang="en-GB" dirty="0" smtClean="0"/>
              <a:t>Mix of question types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678157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Review Questions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Review some example questions</a:t>
            </a:r>
          </a:p>
          <a:p>
            <a:pPr marL="0" indent="0">
              <a:buNone/>
            </a:pPr>
            <a:endParaRPr lang="en-GB" dirty="0" smtClean="0"/>
          </a:p>
          <a:p>
            <a:r>
              <a:rPr lang="en-GB" dirty="0" smtClean="0"/>
              <a:t>Self study to review material</a:t>
            </a:r>
          </a:p>
          <a:p>
            <a:pPr lvl="1"/>
            <a:r>
              <a:rPr lang="en-GB" dirty="0" smtClean="0"/>
              <a:t>Book, Slides, Quizzes, Crossword, Coursework</a:t>
            </a:r>
          </a:p>
        </p:txBody>
      </p:sp>
    </p:spTree>
    <p:extLst>
      <p:ext uri="{BB962C8B-B14F-4D97-AF65-F5344CB8AC3E}">
        <p14:creationId xmlns:p14="http://schemas.microsoft.com/office/powerpoint/2010/main" val="2708863561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FF"/>
      </a:dk2>
      <a:lt2>
        <a:srgbClr val="FFFF00"/>
      </a:lt2>
      <a:accent1>
        <a:srgbClr val="FF9900"/>
      </a:accent1>
      <a:accent2>
        <a:srgbClr val="00FFFF"/>
      </a:accent2>
      <a:accent3>
        <a:srgbClr val="AAAAFF"/>
      </a:accent3>
      <a:accent4>
        <a:srgbClr val="DADADA"/>
      </a:accent4>
      <a:accent5>
        <a:srgbClr val="FFCAAA"/>
      </a:accent5>
      <a:accent6>
        <a:srgbClr val="00E7E7"/>
      </a:accent6>
      <a:hlink>
        <a:srgbClr val="FF0000"/>
      </a:hlink>
      <a:folHlink>
        <a:srgbClr val="969696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531</TotalTime>
  <Words>518</Words>
  <Application>Microsoft Office PowerPoint</Application>
  <PresentationFormat>On-screen Show (4:3)</PresentationFormat>
  <Paragraphs>102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Times New Roman</vt:lpstr>
      <vt:lpstr>Wingdings 3</vt:lpstr>
      <vt:lpstr>Default Design</vt:lpstr>
      <vt:lpstr>Final</vt:lpstr>
      <vt:lpstr>Outline</vt:lpstr>
      <vt:lpstr>Exam</vt:lpstr>
      <vt:lpstr>Coursework</vt:lpstr>
      <vt:lpstr>Completed/Grading</vt:lpstr>
      <vt:lpstr>Exam</vt:lpstr>
      <vt:lpstr>Final Exam</vt:lpstr>
      <vt:lpstr>Exam - Enough Time?</vt:lpstr>
      <vt:lpstr>Review Questions</vt:lpstr>
      <vt:lpstr>Question</vt:lpstr>
      <vt:lpstr>Answer</vt:lpstr>
      <vt:lpstr>Question</vt:lpstr>
      <vt:lpstr>Answer</vt:lpstr>
      <vt:lpstr>Question</vt:lpstr>
      <vt:lpstr>Answer</vt:lpstr>
      <vt:lpstr>Question</vt:lpstr>
      <vt:lpstr>Answer</vt:lpstr>
      <vt:lpstr>Question</vt:lpstr>
      <vt:lpstr>Answer</vt:lpstr>
      <vt:lpstr>Question</vt:lpstr>
      <vt:lpstr>Answer</vt:lpstr>
      <vt:lpstr>Question</vt:lpstr>
      <vt:lpstr>Answer</vt:lpstr>
      <vt:lpstr>Question</vt:lpstr>
      <vt:lpstr>Answer</vt:lpstr>
      <vt:lpstr>Discussion</vt:lpstr>
      <vt:lpstr>Summary</vt:lpstr>
      <vt:lpstr>This Week</vt:lpstr>
      <vt:lpstr>Questions/Discussion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Computer</cp:lastModifiedBy>
  <cp:revision>189</cp:revision>
  <dcterms:created xsi:type="dcterms:W3CDTF">1601-01-01T00:00:00Z</dcterms:created>
  <dcterms:modified xsi:type="dcterms:W3CDTF">2017-12-26T23:06:41Z</dcterms:modified>
</cp:coreProperties>
</file>