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7" r:id="rId2"/>
    <p:sldId id="27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12" r:id="rId16"/>
    <p:sldId id="293" r:id="rId17"/>
    <p:sldId id="31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4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2" r:id="rId38"/>
    <p:sldId id="291" r:id="rId39"/>
    <p:sldId id="268" r:id="rId40"/>
    <p:sldId id="332" r:id="rId41"/>
    <p:sldId id="333" r:id="rId42"/>
    <p:sldId id="336" r:id="rId43"/>
    <p:sldId id="337" r:id="rId44"/>
    <p:sldId id="334" r:id="rId45"/>
    <p:sldId id="335" r:id="rId46"/>
    <p:sldId id="330" r:id="rId47"/>
    <p:sldId id="331" r:id="rId48"/>
    <p:sldId id="327" r:id="rId49"/>
    <p:sldId id="329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What type of Diagram is this: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089"/>
          <a:stretch/>
        </p:blipFill>
        <p:spPr>
          <a:xfrm>
            <a:off x="1905000" y="2209801"/>
            <a:ext cx="510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component diagram shows the internal structure of components and their dependencies with other components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26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simple Activity Diagram?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87" y="1952324"/>
            <a:ext cx="4578881" cy="458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114800"/>
          </a:xfrm>
        </p:spPr>
        <p:txBody>
          <a:bodyPr/>
          <a:lstStyle/>
          <a:p>
            <a:r>
              <a:rPr lang="en-GB" sz="2800" dirty="0" smtClean="0"/>
              <a:t>Activity </a:t>
            </a:r>
            <a:r>
              <a:rPr lang="en-GB" sz="2800" dirty="0"/>
              <a:t>diagrams provide visual depictions of the flow of activities, whether in a system, business, workflow, or other process</a:t>
            </a:r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909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Example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6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sequence diagram traces the execution of a scenario in the same </a:t>
            </a:r>
            <a:r>
              <a:rPr lang="en-GB" dirty="0" smtClean="0"/>
              <a:t>context as </a:t>
            </a:r>
            <a:r>
              <a:rPr lang="en-GB" dirty="0"/>
              <a:t>an object diagram. To a large degree, a sequence diagram is simply</a:t>
            </a:r>
            <a:br>
              <a:rPr lang="en-GB" dirty="0"/>
            </a:br>
            <a:r>
              <a:rPr lang="en-GB" dirty="0"/>
              <a:t>another way to represent an object diagram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86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</a:t>
            </a:r>
            <a:r>
              <a:rPr lang="en-GB" dirty="0">
                <a:solidFill>
                  <a:srgbClr val="FF0000"/>
                </a:solidFill>
              </a:rPr>
              <a:t>activity diagrams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interaction diagrams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state machine diagram is used to design and understand time-critical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 </a:t>
            </a:r>
            <a:r>
              <a:rPr lang="en-GB" dirty="0"/>
              <a:t>state machine diagram expresses </a:t>
            </a:r>
            <a:r>
              <a:rPr lang="en-GB" dirty="0" err="1"/>
              <a:t>behavior</a:t>
            </a:r>
            <a:r>
              <a:rPr lang="en-GB" dirty="0"/>
              <a:t> as a progression </a:t>
            </a:r>
            <a:r>
              <a:rPr lang="en-GB" dirty="0" smtClean="0"/>
              <a:t>through a </a:t>
            </a:r>
            <a:r>
              <a:rPr lang="en-GB" dirty="0"/>
              <a:t>series of states, triggered by events, and the related actions that may </a:t>
            </a:r>
            <a:r>
              <a:rPr lang="en-GB" dirty="0" smtClean="0"/>
              <a:t>occur</a:t>
            </a:r>
          </a:p>
          <a:p>
            <a:r>
              <a:rPr lang="en-GB" dirty="0" smtClean="0"/>
              <a:t>These </a:t>
            </a:r>
            <a:r>
              <a:rPr lang="en-GB" dirty="0"/>
              <a:t>are also known as </a:t>
            </a:r>
            <a:r>
              <a:rPr lang="en-GB" dirty="0" err="1"/>
              <a:t>behavioral</a:t>
            </a:r>
            <a:r>
              <a:rPr lang="en-GB" dirty="0"/>
              <a:t> state </a:t>
            </a:r>
            <a:r>
              <a:rPr lang="en-GB" dirty="0" smtClean="0"/>
              <a:t>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77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UML Class Diagram visibility attributes: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Public       ___ </a:t>
            </a:r>
          </a:p>
          <a:p>
            <a:pPr marL="0" indent="0">
              <a:buNone/>
            </a:pPr>
            <a:r>
              <a:rPr lang="en-GB" dirty="0" smtClean="0"/>
              <a:t>Private      ___</a:t>
            </a:r>
          </a:p>
          <a:p>
            <a:pPr marL="0" indent="0">
              <a:buNone/>
            </a:pPr>
            <a:r>
              <a:rPr lang="en-GB" dirty="0" smtClean="0"/>
              <a:t>Protected  ___     </a:t>
            </a:r>
          </a:p>
          <a:p>
            <a:pPr marL="0" indent="0">
              <a:buNone/>
            </a:pPr>
            <a:r>
              <a:rPr lang="en-GB" dirty="0" smtClean="0"/>
              <a:t>Package   ___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5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Research Task</a:t>
            </a:r>
          </a:p>
          <a:p>
            <a:pPr lvl="1" eaLnBrk="1" hangingPunct="1"/>
            <a:r>
              <a:rPr lang="en-GB" dirty="0"/>
              <a:t>What was the first object–oriented language?</a:t>
            </a:r>
          </a:p>
          <a:p>
            <a:pPr marL="457200" lvl="1" indent="0" eaLnBrk="1" hangingPunct="1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(+) Visible to any element that can see the class</a:t>
            </a:r>
          </a:p>
          <a:p>
            <a:r>
              <a:rPr lang="en-GB" dirty="0"/>
              <a:t>Protected (#) Visible to other elements within the class and to subclasses</a:t>
            </a:r>
          </a:p>
          <a:p>
            <a:r>
              <a:rPr lang="en-GB" dirty="0"/>
              <a:t>Private (-) Visible to other elements within the class</a:t>
            </a:r>
          </a:p>
          <a:p>
            <a:r>
              <a:rPr lang="en-GB" dirty="0"/>
              <a:t>Package (~) Visible to elements within the same package</a:t>
            </a:r>
          </a:p>
        </p:txBody>
      </p:sp>
    </p:spTree>
    <p:extLst>
      <p:ext uri="{BB962C8B-B14F-4D97-AF65-F5344CB8AC3E}">
        <p14:creationId xmlns:p14="http://schemas.microsoft.com/office/powerpoint/2010/main" val="3156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any </a:t>
            </a:r>
            <a:r>
              <a:rPr lang="en-GB" dirty="0" smtClean="0"/>
              <a:t>three object oriented programming </a:t>
            </a:r>
            <a:r>
              <a:rPr lang="en-GB" dirty="0"/>
              <a:t>languages?</a:t>
            </a:r>
          </a:p>
        </p:txBody>
      </p:sp>
    </p:spTree>
    <p:extLst>
      <p:ext uri="{BB962C8B-B14F-4D97-AF65-F5344CB8AC3E}">
        <p14:creationId xmlns:p14="http://schemas.microsoft.com/office/powerpoint/2010/main" val="3487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Example, C</a:t>
            </a:r>
            <a:r>
              <a:rPr lang="en-GB" dirty="0"/>
              <a:t>++ , java , small talk and C# are most popular object oriented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184333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</a:t>
            </a:r>
            <a:r>
              <a:rPr lang="en-GB" dirty="0" smtClean="0"/>
              <a:t>we mean </a:t>
            </a:r>
            <a:r>
              <a:rPr lang="en-GB" dirty="0"/>
              <a:t>by data hiding?</a:t>
            </a:r>
          </a:p>
        </p:txBody>
      </p:sp>
    </p:spTree>
    <p:extLst>
      <p:ext uri="{BB962C8B-B14F-4D97-AF65-F5344CB8AC3E}">
        <p14:creationId xmlns:p14="http://schemas.microsoft.com/office/powerpoint/2010/main" val="256628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hiding or </a:t>
            </a:r>
            <a:r>
              <a:rPr lang="en-GB" dirty="0">
                <a:solidFill>
                  <a:srgbClr val="FF0000"/>
                </a:solidFill>
              </a:rPr>
              <a:t>encapsulation</a:t>
            </a:r>
            <a:r>
              <a:rPr lang="en-GB" dirty="0"/>
              <a:t>, is the mechanism in which implementation </a:t>
            </a:r>
            <a:r>
              <a:rPr lang="en-GB" dirty="0">
                <a:solidFill>
                  <a:srgbClr val="FF0000"/>
                </a:solidFill>
              </a:rPr>
              <a:t>details of a class are kept hidden </a:t>
            </a:r>
            <a:r>
              <a:rPr lang="en-GB" dirty="0"/>
              <a:t>from the </a:t>
            </a:r>
            <a:r>
              <a:rPr lang="en-GB" dirty="0" smtClean="0"/>
              <a:t>user</a:t>
            </a:r>
            <a:r>
              <a:rPr lang="en-GB" dirty="0"/>
              <a:t> </a:t>
            </a:r>
            <a:r>
              <a:rPr lang="en-GB" dirty="0" smtClean="0"/>
              <a:t>(or external world)</a:t>
            </a:r>
          </a:p>
          <a:p>
            <a:r>
              <a:rPr lang="en-GB" dirty="0" smtClean="0"/>
              <a:t>For example</a:t>
            </a:r>
            <a:r>
              <a:rPr lang="en-GB" dirty="0"/>
              <a:t>, data hiding </a:t>
            </a:r>
            <a:r>
              <a:rPr lang="en-GB" dirty="0" smtClean="0"/>
              <a:t>concept is supported </a:t>
            </a:r>
            <a:r>
              <a:rPr lang="en-GB" dirty="0"/>
              <a:t>using the pubic, protected and private keywords which are placed in the declaration of the class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552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7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val="549163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61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val="231006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16900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“Activity Diagram” a static or dynamic system model?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(or Structural)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(</a:t>
            </a:r>
            <a:r>
              <a:rPr lang="en-GB" dirty="0" smtClean="0">
                <a:solidFill>
                  <a:schemeClr val="bg2"/>
                </a:solidFill>
              </a:rPr>
              <a:t>or </a:t>
            </a:r>
            <a:r>
              <a:rPr lang="en-GB" dirty="0" err="1">
                <a:solidFill>
                  <a:schemeClr val="bg2"/>
                </a:solidFill>
              </a:rPr>
              <a:t>B</a:t>
            </a:r>
            <a:r>
              <a:rPr lang="en-GB" dirty="0" err="1" smtClean="0">
                <a:solidFill>
                  <a:schemeClr val="bg2"/>
                </a:solidFill>
              </a:rPr>
              <a:t>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5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GB" dirty="0" smtClean="0"/>
              <a:t>Dynamic (or </a:t>
            </a:r>
            <a:r>
              <a:rPr lang="en-GB" dirty="0" err="1" smtClean="0"/>
              <a:t>Behavioral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55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1046</Words>
  <Application>Microsoft Office PowerPoint</Application>
  <PresentationFormat>On-screen Show (4:3)</PresentationFormat>
  <Paragraphs>240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Times New Roman</vt:lpstr>
      <vt:lpstr>Wingdings 3</vt:lpstr>
      <vt:lpstr>Default Design</vt:lpstr>
      <vt:lpstr>Notation Part 2</vt:lpstr>
      <vt:lpstr>Outline</vt:lpstr>
      <vt:lpstr>Revision Question</vt:lpstr>
      <vt:lpstr>Answer</vt:lpstr>
      <vt:lpstr>Revision Question</vt:lpstr>
      <vt:lpstr>Answer</vt:lpstr>
      <vt:lpstr>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Review</vt:lpstr>
      <vt:lpstr>Sequence Diagrams</vt:lpstr>
      <vt:lpstr>Sequence Diagram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State Machine Diagram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  <vt:lpstr>Revision Question</vt:lpstr>
      <vt:lpstr>Answer</vt:lpstr>
      <vt:lpstr>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154</cp:revision>
  <dcterms:created xsi:type="dcterms:W3CDTF">1601-01-01T00:00:00Z</dcterms:created>
  <dcterms:modified xsi:type="dcterms:W3CDTF">2017-11-07T13:38:07Z</dcterms:modified>
</cp:coreProperties>
</file>