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7" r:id="rId2"/>
    <p:sldId id="274" r:id="rId3"/>
    <p:sldId id="378" r:id="rId4"/>
    <p:sldId id="391" r:id="rId5"/>
    <p:sldId id="392" r:id="rId6"/>
    <p:sldId id="379" r:id="rId7"/>
    <p:sldId id="397" r:id="rId8"/>
    <p:sldId id="400" r:id="rId9"/>
    <p:sldId id="398" r:id="rId10"/>
    <p:sldId id="401" r:id="rId11"/>
    <p:sldId id="409" r:id="rId12"/>
    <p:sldId id="402" r:id="rId13"/>
    <p:sldId id="410" r:id="rId14"/>
    <p:sldId id="403" r:id="rId15"/>
    <p:sldId id="411" r:id="rId16"/>
    <p:sldId id="404" r:id="rId17"/>
    <p:sldId id="412" r:id="rId18"/>
    <p:sldId id="405" r:id="rId19"/>
    <p:sldId id="413" r:id="rId20"/>
    <p:sldId id="406" r:id="rId21"/>
    <p:sldId id="414" r:id="rId22"/>
    <p:sldId id="407" r:id="rId23"/>
    <p:sldId id="415" r:id="rId24"/>
    <p:sldId id="408" r:id="rId25"/>
    <p:sldId id="416" r:id="rId26"/>
    <p:sldId id="417" r:id="rId27"/>
    <p:sldId id="418" r:id="rId28"/>
    <p:sldId id="419" r:id="rId29"/>
    <p:sldId id="272" r:id="rId30"/>
    <p:sldId id="291" r:id="rId31"/>
    <p:sldId id="395" r:id="rId32"/>
    <p:sldId id="396" r:id="rId33"/>
    <p:sldId id="268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2" autoAdjust="0"/>
    <p:restoredTop sz="94660"/>
  </p:normalViewPr>
  <p:slideViewPr>
    <p:cSldViewPr>
      <p:cViewPr varScale="1">
        <p:scale>
          <a:sx n="127" d="100"/>
          <a:sy n="127" d="100"/>
        </p:scale>
        <p:origin x="1312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7027DAC-AEB5-4D7D-A0C0-09FA2CAAC5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6586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71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C1DD025-AE76-4B40-BAE6-9B7E0B15F2E3}" type="datetime1">
              <a:rPr lang="en-US" altLang="en-US"/>
              <a:pPr>
                <a:defRPr/>
              </a:pPr>
              <a:t>12/17/2017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56BD5B-98C4-49D6-B0FC-E2CA6A8BA6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08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E2E3195-20F9-49EA-BDF9-8275B5177DE7}" type="datetime1">
              <a:rPr lang="en-US" altLang="en-US"/>
              <a:pPr>
                <a:defRPr/>
              </a:pPr>
              <a:t>12/17/2017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26B24B9-DF0F-49E2-89B1-3B0C4A98CB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28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14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56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2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63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8CE9F18-779C-432B-92B4-CBE1199D1B26}" type="datetime1">
              <a:rPr lang="en-US" altLang="en-US"/>
              <a:pPr>
                <a:defRPr/>
              </a:pPr>
              <a:t>12/17/2017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9D88D6C-45F6-4CE9-8529-70AC778B1E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93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4E7747A-7DFC-4D5D-AD55-CEFD5FFB5269}" type="datetime1">
              <a:rPr lang="en-US" altLang="en-US"/>
              <a:pPr>
                <a:defRPr/>
              </a:pPr>
              <a:t>12/17/2017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2D7914B-392F-4C98-ADC2-56E5923839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91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7BD64E6-C2F2-4B13-9FFB-D5C0DFFFE6E1}" type="datetime1">
              <a:rPr lang="en-US" altLang="en-US"/>
              <a:pPr>
                <a:defRPr/>
              </a:pPr>
              <a:t>12/17/2017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AF91C92-BE7D-42D4-B65E-EF5844DEBD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47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09E7361-C384-4E1E-A7B0-746EC856440F}" type="datetime1">
              <a:rPr lang="en-US" altLang="en-US"/>
              <a:pPr>
                <a:defRPr/>
              </a:pPr>
              <a:t>12/17/2017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39550B1-D391-475E-9C2B-1F921DCAE9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44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Examples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52400"/>
            <a:ext cx="5497730" cy="594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67000"/>
            <a:ext cx="5334000" cy="1143000"/>
          </a:xfrm>
        </p:spPr>
        <p:txBody>
          <a:bodyPr/>
          <a:lstStyle/>
          <a:p>
            <a:r>
              <a:rPr lang="en-GB" sz="4000" dirty="0" smtClean="0"/>
              <a:t>Activity Diagram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61696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Extend your understanding of the system to include a Class Diagram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32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62200"/>
            <a:ext cx="8686800" cy="268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73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Draw a use case diagram of your solution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070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304800"/>
            <a:ext cx="6986722" cy="62025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2895600"/>
            <a:ext cx="4853122" cy="1143000"/>
          </a:xfrm>
        </p:spPr>
        <p:txBody>
          <a:bodyPr/>
          <a:lstStyle/>
          <a:p>
            <a:r>
              <a:rPr lang="en-GB" sz="3600" dirty="0" smtClean="0"/>
              <a:t>Use Case Diagram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238281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Draw a sequence diagram of your system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514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62" y="228600"/>
            <a:ext cx="5258933" cy="640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2590800"/>
            <a:ext cx="5943600" cy="1143000"/>
          </a:xfrm>
        </p:spPr>
        <p:txBody>
          <a:bodyPr/>
          <a:lstStyle/>
          <a:p>
            <a:r>
              <a:rPr lang="en-GB" sz="4000" dirty="0" smtClean="0"/>
              <a:t>Sequence Diagram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69518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Draw a collaboration diagram of your system solution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123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6610350" cy="5724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160" y="5562600"/>
            <a:ext cx="7772400" cy="1143000"/>
          </a:xfrm>
        </p:spPr>
        <p:txBody>
          <a:bodyPr/>
          <a:lstStyle/>
          <a:p>
            <a:r>
              <a:rPr lang="en-GB" sz="3600" dirty="0" smtClean="0"/>
              <a:t>Collaboration Diagram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38521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Draw a state chart diagram of your system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70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Revision Questions</a:t>
            </a:r>
          </a:p>
          <a:p>
            <a:pPr eaLnBrk="1" hangingPunct="1"/>
            <a:r>
              <a:rPr lang="en-US" altLang="en-US" dirty="0" smtClean="0"/>
              <a:t>Group Project</a:t>
            </a:r>
          </a:p>
          <a:p>
            <a:pPr lvl="1" eaLnBrk="1" hangingPunct="1"/>
            <a:r>
              <a:rPr lang="en-US" altLang="en-US" dirty="0" smtClean="0"/>
              <a:t>Review Deliverables</a:t>
            </a:r>
          </a:p>
          <a:p>
            <a:pPr eaLnBrk="1" hangingPunct="1"/>
            <a:r>
              <a:rPr lang="en-US" altLang="en-US" dirty="0" smtClean="0"/>
              <a:t>Example System Problem</a:t>
            </a:r>
          </a:p>
          <a:p>
            <a:pPr lvl="1" eaLnBrk="1" hangingPunct="1"/>
            <a:r>
              <a:rPr lang="en-US" altLang="en-US" dirty="0" smtClean="0"/>
              <a:t>Case </a:t>
            </a:r>
            <a:r>
              <a:rPr lang="en-US" altLang="en-US" smtClean="0"/>
              <a:t>Studey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57200"/>
            <a:ext cx="4737723" cy="60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38200" y="2819400"/>
            <a:ext cx="7772400" cy="1143000"/>
          </a:xfrm>
        </p:spPr>
        <p:txBody>
          <a:bodyPr/>
          <a:lstStyle/>
          <a:p>
            <a:r>
              <a:rPr lang="en-GB" sz="3200" dirty="0" smtClean="0"/>
              <a:t>State Chart Diagram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23109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Draw a component diagram of your system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7561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828800"/>
            <a:ext cx="5285919" cy="43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43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Draw a deployment diagram of your system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529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52600"/>
            <a:ext cx="5456837" cy="450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06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 smtClean="0"/>
              <a:t>Write down </a:t>
            </a:r>
            <a:r>
              <a:rPr lang="en-GB" dirty="0" smtClean="0"/>
              <a:t>the differences between Agile and Plan-Driven development</a:t>
            </a:r>
          </a:p>
          <a:p>
            <a:pPr>
              <a:buNone/>
            </a:pPr>
            <a:r>
              <a:rPr lang="en-GB" dirty="0" smtClean="0"/>
              <a:t>   (5 Minutes)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140" y="4800600"/>
            <a:ext cx="229486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233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609600"/>
            <a:ext cx="3868737" cy="6172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Project is small</a:t>
            </a:r>
          </a:p>
          <a:p>
            <a:r>
              <a:rPr lang="en-US" sz="1600" dirty="0" smtClean="0"/>
              <a:t>Experienced teams with a wide range of abilities take part</a:t>
            </a:r>
          </a:p>
          <a:p>
            <a:r>
              <a:rPr lang="en-US" sz="1600" dirty="0" smtClean="0"/>
              <a:t>Teams are self-starters, independent leaders and others who are self-directing</a:t>
            </a:r>
          </a:p>
          <a:p>
            <a:r>
              <a:rPr lang="en-US" sz="1600" dirty="0" smtClean="0"/>
              <a:t>Project is an in-house project and the team co-located</a:t>
            </a:r>
          </a:p>
          <a:p>
            <a:r>
              <a:rPr lang="en-US" sz="1600" dirty="0" smtClean="0"/>
              <a:t>System is new with lots of unknowns</a:t>
            </a:r>
          </a:p>
          <a:p>
            <a:r>
              <a:rPr lang="en-US" sz="1600" dirty="0" smtClean="0"/>
              <a:t>Requirements must be discovered</a:t>
            </a:r>
          </a:p>
          <a:p>
            <a:r>
              <a:rPr lang="en-US" sz="1600" dirty="0" smtClean="0"/>
              <a:t>Requirements and environment are volatile with high change rates</a:t>
            </a:r>
          </a:p>
          <a:p>
            <a:r>
              <a:rPr lang="en-US" sz="1600" dirty="0" smtClean="0"/>
              <a:t>End-user environment is flexible</a:t>
            </a:r>
          </a:p>
          <a:p>
            <a:r>
              <a:rPr lang="en-US" sz="1600" dirty="0" smtClean="0"/>
              <a:t>Relationship with customer is close and collaborative</a:t>
            </a:r>
          </a:p>
          <a:p>
            <a:r>
              <a:rPr lang="en-US" sz="1600" dirty="0" smtClean="0"/>
              <a:t>Customer is readily available dedicated and co-located</a:t>
            </a:r>
          </a:p>
          <a:p>
            <a:r>
              <a:rPr lang="en-US" sz="1600" dirty="0" smtClean="0"/>
              <a:t>High trust environment exists within the development teams and customer</a:t>
            </a:r>
          </a:p>
          <a:p>
            <a:r>
              <a:rPr lang="en-US" sz="1600" dirty="0" smtClean="0"/>
              <a:t>Rapid value and high-responsiveness are required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609600"/>
            <a:ext cx="3887788" cy="6172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Project is large</a:t>
            </a:r>
          </a:p>
          <a:p>
            <a:r>
              <a:rPr lang="en-US" sz="1600" dirty="0" smtClean="0"/>
              <a:t>Teams include varied capabilities and skill sets</a:t>
            </a:r>
          </a:p>
          <a:p>
            <a:r>
              <a:rPr lang="en-US" sz="1600" dirty="0" smtClean="0"/>
              <a:t>Teams are geographically distributed and/or outsourced</a:t>
            </a:r>
          </a:p>
          <a:p>
            <a:r>
              <a:rPr lang="en-US" sz="1600" dirty="0" smtClean="0"/>
              <a:t>Project is of strategic importance</a:t>
            </a:r>
          </a:p>
          <a:p>
            <a:r>
              <a:rPr lang="en-US" sz="1600" dirty="0" smtClean="0"/>
              <a:t>System is well understood (scope and features set)</a:t>
            </a:r>
          </a:p>
          <a:p>
            <a:r>
              <a:rPr lang="en-US" sz="1600" dirty="0" smtClean="0"/>
              <a:t>Requirements are fairly stable</a:t>
            </a:r>
          </a:p>
          <a:p>
            <a:r>
              <a:rPr lang="en-US" sz="1600" dirty="0" smtClean="0"/>
              <a:t>System is large and complex (critical safety/high reliability requirements)</a:t>
            </a:r>
          </a:p>
          <a:p>
            <a:r>
              <a:rPr lang="en-US" sz="1600" dirty="0" smtClean="0"/>
              <a:t>Project stakeholders have a weak relationship with the development team</a:t>
            </a:r>
          </a:p>
          <a:p>
            <a:r>
              <a:rPr lang="en-US" sz="1600" dirty="0" smtClean="0"/>
              <a:t>External legal concerns</a:t>
            </a:r>
          </a:p>
          <a:p>
            <a:r>
              <a:rPr lang="en-US" sz="1600" dirty="0" smtClean="0"/>
              <a:t>Focus is on a strong, quantitative process improvement</a:t>
            </a:r>
          </a:p>
          <a:p>
            <a:r>
              <a:rPr lang="en-US" sz="1600" dirty="0" smtClean="0"/>
              <a:t>Definition and management of process are important</a:t>
            </a:r>
          </a:p>
          <a:p>
            <a:r>
              <a:rPr lang="en-US" sz="1600" dirty="0" smtClean="0"/>
              <a:t>Predictability and stability of process are important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76200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Agile                                    Plan-Driven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00" y="0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Answer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Briefly summarize the importance of </a:t>
            </a:r>
            <a:r>
              <a:rPr lang="en-GB" dirty="0"/>
              <a:t>using </a:t>
            </a:r>
            <a:r>
              <a:rPr lang="en-GB" dirty="0" smtClean="0"/>
              <a:t>inheritance</a:t>
            </a:r>
          </a:p>
          <a:p>
            <a:pPr marL="0" indent="0">
              <a:buNone/>
            </a:pPr>
            <a:r>
              <a:rPr lang="en-GB" dirty="0" smtClean="0"/>
              <a:t>   (5 minutes)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994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Inheritance is one of the most powerful features of object oriented programming. Most important advantages of inheritance are</a:t>
            </a:r>
            <a:r>
              <a:rPr lang="en-GB" dirty="0" smtClean="0"/>
              <a:t>:</a:t>
            </a:r>
            <a:endParaRPr lang="en-GB" dirty="0"/>
          </a:p>
          <a:p>
            <a:r>
              <a:rPr lang="en-GB" dirty="0"/>
              <a:t>Reusability </a:t>
            </a:r>
            <a:endParaRPr lang="en-GB" dirty="0" smtClean="0"/>
          </a:p>
          <a:p>
            <a:r>
              <a:rPr lang="en-GB" dirty="0" smtClean="0"/>
              <a:t>Saves </a:t>
            </a:r>
            <a:r>
              <a:rPr lang="en-GB" dirty="0"/>
              <a:t>times and efforts </a:t>
            </a:r>
            <a:endParaRPr lang="en-GB" dirty="0" smtClean="0"/>
          </a:p>
          <a:p>
            <a:r>
              <a:rPr lang="en-GB" dirty="0" smtClean="0"/>
              <a:t>Closeness </a:t>
            </a:r>
            <a:r>
              <a:rPr lang="en-GB" dirty="0"/>
              <a:t>with the real world </a:t>
            </a:r>
          </a:p>
          <a:p>
            <a:r>
              <a:rPr lang="en-GB" dirty="0" smtClean="0"/>
              <a:t>Easy </a:t>
            </a:r>
            <a:r>
              <a:rPr lang="en-GB" dirty="0"/>
              <a:t>modification </a:t>
            </a:r>
            <a:endParaRPr lang="en-GB" dirty="0" smtClean="0"/>
          </a:p>
          <a:p>
            <a:r>
              <a:rPr lang="en-GB" dirty="0" smtClean="0"/>
              <a:t>Transitive </a:t>
            </a:r>
            <a:r>
              <a:rPr lang="en-GB" dirty="0"/>
              <a:t>Nature of </a:t>
            </a:r>
            <a:r>
              <a:rPr lang="en-GB" dirty="0" smtClean="0"/>
              <a:t>inheritance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975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Review</a:t>
            </a:r>
          </a:p>
          <a:p>
            <a:r>
              <a:rPr lang="en-GB" altLang="en-US" dirty="0" smtClean="0"/>
              <a:t>Case </a:t>
            </a:r>
            <a:r>
              <a:rPr lang="en-GB" altLang="en-US" dirty="0" smtClean="0"/>
              <a:t>Study</a:t>
            </a:r>
          </a:p>
          <a:p>
            <a:r>
              <a:rPr lang="en-GB" altLang="en-US" dirty="0" smtClean="0"/>
              <a:t>Example Problems/Solutions</a:t>
            </a:r>
          </a:p>
          <a:p>
            <a:r>
              <a:rPr lang="en-GB" altLang="en-US" dirty="0" smtClean="0"/>
              <a:t>Final Exam (January)</a:t>
            </a:r>
          </a:p>
          <a:p>
            <a:r>
              <a:rPr lang="en-GB" altLang="en-US" dirty="0" smtClean="0"/>
              <a:t>Group Project</a:t>
            </a:r>
          </a:p>
          <a:p>
            <a:r>
              <a:rPr lang="en-GB" altLang="en-US" dirty="0" smtClean="0"/>
              <a:t>Review Questions</a:t>
            </a:r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 Date</a:t>
            </a:r>
          </a:p>
          <a:p>
            <a:r>
              <a:rPr lang="en-US" dirty="0" smtClean="0"/>
              <a:t>Submission Deadline</a:t>
            </a:r>
          </a:p>
          <a:p>
            <a:endParaRPr lang="en-US" dirty="0" smtClean="0"/>
          </a:p>
          <a:p>
            <a:r>
              <a:rPr lang="en-US" dirty="0" smtClean="0"/>
              <a:t>Exam 3</a:t>
            </a:r>
            <a:r>
              <a:rPr lang="en-US" baseline="30000" dirty="0" smtClean="0"/>
              <a:t>rd</a:t>
            </a:r>
            <a:r>
              <a:rPr lang="en-US" dirty="0" smtClean="0"/>
              <a:t> Jan 2017</a:t>
            </a:r>
          </a:p>
          <a:p>
            <a:pPr lvl="1"/>
            <a:r>
              <a:rPr lang="en-US" dirty="0" smtClean="0"/>
              <a:t>2 </a:t>
            </a:r>
            <a:r>
              <a:rPr lang="en-US" dirty="0" smtClean="0"/>
              <a:t>Hours</a:t>
            </a:r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Coursework</a:t>
            </a:r>
          </a:p>
          <a:p>
            <a:r>
              <a:rPr lang="en-GB" altLang="en-US" dirty="0" smtClean="0"/>
              <a:t>Reviewing Quiz Questions</a:t>
            </a:r>
          </a:p>
          <a:p>
            <a:r>
              <a:rPr lang="en-GB" altLang="en-US" dirty="0" smtClean="0"/>
              <a:t>Reviewing Associated Chapter</a:t>
            </a:r>
          </a:p>
          <a:p>
            <a:pPr>
              <a:buNone/>
            </a:pP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Deadline for final group project submission?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135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25</a:t>
            </a:r>
            <a:r>
              <a:rPr lang="en-GB" baseline="30000" dirty="0" smtClean="0"/>
              <a:t>th</a:t>
            </a:r>
            <a:r>
              <a:rPr lang="en-GB" dirty="0" smtClean="0"/>
              <a:t> December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Also deadline for </a:t>
            </a:r>
            <a:r>
              <a:rPr lang="en-GB" smtClean="0"/>
              <a:t>online quizzes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988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3505200"/>
          </a:xfrm>
        </p:spPr>
        <p:txBody>
          <a:bodyPr/>
          <a:lstStyle/>
          <a:p>
            <a:r>
              <a:rPr lang="en-GB" sz="16600" dirty="0" smtClean="0"/>
              <a:t>25</a:t>
            </a:r>
            <a:r>
              <a:rPr lang="en-GB" sz="16600" baseline="30000" dirty="0" smtClean="0"/>
              <a:t>th</a:t>
            </a:r>
            <a:r>
              <a:rPr lang="en-GB" sz="16600" dirty="0" smtClean="0"/>
              <a:t> </a:t>
            </a:r>
            <a:br>
              <a:rPr lang="en-GB" sz="16600" dirty="0" smtClean="0"/>
            </a:br>
            <a:r>
              <a:rPr lang="en-GB" dirty="0" smtClean="0"/>
              <a:t>December</a:t>
            </a:r>
            <a:endParaRPr lang="en-GB" sz="1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8001000" cy="12192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Last Day – Quizzes</a:t>
            </a:r>
          </a:p>
          <a:p>
            <a:pPr marL="0" indent="0">
              <a:buNone/>
            </a:pPr>
            <a:r>
              <a:rPr lang="en-GB" dirty="0" smtClean="0"/>
              <a:t>Grade Taken</a:t>
            </a:r>
          </a:p>
        </p:txBody>
      </p:sp>
    </p:spTree>
    <p:extLst>
      <p:ext uri="{BB962C8B-B14F-4D97-AF65-F5344CB8AC3E}">
        <p14:creationId xmlns:p14="http://schemas.microsoft.com/office/powerpoint/2010/main" val="187510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Report</a:t>
            </a:r>
          </a:p>
          <a:p>
            <a:r>
              <a:rPr lang="en-GB" dirty="0" smtClean="0"/>
              <a:t>Submission Date 25</a:t>
            </a:r>
            <a:r>
              <a:rPr lang="en-GB" baseline="30000" dirty="0" smtClean="0"/>
              <a:t>th</a:t>
            </a:r>
            <a:r>
              <a:rPr lang="en-GB" dirty="0" smtClean="0"/>
              <a:t> December</a:t>
            </a:r>
          </a:p>
          <a:p>
            <a:r>
              <a:rPr lang="en-GB" dirty="0" smtClean="0"/>
              <a:t>Presentation/Demonstration </a:t>
            </a:r>
          </a:p>
          <a:p>
            <a:r>
              <a:rPr lang="en-GB" dirty="0" smtClean="0"/>
              <a:t>Marking Criteria/Deliverables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Submit single .zip</a:t>
            </a:r>
          </a:p>
          <a:p>
            <a:pPr marL="0" indent="0">
              <a:buNone/>
            </a:pPr>
            <a:r>
              <a:rPr lang="en-GB" dirty="0" smtClean="0"/>
              <a:t>Student number, e.g., 20939302.zip</a:t>
            </a:r>
          </a:p>
          <a:p>
            <a:pPr marL="0" indent="0">
              <a:buNone/>
            </a:pPr>
            <a:r>
              <a:rPr lang="en-GB" dirty="0" smtClean="0"/>
              <a:t>Report and any supporting material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42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1143000"/>
          </a:xfrm>
        </p:spPr>
        <p:txBody>
          <a:bodyPr/>
          <a:lstStyle/>
          <a:p>
            <a:r>
              <a:rPr lang="en-GB" dirty="0" smtClean="0"/>
              <a:t>Case Study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Online Ticket Reservation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82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the steps you’d </a:t>
            </a:r>
            <a:r>
              <a:rPr lang="en-GB" dirty="0"/>
              <a:t>go through </a:t>
            </a:r>
            <a:r>
              <a:rPr lang="en-GB" dirty="0" smtClean="0"/>
              <a:t>for a </a:t>
            </a:r>
            <a:r>
              <a:rPr lang="en-GB" dirty="0" smtClean="0"/>
              <a:t>Online Ticket Reservation System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(5 Minutes)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25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914" y="16747"/>
            <a:ext cx="7772400" cy="1143000"/>
          </a:xfrm>
        </p:spPr>
        <p:txBody>
          <a:bodyPr/>
          <a:lstStyle/>
          <a:p>
            <a:r>
              <a:rPr lang="en-GB" dirty="0" smtClean="0"/>
              <a:t>Example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360" y="1219200"/>
            <a:ext cx="7772400" cy="548640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Step 1</a:t>
            </a:r>
          </a:p>
          <a:p>
            <a:r>
              <a:rPr lang="en-GB" dirty="0"/>
              <a:t>- Before entering the system, users have to login</a:t>
            </a:r>
          </a:p>
          <a:p>
            <a:r>
              <a:rPr lang="en-GB" dirty="0"/>
              <a:t>- Get the username and password from existing users.</a:t>
            </a:r>
          </a:p>
          <a:p>
            <a:r>
              <a:rPr lang="en-GB" dirty="0"/>
              <a:t>- Give new users the option to sign up.</a:t>
            </a:r>
          </a:p>
          <a:p>
            <a:r>
              <a:rPr lang="en-GB" dirty="0"/>
              <a:t>Step 2</a:t>
            </a:r>
          </a:p>
          <a:p>
            <a:r>
              <a:rPr lang="en-GB" dirty="0"/>
              <a:t>- Get the source and destination.</a:t>
            </a:r>
          </a:p>
          <a:p>
            <a:r>
              <a:rPr lang="en-GB" dirty="0"/>
              <a:t>- Provide a dropdown box for the date.</a:t>
            </a:r>
          </a:p>
          <a:p>
            <a:r>
              <a:rPr lang="en-GB" dirty="0"/>
              <a:t>- Check availability of tickets.</a:t>
            </a:r>
          </a:p>
          <a:p>
            <a:r>
              <a:rPr lang="en-GB" dirty="0"/>
              <a:t>Step 3</a:t>
            </a:r>
          </a:p>
          <a:p>
            <a:r>
              <a:rPr lang="en-GB" dirty="0"/>
              <a:t>- If tickets are available, get the number of passengers.</a:t>
            </a:r>
          </a:p>
          <a:p>
            <a:r>
              <a:rPr lang="en-GB" dirty="0"/>
              <a:t>- Get the name and age of all passengers.</a:t>
            </a:r>
          </a:p>
          <a:p>
            <a:r>
              <a:rPr lang="en-GB" dirty="0"/>
              <a:t>- If tickets are not available, reschedule.</a:t>
            </a:r>
          </a:p>
          <a:p>
            <a:r>
              <a:rPr lang="en-GB" dirty="0"/>
              <a:t>Step 4</a:t>
            </a:r>
          </a:p>
          <a:p>
            <a:r>
              <a:rPr lang="en-GB" dirty="0"/>
              <a:t>- Print the cost of the tickets.</a:t>
            </a:r>
          </a:p>
          <a:p>
            <a:r>
              <a:rPr lang="en-GB" dirty="0"/>
              <a:t>- Get the payment details from the user.</a:t>
            </a:r>
          </a:p>
          <a:p>
            <a:r>
              <a:rPr lang="en-GB" dirty="0"/>
              <a:t>- Confirm the details and the ticket.</a:t>
            </a:r>
          </a:p>
          <a:p>
            <a:r>
              <a:rPr lang="en-GB" dirty="0"/>
              <a:t>- Display confirmed ticket to the user</a:t>
            </a:r>
          </a:p>
        </p:txBody>
      </p:sp>
    </p:spTree>
    <p:extLst>
      <p:ext uri="{BB962C8B-B14F-4D97-AF65-F5344CB8AC3E}">
        <p14:creationId xmlns:p14="http://schemas.microsoft.com/office/powerpoint/2010/main" val="128615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Given your steps, draw an Activity Diagram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1361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585</Words>
  <Application>Microsoft Office PowerPoint</Application>
  <PresentationFormat>On-screen Show (4:3)</PresentationFormat>
  <Paragraphs>132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Times New Roman</vt:lpstr>
      <vt:lpstr>Wingdings 3</vt:lpstr>
      <vt:lpstr>Default Design</vt:lpstr>
      <vt:lpstr>Examples</vt:lpstr>
      <vt:lpstr>Outline</vt:lpstr>
      <vt:lpstr>Milestone Dates</vt:lpstr>
      <vt:lpstr>25th  December</vt:lpstr>
      <vt:lpstr>Group Project</vt:lpstr>
      <vt:lpstr>Case Study Example</vt:lpstr>
      <vt:lpstr>Exercise</vt:lpstr>
      <vt:lpstr>Example Steps</vt:lpstr>
      <vt:lpstr>Exercise</vt:lpstr>
      <vt:lpstr>Activity Diagram</vt:lpstr>
      <vt:lpstr>Exercise</vt:lpstr>
      <vt:lpstr>Class Diagram</vt:lpstr>
      <vt:lpstr>Exercise</vt:lpstr>
      <vt:lpstr>Use Case Diagram</vt:lpstr>
      <vt:lpstr>Exercise</vt:lpstr>
      <vt:lpstr>Sequence Diagram</vt:lpstr>
      <vt:lpstr>Exercise</vt:lpstr>
      <vt:lpstr>Collaboration Diagram</vt:lpstr>
      <vt:lpstr>Exercise</vt:lpstr>
      <vt:lpstr>State Chart Diagram</vt:lpstr>
      <vt:lpstr>Exercise</vt:lpstr>
      <vt:lpstr>Component Diagram</vt:lpstr>
      <vt:lpstr>Exercise</vt:lpstr>
      <vt:lpstr>Deployment Diagram</vt:lpstr>
      <vt:lpstr>Question</vt:lpstr>
      <vt:lpstr>PowerPoint Presentation</vt:lpstr>
      <vt:lpstr>Question</vt:lpstr>
      <vt:lpstr>Answer</vt:lpstr>
      <vt:lpstr>Summary</vt:lpstr>
      <vt:lpstr>This Week</vt:lpstr>
      <vt:lpstr>Question</vt:lpstr>
      <vt:lpstr>Answer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167</cp:revision>
  <dcterms:created xsi:type="dcterms:W3CDTF">1601-01-01T00:00:00Z</dcterms:created>
  <dcterms:modified xsi:type="dcterms:W3CDTF">2017-12-17T12:41:31Z</dcterms:modified>
</cp:coreProperties>
</file>