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Libre Franklin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LibreFranklinMedium-bold.fntdata"/><Relationship Id="rId27" Type="http://schemas.openxmlformats.org/officeDocument/2006/relationships/font" Target="fonts/LibreFranklin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ibreFranklin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Para invocar a miembros de instancia dentro de la clase se utiliza el $this-&gt;miembro;</a:t>
            </a:r>
            <a:endParaRPr/>
          </a:p>
        </p:txBody>
      </p:sp>
      <p:sp>
        <p:nvSpPr>
          <p:cNvPr id="126" name="Google Shape;126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3f94a09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5" name="Google Shape;135;g573f94a0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Para invocar a miembros de instancia dentro de la clase se utiliza el $this-&gt;miembro;</a:t>
            </a:r>
            <a:endParaRPr/>
          </a:p>
        </p:txBody>
      </p:sp>
      <p:sp>
        <p:nvSpPr>
          <p:cNvPr id="136" name="Google Shape;136;g573f94a091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La declaración </a:t>
            </a:r>
            <a:r>
              <a:rPr b="1" lang="en-US" sz="1200"/>
              <a:t>include_once</a:t>
            </a:r>
            <a:r>
              <a:rPr lang="en-US" sz="1200"/>
              <a:t> ó </a:t>
            </a:r>
            <a:r>
              <a:rPr b="1" lang="en-US" sz="1200"/>
              <a:t>require_once</a:t>
            </a:r>
            <a:r>
              <a:rPr lang="en-US" sz="1200"/>
              <a:t> sólo incluye/requiere una vez al archivo solicitado</a:t>
            </a:r>
            <a:br>
              <a:rPr lang="en-US" sz="1200"/>
            </a:br>
            <a:endParaRPr/>
          </a:p>
        </p:txBody>
      </p:sp>
      <p:sp>
        <p:nvSpPr>
          <p:cNvPr id="96" name="Google Shape;9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Los modificadores de visibilidad para los atributos son: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private – privado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protected – protegido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public/var – publico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De atributo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static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Los modificadores para los métodos son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Visibilidad: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private – privado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protected – protegido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public – publico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De método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static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" name="Google Shape;111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47700" y="22336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47700" y="4927600"/>
            <a:ext cx="7861300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lvl="2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2000"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2000"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381000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  <a:defRPr sz="28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2400"/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4651375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  <a:defRPr sz="28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2400"/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81000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51375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abla" type="tbl">
  <p:cSld name="TAB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 rot="5400000">
            <a:off x="6376194" y="529431"/>
            <a:ext cx="2698750" cy="209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 rot="5400000">
            <a:off x="2103438" y="-1493837"/>
            <a:ext cx="2698750" cy="61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 rot="5400000">
            <a:off x="3819525" y="-2022475"/>
            <a:ext cx="1511300" cy="838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3528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  <a:defRPr sz="2800"/>
            </a:lvl2pPr>
            <a:lvl3pPr indent="-3276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201612" y="3679825"/>
            <a:ext cx="8697912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/>
        </p:nvSpPr>
        <p:spPr>
          <a:xfrm>
            <a:off x="328612" y="304800"/>
            <a:ext cx="8588375" cy="2751137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>
                <a:alpha val="7333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Medium"/>
              <a:buNone/>
            </a:pPr>
            <a:r>
              <a:rPr b="0" i="0" lang="en-US" sz="4800" u="none" cap="none" strike="noStrik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Programación III</a:t>
            </a:r>
            <a:br>
              <a:rPr b="0" i="0" lang="en-US" sz="4800" u="none" cap="none" strike="noStrik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b="0" i="0" lang="en-US" sz="4800" u="none" cap="none" strike="noStrik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Medium"/>
              <a:buNone/>
            </a:pPr>
            <a:br>
              <a:rPr b="0" i="0" lang="en-US" sz="4800" u="none" cap="none" strike="noStrik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b="0" i="0" lang="en-US" sz="4800" u="none" cap="none" strike="noStrik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Clase 2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Objetos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58775" y="873125"/>
            <a:ext cx="8578850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 sintaxis básica para declarar un objeto en PHP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El operador </a:t>
            </a:r>
            <a:r>
              <a:rPr b="1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-&gt;</a:t>
            </a: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es utilizado para acceder a los miembros de instancia de la clase.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El operador </a:t>
            </a:r>
            <a:r>
              <a:rPr b="1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::</a:t>
            </a: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es utilizado para acceder a los miembros estáticos de la clase.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503237" y="1981200"/>
            <a:ext cx="8229600" cy="762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//Creo el objeto.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$nombreObj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NombreClase();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533400" y="3886200"/>
            <a:ext cx="8229600" cy="762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//Métodos de instancia.  //Atributos de instancia.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$nombreObj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-&gt;Func3();   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$nombreObj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-&gt;attr3;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533400" y="5715000"/>
            <a:ext cx="8229600" cy="762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//Métodos de clase.      //Atributos estáticos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NombreClase::Func4();    NombreClase::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$attr4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1000" y="228600"/>
            <a:ext cx="8393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$this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58775" y="873125"/>
            <a:ext cx="8578800" cy="4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 sintaxis para </a:t>
            </a:r>
            <a:r>
              <a:rPr lang="en-US" sz="28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acceder a un atributo o método de una instancia</a:t>
            </a: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en PHP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503225" y="1981200"/>
            <a:ext cx="8229600" cy="453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12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ClaseBase 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__construct($id,$nombre){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//Inicializar variables aquí</a:t>
            </a:r>
            <a:endParaRPr sz="20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-&gt;validar($id)){</a:t>
            </a:r>
            <a:endParaRPr sz="20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-&gt;id=$id;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-&gt;nombre=$nombre;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		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validar($id){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//realiza una validación 		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Herencia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81000" y="1416050"/>
            <a:ext cx="838835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En PHP se indica herencia a partir de </a:t>
            </a:r>
            <a:r>
              <a:rPr b="1" i="1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extends</a:t>
            </a: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.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503237" y="2057400"/>
            <a:ext cx="8229600" cy="1600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ClaseBase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__construct(){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//Inicializar variables aquí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457200" y="3962400"/>
            <a:ext cx="8305800" cy="1905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ClaseDerivada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ClaseBase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__construct(){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::__construct();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//Inicializar variables propias aquí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Polimorfismo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81000" y="1416050"/>
            <a:ext cx="8388350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En PHP cualquier método puede ser modificado en sus clases derivadas.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503237" y="2438400"/>
            <a:ext cx="8229600" cy="1600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ClaseBase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Saludar(){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457200" y="4343400"/>
            <a:ext cx="8305800" cy="1600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ClaseDerivada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ClaseBase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Saludar(){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parent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::Saludar().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"mundo"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Interfaces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81000" y="1416050"/>
            <a:ext cx="8388350" cy="284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Las interfaces en PHP sólo pueden contener declaraciones de métodos.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Y se implementan con </a:t>
            </a:r>
            <a:r>
              <a:rPr b="1" i="1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implements</a:t>
            </a: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.</a:t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503237" y="2438400"/>
            <a:ext cx="8229600" cy="1066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IInterfaz{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Metodo();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503237" y="4419600"/>
            <a:ext cx="8229600" cy="1600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Clase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IInterfaz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Metodo(){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//Implementación aquí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Clases abstractas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81000" y="1416050"/>
            <a:ext cx="8388350" cy="125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Las clases abstractas pueden contener atributos  y métodos, pero sólo ellas pueden contener métodos con el modificador </a:t>
            </a:r>
            <a:r>
              <a:rPr b="1" i="1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abstract</a:t>
            </a: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.</a:t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503237" y="2819400"/>
            <a:ext cx="82296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ClaseAbstracta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 function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Metodo();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503237" y="4267200"/>
            <a:ext cx="8229600" cy="1600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ClaseDerivada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ClaseAbstracta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Metodo(){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//Implementación aquí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57200" y="49530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Ejercitación</a:t>
            </a:r>
            <a:endParaRPr/>
          </a:p>
        </p:txBody>
      </p:sp>
      <p:pic>
        <p:nvPicPr>
          <p:cNvPr descr="C:\Program Files (x86)\Microsoft Office\MEDIA\CAGCAT10\j0234687.gif"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990600"/>
            <a:ext cx="4146550" cy="244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Ejercicios de Programación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81000" y="1416050"/>
            <a:ext cx="8610600" cy="26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300"/>
              <a:buFont typeface="Noto Sans Symbols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Realizar los ejercicios de la guía.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C29"/>
              </a:buClr>
              <a:buSzPts val="300"/>
              <a:buFont typeface="Noto Sans Symbols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Aplicar las recomendaciones estándares PSR-1.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●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https://www.php-fig.org/psr/psr-1/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Temas a Tratar</a:t>
            </a:r>
            <a:endParaRPr/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228600" y="1371600"/>
            <a:ext cx="8458200" cy="214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300"/>
              <a:buFont typeface="Noto Sans Symbols"/>
              <a:buChar char="•"/>
            </a:pPr>
            <a:r>
              <a:rPr b="0" i="0" lang="en-US" sz="36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Programación del lado del Servidor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417512" lvl="1" marL="977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●"/>
            </a:pPr>
            <a:r>
              <a:rPr b="0" i="0" lang="en-US" sz="3200" u="none">
                <a:solidFill>
                  <a:srgbClr val="FCEB9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Funciones propias</a:t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●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Incluir/Requerir archivos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●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Clases y objetos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81000" y="2286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Funciones propias en PHP </a:t>
            </a:r>
            <a:r>
              <a:rPr b="0" i="0" lang="en-US" sz="2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(1/2)</a:t>
            </a:r>
            <a:endParaRPr/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81000" y="1416050"/>
            <a:ext cx="8388350" cy="263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 declaración de una función comienza con la palabra </a:t>
            </a:r>
            <a:r>
              <a:rPr b="1" i="1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function</a:t>
            </a: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.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El nombre de la función puede empezar con una letra o guión bajo (_), no con números.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nombres de las funciones NO son case-sensitive.</a:t>
            </a:r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517525" y="4500562"/>
            <a:ext cx="8229600" cy="996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NombreFuncion(){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//código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81000" y="2286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Funciones propias en PHP </a:t>
            </a:r>
            <a:r>
              <a:rPr b="0" i="0" lang="en-US" sz="2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(2/2)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81000" y="1416050"/>
            <a:ext cx="8388350" cy="38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Las funciones pueden recibir parámetros.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CC29"/>
              </a:buClr>
              <a:buSzPts val="100"/>
              <a:buFont typeface="Noto Sans Symbols"/>
              <a:buChar char="•"/>
            </a:pPr>
            <a:r>
              <a:rPr b="0" i="0" lang="en-US" sz="10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Las funciones pueden retornar valores.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CC29"/>
              </a:buClr>
              <a:buSzPts val="100"/>
              <a:buFont typeface="Noto Sans Symbols"/>
              <a:buChar char="•"/>
            </a:pPr>
            <a:r>
              <a:rPr b="0" i="0" lang="en-US" sz="10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parámetros pueden tener valores por default. 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474662" y="1970087"/>
            <a:ext cx="8229600" cy="99853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NombreFuncion(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$par_1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$par_2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,...,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$par_n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//código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474662" y="3679825"/>
            <a:ext cx="8229600" cy="99853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NombreFuncion(){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$valor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88950" y="5391150"/>
            <a:ext cx="8229600" cy="99853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NombreFuncion(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$par_1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$par_2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"valor"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//código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Temas a Tratar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8600" y="1371600"/>
            <a:ext cx="8458200" cy="214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300"/>
              <a:buFont typeface="Noto Sans Symbols"/>
              <a:buChar char="•"/>
            </a:pPr>
            <a:r>
              <a:rPr b="0" i="0" lang="en-US" sz="36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Programación del lado del Servidor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●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Funciones propias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●"/>
            </a:pPr>
            <a:r>
              <a:rPr b="0" i="0" lang="en-US" sz="3200" u="none">
                <a:solidFill>
                  <a:srgbClr val="FCEB9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Incluir/Requerir archivos</a:t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●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Clases y objetos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81000" y="2286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Incluir archivos en PHP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27012" y="920750"/>
            <a:ext cx="8686800" cy="365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 declaración </a:t>
            </a:r>
            <a:r>
              <a:rPr b="1" i="1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include</a:t>
            </a:r>
            <a:r>
              <a:rPr b="1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(o </a:t>
            </a:r>
            <a:r>
              <a:rPr b="1" i="1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require</a:t>
            </a: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) copia todo el código existente del archivo especificado dentro del archivo que posee dicha declaración.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 declaración </a:t>
            </a:r>
            <a:r>
              <a:rPr b="1" i="1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include</a:t>
            </a: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y </a:t>
            </a:r>
            <a:r>
              <a:rPr b="1" i="1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require</a:t>
            </a: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son idénticas, excepto en caso de falla.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C29"/>
              </a:buClr>
              <a:buSzPts val="100"/>
              <a:buFont typeface="Noto Sans Symbols"/>
              <a:buChar char="●"/>
            </a:pPr>
            <a:r>
              <a:rPr b="1" i="1" lang="en-US" sz="2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require </a:t>
            </a:r>
            <a:r>
              <a:rPr b="0" i="0" lang="en-US" sz="2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producirá un error fatal (E_COMPILE_ERROR) y frenará el script.</a:t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C29"/>
              </a:buClr>
              <a:buSzPts val="100"/>
              <a:buFont typeface="Noto Sans Symbols"/>
              <a:buChar char="●"/>
            </a:pPr>
            <a:r>
              <a:rPr b="1" i="1" lang="en-US" sz="2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include </a:t>
            </a:r>
            <a:r>
              <a:rPr b="0" i="0" lang="en-US" sz="2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sólo producirá una advertencia (E_WARNING) y el script continuará.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503237" y="5072062"/>
            <a:ext cx="8229600" cy="1485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include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"nombre_archivo"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"nombre_archivo"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81000" y="309562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Temas a Tratar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28600" y="1371600"/>
            <a:ext cx="8458200" cy="214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300"/>
              <a:buFont typeface="Noto Sans Symbols"/>
              <a:buChar char="•"/>
            </a:pPr>
            <a:r>
              <a:rPr b="0" i="0" lang="en-US" sz="36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Programación del lado del Servidor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●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Funciones propias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●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Incluir/Requerir archivos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●"/>
            </a:pPr>
            <a:r>
              <a:rPr b="0" i="0" lang="en-US" sz="3200" u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Clases y objetos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Clases y objetos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81000" y="1003300"/>
            <a:ext cx="8653462" cy="35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 sintaxis básica para declarar una clase en PHP</a:t>
            </a:r>
            <a:endParaRPr b="0" i="0" sz="32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200"/>
              <a:buFont typeface="Noto Sans Symbols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 sintaxis básica para declarar miembros de una clase (atributos - métodos)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503237" y="1981200"/>
            <a:ext cx="8229600" cy="1600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NombreClase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//Atributos.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//Métodos.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503237" y="4979987"/>
            <a:ext cx="8229600" cy="1600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//Atributos.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[Modificadores]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$nombreAtributo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//Métodos.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[Modificadores] function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NombreMetodo([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parametros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... }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Clases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503237" y="1371600"/>
            <a:ext cx="8229600" cy="5257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NombreClase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//Atributos.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$_attr1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$_attr2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$attr3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$attr4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//Constructor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function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__construct() {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// código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//Métodos.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Func1(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$param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//código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Func2() {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//código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Func3() {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//código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function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Func4() {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//código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