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Libre Franklin"/>
      <p:regular r:id="rId35"/>
      <p:bold r:id="rId36"/>
      <p:italic r:id="rId37"/>
      <p:boldItalic r:id="rId38"/>
    </p:embeddedFont>
    <p:embeddedFont>
      <p:font typeface="Libre Franklin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A512F7-69A9-4C0F-9A39-D9DFFF8D37C0}">
  <a:tblStyle styleId="{C9A512F7-69A9-4C0F-9A39-D9DFFF8D37C0}" styleName="Table_0">
    <a:wholeTbl>
      <a:tcTxStyle b="off" i="off">
        <a:font>
          <a:latin typeface="Franklin Gothic Medium"/>
          <a:ea typeface="Franklin Gothic Medium"/>
          <a:cs typeface="Franklin Gothic Medium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FFF"/>
          </a:solidFill>
        </a:fill>
      </a:tcStyle>
    </a:wholeTbl>
    <a:band1H>
      <a:tcTxStyle/>
      <a:tcStyle>
        <a:fill>
          <a:solidFill>
            <a:srgbClr val="D2DDFF"/>
          </a:solidFill>
        </a:fill>
      </a:tcStyle>
    </a:band1H>
    <a:band2H>
      <a:tcTxStyle/>
    </a:band2H>
    <a:band1V>
      <a:tcTxStyle/>
      <a:tcStyle>
        <a:fill>
          <a:solidFill>
            <a:srgbClr val="D2DDFF"/>
          </a:solidFill>
        </a:fill>
      </a:tcStyle>
    </a:band1V>
    <a:band2V>
      <a:tcTxStyle/>
    </a:band2V>
    <a:la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Medium-bold.fntdata"/><Relationship Id="rId20" Type="http://schemas.openxmlformats.org/officeDocument/2006/relationships/slide" Target="slides/slide14.xml"/><Relationship Id="rId42" Type="http://schemas.openxmlformats.org/officeDocument/2006/relationships/font" Target="fonts/LibreFranklinMedium-boldItalic.fntdata"/><Relationship Id="rId41" Type="http://schemas.openxmlformats.org/officeDocument/2006/relationships/font" Target="fonts/LibreFranklinMedium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Franklin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ibreFranklin-italic.fntdata"/><Relationship Id="rId14" Type="http://schemas.openxmlformats.org/officeDocument/2006/relationships/slide" Target="slides/slide8.xml"/><Relationship Id="rId36" Type="http://schemas.openxmlformats.org/officeDocument/2006/relationships/font" Target="fonts/LibreFranklin-bold.fntdata"/><Relationship Id="rId17" Type="http://schemas.openxmlformats.org/officeDocument/2006/relationships/slide" Target="slides/slide11.xml"/><Relationship Id="rId39" Type="http://schemas.openxmlformats.org/officeDocument/2006/relationships/font" Target="fonts/LibreFranklinMedium-regular.fntdata"/><Relationship Id="rId16" Type="http://schemas.openxmlformats.org/officeDocument/2006/relationships/slide" Target="slides/slide10.xml"/><Relationship Id="rId38" Type="http://schemas.openxmlformats.org/officeDocument/2006/relationships/font" Target="fonts/LibreFranklin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s-E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/>
              <a:t>Super globales significa que siempre serán accesibles, desde cualquier clase, función o archivo, sin tener que hacer nada especial.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47700" y="2233613"/>
            <a:ext cx="77724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47700" y="4927600"/>
            <a:ext cx="78613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lvl="2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3819525" y="-2022475"/>
            <a:ext cx="1511300" cy="838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6376194" y="529431"/>
            <a:ext cx="2698750" cy="209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2103438" y="-1493837"/>
            <a:ext cx="2698750" cy="61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abla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350"/>
              <a:buChar char="•"/>
              <a:defRPr/>
            </a:lvl1pPr>
            <a:lvl2pPr indent="-29718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Char char="●"/>
              <a:defRPr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81000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51375" y="1416050"/>
            <a:ext cx="411797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  <a:defRPr sz="2800"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2400"/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302894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02895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30" name="Google Shape;3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 sz="2000"/>
            </a:lvl2pPr>
            <a:lvl3pPr indent="-302894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946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2946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3528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  <a:defRPr sz="2800"/>
            </a:lvl2pPr>
            <a:lvl3pPr indent="-3276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416050"/>
            <a:ext cx="83883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44169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416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417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417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417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417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417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201613" y="3679825"/>
            <a:ext cx="8697912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0" name="Google Shape;60;p15"/>
          <p:cNvSpPr/>
          <p:nvPr/>
        </p:nvSpPr>
        <p:spPr>
          <a:xfrm>
            <a:off x="328613" y="304800"/>
            <a:ext cx="8588375" cy="275113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>
                <a:alpha val="7372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Programación III</a:t>
            </a:r>
            <a:br>
              <a:rPr b="0" i="0" lang="es-ES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b="0" i="0" lang="es-ES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PHP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b="0" i="0" lang="es-ES" sz="4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Clase 3</a:t>
            </a:r>
            <a:endParaRPr b="0" i="0" sz="4800" u="none" cap="none" strike="noStrike">
              <a:solidFill>
                <a:schemeClr val="lt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228600" y="1371600"/>
            <a:ext cx="8458200" cy="469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Generalidades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Abrir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Cerrar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●"/>
            </a:pPr>
            <a:r>
              <a:rPr lang="es-ES" sz="32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Leer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Escribir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Copiar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Borrar archivos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Envío de datos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fread()</a:t>
            </a:r>
            <a:endParaRPr sz="2800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81000" y="1416050"/>
            <a:ext cx="8388350" cy="302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Nos permite leer de un archivo abierto.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El primer parámetro de </a:t>
            </a:r>
            <a:r>
              <a:rPr b="1" i="1" lang="es-ES" sz="2800"/>
              <a:t>fread</a:t>
            </a:r>
            <a:r>
              <a:rPr lang="es-ES" sz="2800"/>
              <a:t> contiene el indicador del archivo a ser leído, y el segundo especifica el número máximo de bytes que serán leídos.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Retorna un string que representa al contenido del archivo leído.</a:t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492925" y="4868750"/>
            <a:ext cx="8239800" cy="1455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fread(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indicador_archivo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filesize(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s-E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//Lee el archivo completo</a:t>
            </a:r>
            <a:endParaRPr b="0" i="0" sz="20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fgets()</a:t>
            </a:r>
            <a:endParaRPr sz="280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81000" y="1416050"/>
            <a:ext cx="8388350" cy="2634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Nos permite leer una línea de una archivo abierto.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Requiere como parámetro el indicador del archivo a ser leído, y retorna un string que representa la línea que fue leída.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Después de cada llamada a </a:t>
            </a:r>
            <a:r>
              <a:rPr b="1" i="1" lang="es-ES" sz="2800"/>
              <a:t>fgets</a:t>
            </a:r>
            <a:r>
              <a:rPr lang="es-ES" sz="2800"/>
              <a:t>, el cursor se mueve a la siguiente línea.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380988" y="5201488"/>
            <a:ext cx="8229600" cy="1023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fgets(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indicador_archivo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feof() (End Of File)</a:t>
            </a:r>
            <a:endParaRPr sz="2800"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81000" y="1416050"/>
            <a:ext cx="8388350" cy="136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Retorna un booleano que indica si se ha llegado al fin del archivo.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Requiere cómo parámetro el indicador.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503238" y="3657601"/>
            <a:ext cx="8229600" cy="2895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$ar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fopen(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//Lee línea a línea hasta EOF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while(!feof(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$ar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fgets(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$ar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“&lt;br/&gt;”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fclose(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$ar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28600" y="1371600"/>
            <a:ext cx="8458200" cy="469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Generalidades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Abrir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Cerrar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Leer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●"/>
            </a:pPr>
            <a:r>
              <a:rPr lang="es-ES" sz="32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Escribir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Copiar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Borrar archivos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Envío de datos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fwrite() - fputs()</a:t>
            </a:r>
            <a:endParaRPr sz="2800"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77825" y="1041600"/>
            <a:ext cx="8388300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785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Nos permite escribir en un archivo abierto.</a:t>
            </a:r>
            <a:endParaRPr sz="2400"/>
          </a:p>
          <a:p>
            <a:pPr indent="-5778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La función parará cuando llegue al fin del archivo o cuando alcance la longitud especificada. </a:t>
            </a:r>
            <a:endParaRPr sz="2400"/>
          </a:p>
          <a:p>
            <a:pPr indent="-5778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El primer parámetro contiene el archivo a ser leído, y el segundo es el string a ser escrito. El tercer parámetro es opcional e indica la cantidad de bytes a ser escritos.</a:t>
            </a:r>
            <a:endParaRPr sz="2400"/>
          </a:p>
          <a:p>
            <a:pPr indent="-5778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Retorna la cantidad de bytes que se escribieron o FALSE si hubo error.</a:t>
            </a:r>
            <a:endParaRPr sz="2400"/>
          </a:p>
        </p:txBody>
      </p:sp>
      <p:sp>
        <p:nvSpPr>
          <p:cNvPr id="163" name="Google Shape;163;p29"/>
          <p:cNvSpPr/>
          <p:nvPr/>
        </p:nvSpPr>
        <p:spPr>
          <a:xfrm>
            <a:off x="503238" y="5334001"/>
            <a:ext cx="8229600" cy="1295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fwrite(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indicador_archivo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 texto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[,longitud]);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fputs(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indicador_archivo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 texto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[,longitud]);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228600" y="1371600"/>
            <a:ext cx="8458200" cy="469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Generalidades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Abrir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Cerrar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Leer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Escribir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●"/>
            </a:pPr>
            <a:r>
              <a:rPr lang="es-ES" sz="32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Copiar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Borrar archivos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Envío de datos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copy()</a:t>
            </a:r>
            <a:endParaRPr sz="2800"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81000" y="1416050"/>
            <a:ext cx="8388350" cy="2634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Permite copiar un archivo.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Los parámetros que recibe son los nombres de los archivos. El primero es el archivo origen, luego el destino de la copia.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Retorna TRUE en caso de éxito o FALSE si hubo algún error.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503238" y="4267200"/>
            <a:ext cx="8229600" cy="990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copy(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archivo_origen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archivo_destino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228600" y="1371600"/>
            <a:ext cx="8458200" cy="469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Generalidades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Abrir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Cerrar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Leer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Escribir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Copiar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●"/>
            </a:pPr>
            <a:r>
              <a:rPr lang="es-ES" sz="32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Borrar archivos</a:t>
            </a:r>
            <a:endParaRPr sz="3200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Envío de datos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unlink()</a:t>
            </a:r>
            <a:endParaRPr sz="2800"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81000" y="1416050"/>
            <a:ext cx="838835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Permite eliminar un archivo.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Recibe el nombre del archivo a ser borrado como primer parámetro.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Retorna TRUE en caso de éxito o FALSE si hubo algún error.</a:t>
            </a:r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503238" y="4572000"/>
            <a:ext cx="8229600" cy="990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unlink(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228600" y="1371600"/>
            <a:ext cx="8458200" cy="110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Manipulación de archivos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Envío de datos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228600" y="1371600"/>
            <a:ext cx="8458200" cy="1172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Char char="•"/>
            </a:pPr>
            <a:r>
              <a:rPr lang="es-ES" sz="3600"/>
              <a:t>Envío de datos</a:t>
            </a:r>
            <a:endParaRPr sz="36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228600" y="1371600"/>
            <a:ext cx="8458200" cy="265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solidFill>
                  <a:schemeClr val="accent1"/>
                </a:solidFill>
              </a:rPr>
              <a:t>Envío de datos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solidFill>
                  <a:schemeClr val="accent1"/>
                </a:solidFill>
              </a:rPr>
              <a:t>HTTP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/>
              <a:t>GET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/>
              <a:t>POST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 </a:t>
            </a:r>
            <a:r>
              <a:rPr lang="es-ES" sz="2800"/>
              <a:t>(HTTP: Hypertext Transfer Protocol)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81000" y="1416050"/>
            <a:ext cx="8388350" cy="337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HTTP está diseñado para permitir comunicaciones entre clientes y servidores.</a:t>
            </a:r>
            <a:endParaRPr/>
          </a:p>
          <a:p>
            <a:pPr indent="-511175" lvl="0" marL="558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HTTP funciona como un protocolo de pedido-respuesta entre cliente y servidor.</a:t>
            </a:r>
            <a:endParaRPr/>
          </a:p>
          <a:p>
            <a:pPr indent="-511175" lvl="0" marL="558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Un navegador web puede ser el cliente y una aplicación sobre un computador que aloja un sito web puede ser el servidor.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206" y="5168900"/>
            <a:ext cx="1381857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/>
        </p:nvSpPr>
        <p:spPr>
          <a:xfrm>
            <a:off x="1115617" y="4901035"/>
            <a:ext cx="10081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Cliente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863" y="4888316"/>
            <a:ext cx="1512888" cy="191892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7044920" y="4758920"/>
            <a:ext cx="10906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Servidor</a:t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2052638" y="4859338"/>
            <a:ext cx="5067421" cy="76493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7030A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3567113" y="4899025"/>
            <a:ext cx="1688244" cy="565697"/>
          </a:xfrm>
          <a:prstGeom prst="ellipse">
            <a:avLst/>
          </a:prstGeom>
          <a:solidFill>
            <a:srgbClr val="A3C1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Petición</a:t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 rot="-10740000">
            <a:off x="1999942" y="5978894"/>
            <a:ext cx="5001042" cy="68897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7030A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3393071" y="5980996"/>
            <a:ext cx="2145445" cy="565697"/>
          </a:xfrm>
          <a:prstGeom prst="ellipse">
            <a:avLst/>
          </a:prstGeom>
          <a:solidFill>
            <a:srgbClr val="A3C1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Respuesta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228600" y="1371600"/>
            <a:ext cx="8458200" cy="265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solidFill>
                  <a:schemeClr val="accent1"/>
                </a:solidFill>
              </a:rPr>
              <a:t>Envío de datos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/>
              <a:t>HTTP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solidFill>
                  <a:schemeClr val="accent1"/>
                </a:solidFill>
              </a:rPr>
              <a:t>GET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/>
              <a:t>POST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Método GET</a:t>
            </a:r>
            <a:endParaRPr sz="2800"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81000" y="1416050"/>
            <a:ext cx="8388350" cy="5004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El par de nombres/valores es enviado en la dirección URL (texto claro). 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Las peticiones GET se pueden almacenar en caché.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Permanecen en el historial del navegador.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Pueden ser marcadas (book marked).</a:t>
            </a:r>
            <a:endParaRPr sz="2800"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Nunca debe ser utilizado cuando se trata de datos confidenciales.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Tiene limitaciones de longitud de datos (longitud máxima de 2048 caracteres en la URL).</a:t>
            </a:r>
            <a:endParaRPr sz="2800"/>
          </a:p>
          <a:p>
            <a:pPr indent="-4254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228600" y="1371600"/>
            <a:ext cx="8458200" cy="2659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solidFill>
                  <a:schemeClr val="accent1"/>
                </a:solidFill>
              </a:rPr>
              <a:t>Envío de datos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/>
              <a:t>HTTP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/>
              <a:t>GET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solidFill>
                  <a:schemeClr val="accent1"/>
                </a:solidFill>
              </a:rPr>
              <a:t>POST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Método POST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81000" y="1416050"/>
            <a:ext cx="8388350" cy="285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El par de nombres/valores es enviado en el cuerpo del mensaje HTTP.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Las peticiones POST no se almacenan en caché.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No permanecen en el historial del navegador.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No pueden ser marcadas.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No poseen restricciones de longitud de datos.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Manejo de Formularios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81000" y="1416050"/>
            <a:ext cx="8388350" cy="5284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T</a:t>
            </a:r>
            <a:r>
              <a:rPr lang="es-ES" sz="2400"/>
              <a:t>anto GET como POST crean un </a:t>
            </a:r>
            <a:r>
              <a:rPr i="1" lang="es-ES" sz="2400"/>
              <a:t>array asociativo</a:t>
            </a:r>
            <a:r>
              <a:rPr lang="es-ES" sz="2400"/>
              <a:t>.</a:t>
            </a:r>
            <a:endParaRPr sz="2400"/>
          </a:p>
          <a:p>
            <a:pPr indent="-5778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Dicho array contiene pares de clave-valor, dónde las claves son los nombres (atributo </a:t>
            </a:r>
            <a:r>
              <a:rPr b="1" i="1" lang="es-ES" sz="2400"/>
              <a:t>name</a:t>
            </a:r>
            <a:r>
              <a:rPr lang="es-ES" sz="2400"/>
              <a:t>) de los controles del formulario y los valores son la entrada de datos del usuario.</a:t>
            </a:r>
            <a:endParaRPr sz="2400"/>
          </a:p>
          <a:p>
            <a:pPr indent="-5778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s-ES" sz="2400">
                <a:latin typeface="Libre Franklin Medium"/>
                <a:ea typeface="Libre Franklin Medium"/>
                <a:cs typeface="Libre Franklin Medium"/>
                <a:sym typeface="Libre Franklin Medium"/>
              </a:rPr>
              <a:t>PHP utiliza las </a:t>
            </a:r>
            <a:r>
              <a:rPr b="1" i="1" lang="es-ES" sz="2400">
                <a:latin typeface="Libre Franklin Medium"/>
                <a:ea typeface="Libre Franklin Medium"/>
                <a:cs typeface="Libre Franklin Medium"/>
                <a:sym typeface="Libre Franklin Medium"/>
              </a:rPr>
              <a:t>super globales </a:t>
            </a:r>
            <a:r>
              <a:rPr lang="es-ES" sz="2400">
                <a:latin typeface="Libre Franklin Medium"/>
                <a:ea typeface="Libre Franklin Medium"/>
                <a:cs typeface="Libre Franklin Medium"/>
                <a:sym typeface="Libre Franklin Medium"/>
              </a:rPr>
              <a:t>$_GET,  $_POST y $_REQUEST para recolectar datos provenientes de un Form. </a:t>
            </a:r>
            <a:endParaRPr sz="2400"/>
          </a:p>
          <a:p>
            <a:pPr indent="-5778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$_GET es un array pasado por GET.</a:t>
            </a:r>
            <a:endParaRPr sz="2400"/>
          </a:p>
          <a:p>
            <a:pPr indent="-5778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$_POST es un array pasado por POST.</a:t>
            </a:r>
            <a:endParaRPr sz="2400"/>
          </a:p>
          <a:p>
            <a:pPr indent="-57785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$_REQUEST es un array asociativo que contiene $_GET, $_POST y $_COOKIE.</a:t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457200" y="49530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Ejercitación</a:t>
            </a:r>
            <a:endParaRPr/>
          </a:p>
        </p:txBody>
      </p:sp>
      <p:pic>
        <p:nvPicPr>
          <p:cNvPr descr="C:\Program Files (x86)\Microsoft Office\MEDIA\CAGCAT10\j0234687.gif" id="264" name="Google Shape;2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28600" y="1371600"/>
            <a:ext cx="8458200" cy="469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●"/>
            </a:pPr>
            <a:r>
              <a:rPr lang="es-ES" sz="32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Generalidades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Abrir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Cerrar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Leer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Escribir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Copiar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Borrar archivos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Envío de datos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E/S con Archivos</a:t>
            </a:r>
            <a:endParaRPr sz="2800"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81000" y="1416050"/>
            <a:ext cx="8388350" cy="479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El manejo de archivos (de texto o binarios) es una parte importante de una aplicación web.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PHP nos provee de una extensa gama de funciones de acceso a archivos.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En esta clase veremos las funciones básicas: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s-ES" sz="2400"/>
              <a:t>fopen (arbrir)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s-ES" sz="2400"/>
              <a:t>fclose (cerrar)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s-ES" sz="2400"/>
              <a:t>fread/fgets (leer)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s-ES" sz="2400"/>
              <a:t>fwrite/fputs (escribir)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s-ES" sz="2400"/>
              <a:t>copy (copia)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s-ES" sz="2400"/>
              <a:t>unlink (elimina)</a:t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28600" y="1371600"/>
            <a:ext cx="8458200" cy="469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Generalidades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●"/>
            </a:pPr>
            <a:r>
              <a:rPr lang="es-ES" sz="32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Abrir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Cerrar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Leer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Escribir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Copiar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Borrar archivos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Envío de datos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fopen() </a:t>
            </a:r>
            <a:r>
              <a:rPr lang="es-ES" sz="2800"/>
              <a:t>(1/2)</a:t>
            </a:r>
            <a:endParaRPr sz="2800"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81000" y="1416050"/>
            <a:ext cx="8388350" cy="3022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Nos permite abrir un archivo ya sea de manera local o externa (http:// o ftp://).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El primer parámetro de </a:t>
            </a:r>
            <a:r>
              <a:rPr b="1" i="1" lang="es-ES" sz="2800"/>
              <a:t>fopen</a:t>
            </a:r>
            <a:r>
              <a:rPr lang="es-ES" sz="2800"/>
              <a:t> contiene el nombre del archivo a ser abierto, y el segundo especifica el modo en que el archivo será abierto.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El valor de retorno de </a:t>
            </a:r>
            <a:r>
              <a:rPr b="1" i="1" lang="es-ES" sz="2800"/>
              <a:t>fopen</a:t>
            </a:r>
            <a:r>
              <a:rPr lang="es-ES" sz="2800"/>
              <a:t> es un entero. Nos servirá para referenciar al archivo abierto.</a:t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620913" y="5560288"/>
            <a:ext cx="8229600" cy="1023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fopen(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modo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81000" y="228600"/>
            <a:ext cx="8393113" cy="7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fopen() </a:t>
            </a:r>
            <a:r>
              <a:rPr lang="es-ES" sz="2800"/>
              <a:t>(2/2)</a:t>
            </a:r>
            <a:endParaRPr sz="2800"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{C9A512F7-69A9-4C0F-9A39-D9DFFF8D37C0}</a:tableStyleId>
              </a:tblPr>
              <a:tblGrid>
                <a:gridCol w="1143000"/>
                <a:gridCol w="7245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u="none" cap="none" strike="noStrike"/>
                        <a:t>Modo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u="none" cap="none" strike="noStrike"/>
                        <a:t>Descripción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u="none" cap="none" strike="noStrike"/>
                        <a:t>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 Abre</a:t>
                      </a:r>
                      <a:r>
                        <a:rPr lang="es-ES" sz="2400"/>
                        <a:t> un archivo para sólo lectura.</a:t>
                      </a:r>
                      <a:r>
                        <a:rPr lang="es-ES" sz="1800"/>
                        <a:t> El cursor comienza al principio del archivo.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w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Abre</a:t>
                      </a:r>
                      <a:r>
                        <a:rPr lang="es-ES" sz="2400"/>
                        <a:t> un archivo para sólo escritura.</a:t>
                      </a:r>
                      <a:r>
                        <a:rPr lang="es-ES" sz="1800"/>
                        <a:t> Si no existe, crea uno nuevo. Si existe, borra el contenido.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Libre Franklin Medium"/>
                        <a:buNone/>
                      </a:pPr>
                      <a:r>
                        <a:rPr lang="es-ES" sz="2400"/>
                        <a:t>Abre</a:t>
                      </a:r>
                      <a:r>
                        <a:rPr lang="es-ES" sz="2400"/>
                        <a:t> un archivo para sólo escritura.</a:t>
                      </a:r>
                      <a:r>
                        <a:rPr lang="es-ES" sz="1800"/>
                        <a:t> Si no existe, crea uno nuevo. Si existe, mantiene el contenido. El cursor comienza en el final del archivo.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x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Crea un nuevo archivo</a:t>
                      </a:r>
                      <a:r>
                        <a:rPr lang="es-ES" sz="2400"/>
                        <a:t> para sólo lectura.</a:t>
                      </a:r>
                      <a:r>
                        <a:rPr lang="es-ES" sz="1800"/>
                        <a:t> Retorna FALSE y un error si el archivo existe.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r+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Abre un archivo </a:t>
                      </a:r>
                      <a:r>
                        <a:rPr lang="es-ES" sz="2400"/>
                        <a:t>para</a:t>
                      </a:r>
                      <a:r>
                        <a:rPr lang="es-ES" sz="2400"/>
                        <a:t> lectura/escritura. Ídem r.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w+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Abre un archivo </a:t>
                      </a:r>
                      <a:r>
                        <a:rPr lang="es-ES" sz="2400"/>
                        <a:t>para</a:t>
                      </a:r>
                      <a:r>
                        <a:rPr lang="es-ES" sz="2400"/>
                        <a:t> lectura/escritura. Ídem w.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a+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Libre Franklin Medium"/>
                        <a:buNone/>
                      </a:pPr>
                      <a:r>
                        <a:rPr lang="es-ES" sz="2400"/>
                        <a:t>Abre un archivo </a:t>
                      </a:r>
                      <a:r>
                        <a:rPr lang="es-ES" sz="2400"/>
                        <a:t>para</a:t>
                      </a:r>
                      <a:r>
                        <a:rPr lang="es-ES" sz="2400"/>
                        <a:t> lectura/escritura. Ídem 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/>
                        <a:t>x+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Libre Franklin Medium"/>
                        <a:buNone/>
                      </a:pPr>
                      <a:r>
                        <a:rPr lang="es-ES" sz="2400"/>
                        <a:t>Crea un archivo </a:t>
                      </a:r>
                      <a:r>
                        <a:rPr lang="es-ES" sz="2400"/>
                        <a:t>para</a:t>
                      </a:r>
                      <a:r>
                        <a:rPr lang="es-ES" sz="2400"/>
                        <a:t> lectura/escritura. Ídem x.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81000" y="309563"/>
            <a:ext cx="8393113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Temas a Tratar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228600" y="1371600"/>
            <a:ext cx="8458200" cy="469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s-ES" sz="3600">
                <a:latin typeface="Libre Franklin Medium"/>
                <a:ea typeface="Libre Franklin Medium"/>
                <a:cs typeface="Libre Franklin Medium"/>
                <a:sym typeface="Libre Franklin Medium"/>
              </a:rPr>
              <a:t>Manipulación de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Generalidades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Abrir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●"/>
            </a:pPr>
            <a:r>
              <a:rPr lang="es-ES" sz="32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Cerrar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Leer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Escribir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Copiar archivos</a:t>
            </a:r>
            <a:endParaRPr/>
          </a:p>
          <a:p>
            <a:pPr indent="-417513" lvl="1" marL="977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●"/>
            </a:pPr>
            <a:r>
              <a:rPr lang="es-ES">
                <a:latin typeface="Libre Franklin Medium"/>
                <a:ea typeface="Libre Franklin Medium"/>
                <a:cs typeface="Libre Franklin Medium"/>
                <a:sym typeface="Libre Franklin Medium"/>
              </a:rPr>
              <a:t>Borrar archivos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558800" lvl="0" marL="55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Envío de datos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81000" y="228600"/>
            <a:ext cx="8393113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fclose()</a:t>
            </a:r>
            <a:endParaRPr sz="280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81000" y="1416050"/>
            <a:ext cx="8388350" cy="185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55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Nos permite cerrar un archivo abierto.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b="1" i="1" lang="es-ES" sz="2800"/>
              <a:t>fclose</a:t>
            </a:r>
            <a:r>
              <a:rPr lang="es-ES" sz="2800"/>
              <a:t> requiere el indicador del archivo a ser cerrado (la variable que referencia al archivo).</a:t>
            </a:r>
            <a:endParaRPr/>
          </a:p>
          <a:p>
            <a:pPr indent="-558800" lvl="0" marL="55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s-ES" sz="2800"/>
              <a:t>Retorna TRUE si tuvo éxito, FALSE caso contrario.</a:t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503238" y="3852863"/>
            <a:ext cx="8229600" cy="163353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CC"/>
              </a:gs>
            </a:gsLst>
            <a:lin ang="5400000" scaled="0"/>
          </a:gradFill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$ar 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fopen(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archivo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20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modo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s-ES" sz="20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//MAS CODIGO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fclose(</a:t>
            </a:r>
            <a:r>
              <a:rPr b="0" i="0" lang="es-ES" sz="20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$ar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s-E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2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